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64" r:id="rId2"/>
    <p:sldId id="265" r:id="rId3"/>
    <p:sldId id="266" r:id="rId4"/>
    <p:sldId id="267" r:id="rId5"/>
    <p:sldId id="268" r:id="rId6"/>
    <p:sldId id="269" r:id="rId7"/>
    <p:sldId id="270" r:id="rId8"/>
    <p:sldId id="271" r:id="rId9"/>
    <p:sldId id="272" r:id="rId10"/>
    <p:sldId id="273" r:id="rId11"/>
    <p:sldId id="274" r:id="rId12"/>
    <p:sldId id="275" r:id="rId13"/>
    <p:sldId id="277" r:id="rId14"/>
    <p:sldId id="278" r:id="rId15"/>
    <p:sldId id="279" r:id="rId16"/>
    <p:sldId id="280"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880" userDrawn="1">
          <p15:clr>
            <a:srgbClr val="A4A3A4"/>
          </p15:clr>
        </p15:guide>
        <p15:guide id="2" pos="340" userDrawn="1">
          <p15:clr>
            <a:srgbClr val="A4A3A4"/>
          </p15:clr>
        </p15:guide>
        <p15:guide id="3" orient="horz" pos="1507" userDrawn="1">
          <p15:clr>
            <a:srgbClr val="A4A3A4"/>
          </p15:clr>
        </p15:guide>
        <p15:guide id="4" pos="2993" userDrawn="1">
          <p15:clr>
            <a:srgbClr val="A4A3A4"/>
          </p15:clr>
        </p15:guide>
        <p15:guide id="5" orient="horz" pos="7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o Shinohara" initials="KS" lastIdx="1" clrIdx="0">
    <p:extLst>
      <p:ext uri="{19B8F6BF-5375-455C-9EA6-DF929625EA0E}">
        <p15:presenceInfo xmlns:p15="http://schemas.microsoft.com/office/powerpoint/2012/main" userId="S::kaho.shinohara@paralympic.org::7f422c79-a823-46e2-bb37-78032b570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58"/>
    <p:restoredTop sz="80832"/>
  </p:normalViewPr>
  <p:slideViewPr>
    <p:cSldViewPr snapToGrid="0" snapToObjects="1">
      <p:cViewPr varScale="1">
        <p:scale>
          <a:sx n="124" d="100"/>
          <a:sy n="124" d="100"/>
        </p:scale>
        <p:origin x="640" y="176"/>
      </p:cViewPr>
      <p:guideLst>
        <p:guide pos="2880"/>
        <p:guide pos="340"/>
        <p:guide orient="horz" pos="1507"/>
        <p:guide pos="2993"/>
        <p:guide orient="horz" pos="7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11/23/20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that</a:t>
            </a:r>
            <a:r>
              <a:rPr lang="en-GB" baseline="0" dirty="0"/>
              <a:t> the United Nations (UN) was founded in 1945, shortly after the Second World War to resolve international conflicts without war and to promote international cooperation to solve </a:t>
            </a:r>
            <a:r>
              <a:rPr lang="en-GB" dirty="0"/>
              <a:t>economic, social, cultural and humanitarian global challenges. </a:t>
            </a:r>
            <a:r>
              <a:rPr lang="en-GB" baseline="0" dirty="0"/>
              <a:t>51 countries formed the original United Nations. </a:t>
            </a:r>
            <a:r>
              <a:rPr lang="en-GB" baseline="0" dirty="0">
                <a:solidFill>
                  <a:srgbClr val="FF0000"/>
                </a:solidFill>
              </a:rPr>
              <a:t>Information about the original countries can be found here: http://</a:t>
            </a:r>
            <a:r>
              <a:rPr lang="en-GB" baseline="0" dirty="0" err="1">
                <a:solidFill>
                  <a:srgbClr val="FF0000"/>
                </a:solidFill>
              </a:rPr>
              <a:t>www.un.org</a:t>
            </a:r>
            <a:r>
              <a:rPr lang="en-GB" baseline="0" dirty="0">
                <a:solidFill>
                  <a:srgbClr val="FF0000"/>
                </a:solidFill>
              </a:rPr>
              <a:t>/</a:t>
            </a:r>
            <a:r>
              <a:rPr lang="en-GB" baseline="0" dirty="0" err="1">
                <a:solidFill>
                  <a:srgbClr val="FF0000"/>
                </a:solidFill>
              </a:rPr>
              <a:t>en</a:t>
            </a:r>
            <a:r>
              <a:rPr lang="en-GB" baseline="0" dirty="0">
                <a:solidFill>
                  <a:srgbClr val="FF0000"/>
                </a:solidFill>
              </a:rPr>
              <a:t>/sections/member-states/growth-united-nations-membership-1945-present/</a:t>
            </a:r>
            <a:r>
              <a:rPr lang="en-GB" baseline="0" dirty="0" err="1">
                <a:solidFill>
                  <a:srgbClr val="FF0000"/>
                </a:solidFill>
              </a:rPr>
              <a:t>index.html</a:t>
            </a:r>
            <a:endParaRPr lang="en-GB" baseline="0" dirty="0">
              <a:solidFill>
                <a:srgbClr val="FF0000"/>
              </a:solidFill>
            </a:endParaRPr>
          </a:p>
          <a:p>
            <a:endParaRPr lang="en-GB" baseline="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2452793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UN Convention is concerned to ensure that persons with disabilities are not subject to discrimination in any part of their lives. </a:t>
            </a:r>
          </a:p>
          <a:p>
            <a:endParaRPr lang="en-GB" baseline="0" dirty="0"/>
          </a:p>
          <a:p>
            <a:r>
              <a:rPr lang="en-GB" baseline="0" dirty="0"/>
              <a:t>Can students provide examples of situations when persons with disabilities might be subject to discrimination?</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11</a:t>
            </a:fld>
            <a:endParaRPr lang="en-US"/>
          </a:p>
        </p:txBody>
      </p:sp>
    </p:spTree>
    <p:extLst>
      <p:ext uri="{BB962C8B-B14F-4D97-AF65-F5344CB8AC3E}">
        <p14:creationId xmlns:p14="http://schemas.microsoft.com/office/powerpoint/2010/main" val="3642367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13</a:t>
            </a:fld>
            <a:endParaRPr lang="en-US"/>
          </a:p>
        </p:txBody>
      </p:sp>
    </p:spTree>
    <p:extLst>
      <p:ext uri="{BB962C8B-B14F-4D97-AF65-F5344CB8AC3E}">
        <p14:creationId xmlns:p14="http://schemas.microsoft.com/office/powerpoint/2010/main" val="4202429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14</a:t>
            </a:fld>
            <a:endParaRPr lang="en-US"/>
          </a:p>
        </p:txBody>
      </p:sp>
    </p:spTree>
    <p:extLst>
      <p:ext uri="{BB962C8B-B14F-4D97-AF65-F5344CB8AC3E}">
        <p14:creationId xmlns:p14="http://schemas.microsoft.com/office/powerpoint/2010/main" val="47462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UN Convention makes</a:t>
            </a:r>
            <a:r>
              <a:rPr lang="en-GB" baseline="0" dirty="0"/>
              <a:t> it clear that persons with disabilities (including children) have the right to take part in sports and leisure, just as anybody else does.  </a:t>
            </a:r>
          </a:p>
          <a:p>
            <a:endParaRPr lang="en-GB" baseline="0" dirty="0"/>
          </a:p>
          <a:p>
            <a:r>
              <a:rPr lang="en-GB" baseline="0" dirty="0"/>
              <a:t>Ask students to think about the opportunities they have to play sport and take part in leisure activities. Do their peers with a disability have the same opportunities?</a:t>
            </a:r>
          </a:p>
          <a:p>
            <a:endParaRPr lang="en-GB" baseline="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15</a:t>
            </a:fld>
            <a:endParaRPr lang="en-US"/>
          </a:p>
        </p:txBody>
      </p:sp>
    </p:spTree>
    <p:extLst>
      <p:ext uri="{BB962C8B-B14F-4D97-AF65-F5344CB8AC3E}">
        <p14:creationId xmlns:p14="http://schemas.microsoft.com/office/powerpoint/2010/main" val="1686235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a:r>
            <a:r>
              <a:rPr lang="en-GB" baseline="0" dirty="0"/>
              <a:t>e UN Convention covers every area of life – perhaps students can find out more about a topic contained in the UN Convention that interests them. The full text can be found on the United Nations website: http://</a:t>
            </a:r>
            <a:r>
              <a:rPr lang="en-GB" baseline="0" dirty="0" err="1"/>
              <a:t>www.un.org</a:t>
            </a:r>
            <a:r>
              <a:rPr lang="en-GB" baseline="0" dirty="0"/>
              <a:t>/</a:t>
            </a:r>
            <a:r>
              <a:rPr lang="en-GB" baseline="0" dirty="0" err="1"/>
              <a:t>en</a:t>
            </a:r>
            <a:r>
              <a:rPr lang="en-GB" baseline="0" dirty="0"/>
              <a:t>/</a:t>
            </a:r>
            <a:r>
              <a:rPr lang="en-GB" baseline="0" dirty="0" err="1"/>
              <a:t>index.html</a:t>
            </a:r>
            <a:endParaRPr lang="en-GB" baseline="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16</a:t>
            </a:fld>
            <a:endParaRPr lang="en-US"/>
          </a:p>
        </p:txBody>
      </p:sp>
    </p:spTree>
    <p:extLst>
      <p:ext uri="{BB962C8B-B14F-4D97-AF65-F5344CB8AC3E}">
        <p14:creationId xmlns:p14="http://schemas.microsoft.com/office/powerpoint/2010/main" val="2161165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As of 2018, 193 countries belong to the United Nations. </a:t>
            </a:r>
            <a:r>
              <a:rPr lang="en-GB" baseline="0" dirty="0">
                <a:solidFill>
                  <a:srgbClr val="FF0000"/>
                </a:solidFill>
              </a:rPr>
              <a:t>Information about current member countries can be found here: http://</a:t>
            </a:r>
            <a:r>
              <a:rPr lang="en-GB" baseline="0" dirty="0" err="1">
                <a:solidFill>
                  <a:srgbClr val="FF0000"/>
                </a:solidFill>
              </a:rPr>
              <a:t>www.un.org</a:t>
            </a:r>
            <a:r>
              <a:rPr lang="en-GB" baseline="0" dirty="0">
                <a:solidFill>
                  <a:srgbClr val="FF0000"/>
                </a:solidFill>
              </a:rPr>
              <a:t>/</a:t>
            </a:r>
            <a:r>
              <a:rPr lang="en-GB" baseline="0" dirty="0" err="1">
                <a:solidFill>
                  <a:srgbClr val="FF0000"/>
                </a:solidFill>
              </a:rPr>
              <a:t>en</a:t>
            </a:r>
            <a:r>
              <a:rPr lang="en-GB" baseline="0" dirty="0">
                <a:solidFill>
                  <a:srgbClr val="FF0000"/>
                </a:solidFill>
              </a:rPr>
              <a:t>/sections/member-states/growth-united-nations-membership-1945-present/</a:t>
            </a:r>
            <a:r>
              <a:rPr lang="en-GB" baseline="0" dirty="0" err="1">
                <a:solidFill>
                  <a:srgbClr val="FF0000"/>
                </a:solidFill>
              </a:rPr>
              <a:t>index.html</a:t>
            </a:r>
            <a:endParaRPr lang="en-GB" baseline="0" dirty="0">
              <a:solidFill>
                <a:srgbClr val="FF0000"/>
              </a:solidFill>
            </a:endParaRPr>
          </a:p>
          <a:p>
            <a:endParaRPr lang="en-GB" baseline="0" dirty="0"/>
          </a:p>
          <a:p>
            <a:r>
              <a:rPr lang="en-GB" baseline="0" dirty="0"/>
              <a:t>Today they work together to share ideas, develop policies and act to resolve issues of international importance. These include world peace, the promotion of social justice, sustainable development, protection of the environment and refugees, disaster relief and counter-terrorism.</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2458875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some of the things that member countries agree to uphold and work together to improve</a:t>
            </a:r>
            <a:r>
              <a:rPr lang="en-GB" baseline="0" dirty="0"/>
              <a:t> for their citizens and the citizens of the world.</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4</a:t>
            </a:fld>
            <a:endParaRPr lang="en-US"/>
          </a:p>
        </p:txBody>
      </p:sp>
    </p:spTree>
    <p:extLst>
      <p:ext uri="{BB962C8B-B14F-4D97-AF65-F5344CB8AC3E}">
        <p14:creationId xmlns:p14="http://schemas.microsoft.com/office/powerpoint/2010/main" val="3030855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Human Rights, helping students to understand that every</a:t>
            </a:r>
            <a:r>
              <a:rPr lang="en-GB" baseline="0" dirty="0"/>
              <a:t> human being in the world has the right to live freely, be treated with dignity and respect. This is regardless of race, religion, sexual orientation, gender or disability.  </a:t>
            </a:r>
          </a:p>
          <a:p>
            <a:endParaRPr lang="en-GB" baseline="0" dirty="0"/>
          </a:p>
          <a:p>
            <a:r>
              <a:rPr lang="en-GB" baseline="0" dirty="0"/>
              <a:t>Human Rights recognise that everyone is of equal value and set out how governments should treat citizens to ensure fairness, dignity and respect. Human Rights are written in international agreements such as the Universal Declaration of Human Rights (1948).</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3831820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All human beings are born free and equal in dignity and rights. </a:t>
            </a:r>
            <a:r>
              <a:rPr lang="en-GB" dirty="0"/>
              <a:t>They are endowed with reason and conscience and should act towards one another in a spirit of brotherhood. </a:t>
            </a:r>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6</a:t>
            </a:fld>
            <a:endParaRPr lang="en-US"/>
          </a:p>
        </p:txBody>
      </p:sp>
    </p:spTree>
    <p:extLst>
      <p:ext uri="{BB962C8B-B14F-4D97-AF65-F5344CB8AC3E}">
        <p14:creationId xmlns:p14="http://schemas.microsoft.com/office/powerpoint/2010/main" val="763773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students that these rights are for everyone and remain throughout life. People</a:t>
            </a:r>
            <a:r>
              <a:rPr lang="en-GB" baseline="0" dirty="0"/>
              <a:t> with a disability share the same rights for dignity, fairness, equality, respect and independence.  </a:t>
            </a:r>
          </a:p>
          <a:p>
            <a:endParaRPr lang="en-GB" baseline="0" dirty="0"/>
          </a:p>
          <a:p>
            <a:r>
              <a:rPr lang="en-GB" baseline="0" dirty="0"/>
              <a:t>Can students think of examples of ways in which people with a disability in their country are denied any of these rights?</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7</a:t>
            </a:fld>
            <a:endParaRPr lang="en-US"/>
          </a:p>
        </p:txBody>
      </p:sp>
    </p:spTree>
    <p:extLst>
      <p:ext uri="{BB962C8B-B14F-4D97-AF65-F5344CB8AC3E}">
        <p14:creationId xmlns:p14="http://schemas.microsoft.com/office/powerpoint/2010/main" val="85548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This</a:t>
            </a:r>
            <a:r>
              <a:rPr lang="en-GB" baseline="0" dirty="0"/>
              <a:t> agreement (‘ the UN Convention’) is specific to persons with disabilities. You may wish to define the term ‘disability’ (used by the UN) and ‘impairment’ (used by the IPC in reference to athlete’s physical condition).  </a:t>
            </a:r>
          </a:p>
          <a:p>
            <a:pPr marL="0" indent="0">
              <a:buNone/>
            </a:pPr>
            <a:r>
              <a:rPr lang="en-GB" sz="1200" dirty="0"/>
              <a:t>Impairment: A physical, mental or sensory loss or abnormality.</a:t>
            </a:r>
          </a:p>
          <a:p>
            <a:pPr marL="0" indent="0">
              <a:buNone/>
            </a:pPr>
            <a:r>
              <a:rPr lang="en-GB" sz="1200" dirty="0"/>
              <a:t>Disability: An impairment causes a disability when it limits the ability to do something that others can do, and places a person at a disadvantage in daily life. </a:t>
            </a:r>
          </a:p>
          <a:p>
            <a:pPr marL="0" indent="0">
              <a:buNone/>
            </a:pPr>
            <a:r>
              <a:rPr lang="en-GB" sz="1200" dirty="0"/>
              <a:t>The impairment, together with environmental and attitudinal barriers, prevents the person from full and effective participation in society on an equal basis with others.   </a:t>
            </a:r>
          </a:p>
          <a:p>
            <a:pPr marL="0" indent="0">
              <a:buNone/>
            </a:pPr>
            <a:endParaRPr lang="en-GB" sz="1200" dirty="0"/>
          </a:p>
          <a:p>
            <a:pPr marL="0" indent="0">
              <a:buNone/>
            </a:pPr>
            <a:r>
              <a:rPr lang="en-GB" baseline="0" dirty="0"/>
              <a:t>Further information to help you can be found in the Theme 1, Unit 1, Teacher’s notes.</a:t>
            </a:r>
            <a:endParaRPr lang="en-GB" sz="1200" dirty="0"/>
          </a:p>
          <a:p>
            <a:endParaRPr lang="en-GB" baseline="0" dirty="0"/>
          </a:p>
          <a:p>
            <a:r>
              <a:rPr lang="en-GB" sz="1200" b="0" i="0" u="none" strike="noStrike" kern="1200" baseline="0" dirty="0">
                <a:solidFill>
                  <a:schemeClr val="tx1"/>
                </a:solidFill>
                <a:latin typeface="+mn-lt"/>
                <a:ea typeface="+mn-ea"/>
                <a:cs typeface="+mn-cs"/>
              </a:rPr>
              <a:t>The UN Convention sets out what countries have to do to make sure that people with a disability have the same rights as all citizens. </a:t>
            </a:r>
            <a:r>
              <a:rPr lang="en-GB" baseline="0" dirty="0"/>
              <a:t>Signatories agree that they will do all they can to uphold their rights to dignity, fairness, equality, respect and independence. </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8</a:t>
            </a:fld>
            <a:endParaRPr lang="en-US"/>
          </a:p>
        </p:txBody>
      </p:sp>
    </p:spTree>
    <p:extLst>
      <p:ext uri="{BB962C8B-B14F-4D97-AF65-F5344CB8AC3E}">
        <p14:creationId xmlns:p14="http://schemas.microsoft.com/office/powerpoint/2010/main" val="2496596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a:t>
            </a:r>
            <a:r>
              <a:rPr lang="en-GB" baseline="0" dirty="0"/>
              <a:t> too long persons with disabilities have been treated as second class citizens, often with no or few rights. They have not been heard and have not had access to the most basic provision of healthcare, education, employment and justice.  </a:t>
            </a:r>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1607965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UN Convention seeks to change attitudes and approaches to persons with disabilities by asking governments to view </a:t>
            </a:r>
            <a:r>
              <a:rPr lang="en-GB" sz="1200" b="0" i="0" kern="1200" dirty="0">
                <a:solidFill>
                  <a:schemeClr val="tx1"/>
                </a:solidFill>
                <a:effectLst/>
                <a:latin typeface="+mn-lt"/>
                <a:ea typeface="+mn-ea"/>
                <a:cs typeface="+mn-cs"/>
              </a:rPr>
              <a:t>them as active members</a:t>
            </a:r>
            <a:r>
              <a:rPr lang="en-GB" sz="1200" b="0" i="0" kern="1200" baseline="0" dirty="0">
                <a:solidFill>
                  <a:schemeClr val="tx1"/>
                </a:solidFill>
                <a:effectLst/>
                <a:latin typeface="+mn-lt"/>
                <a:ea typeface="+mn-ea"/>
                <a:cs typeface="+mn-cs"/>
              </a:rPr>
              <a:t> of society, capable of claiming their rights and </a:t>
            </a:r>
            <a:r>
              <a:rPr lang="en-GB" dirty="0"/>
              <a:t>making decisions for their lives.</a:t>
            </a:r>
          </a:p>
          <a:p>
            <a:endParaRPr lang="en-GB" dirty="0"/>
          </a:p>
          <a:p>
            <a:r>
              <a:rPr lang="en-GB" dirty="0"/>
              <a:t>A full, easy to read copy of the UN Convention can be found at:</a:t>
            </a:r>
            <a:r>
              <a:rPr lang="en-GB" baseline="0" dirty="0"/>
              <a:t> http://</a:t>
            </a:r>
            <a:r>
              <a:rPr lang="en-GB" baseline="0" dirty="0" err="1"/>
              <a:t>www.fedvol.ie</a:t>
            </a:r>
            <a:r>
              <a:rPr lang="en-GB" baseline="0" dirty="0"/>
              <a:t>/_</a:t>
            </a:r>
            <a:r>
              <a:rPr lang="en-GB" baseline="0" dirty="0" err="1"/>
              <a:t>fileupload</a:t>
            </a:r>
            <a:r>
              <a:rPr lang="en-GB" baseline="0" dirty="0"/>
              <a:t>/Next%20Steps/</a:t>
            </a:r>
            <a:r>
              <a:rPr lang="en-GB" baseline="0" dirty="0" err="1"/>
              <a:t>EasyReadUNConvention.pdf</a:t>
            </a:r>
            <a:endParaRPr lang="en-GB" baseline="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10</a:t>
            </a:fld>
            <a:endParaRPr lang="en-US"/>
          </a:p>
        </p:txBody>
      </p:sp>
    </p:spTree>
    <p:extLst>
      <p:ext uri="{BB962C8B-B14F-4D97-AF65-F5344CB8AC3E}">
        <p14:creationId xmlns:p14="http://schemas.microsoft.com/office/powerpoint/2010/main" val="18703046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4943"/>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6914819" y="4475564"/>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endParaRPr lang="en-US" dirty="0"/>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943095" y="4702477"/>
            <a:ext cx="1656672"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Text Placeholder 20">
            <a:extLst>
              <a:ext uri="{FF2B5EF4-FFF2-40B4-BE49-F238E27FC236}">
                <a16:creationId xmlns:a16="http://schemas.microsoft.com/office/drawing/2014/main" id="{7C5AE40E-BF7F-824F-B333-CE3C54B3FB16}"/>
              </a:ext>
            </a:extLst>
          </p:cNvPr>
          <p:cNvSpPr>
            <a:spLocks noGrp="1"/>
          </p:cNvSpPr>
          <p:nvPr>
            <p:ph type="body" sz="quarter" idx="15"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00904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EFA0EAEB-8B91-8A44-A7B9-E1DCF8161091}"/>
              </a:ext>
            </a:extLst>
          </p:cNvPr>
          <p:cNvSpPr>
            <a:spLocks noGrp="1"/>
          </p:cNvSpPr>
          <p:nvPr>
            <p:ph type="body" sz="quarter" idx="16"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05E7456F-7367-5249-B22D-83052E8C7562}"/>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3827AE21-C49F-704D-A4FF-5B37CC64B8E6}"/>
              </a:ext>
            </a:extLst>
          </p:cNvPr>
          <p:cNvSpPr>
            <a:spLocks noGrp="1"/>
          </p:cNvSpPr>
          <p:nvPr>
            <p:ph type="body" sz="quarter" idx="15" hasCustomPrompt="1"/>
          </p:nvPr>
        </p:nvSpPr>
        <p:spPr>
          <a:xfrm>
            <a:off x="4753349" y="4129359"/>
            <a:ext cx="3851998" cy="288000"/>
          </a:xfrm>
          <a:prstGeom prst="rect">
            <a:avLst/>
          </a:prstGeom>
          <a:solidFill>
            <a:srgbClr val="EE334E"/>
          </a:solidFill>
        </p:spPr>
        <p:txBody>
          <a:bodyPr wrap="none" tIns="90000" rIns="90000" bIns="72000" anchor="ctr" anchorCtr="0">
            <a:noAutofit/>
          </a:bodyPr>
          <a:lstStyle>
            <a:lvl1pPr marL="0" indent="0" algn="ctr">
              <a:buFontTx/>
              <a:buNone/>
              <a:defRPr sz="18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DF12D390-3AAB-BF4A-A0ED-736A3C5D46B8}"/>
              </a:ext>
            </a:extLst>
          </p:cNvPr>
          <p:cNvSpPr>
            <a:spLocks noGrp="1" noChangeAspect="1"/>
          </p:cNvSpPr>
          <p:nvPr>
            <p:ph type="pic" sz="quarter" idx="16" hasCustomPrompt="1"/>
          </p:nvPr>
        </p:nvSpPr>
        <p:spPr>
          <a:xfrm>
            <a:off x="4753349" y="1080000"/>
            <a:ext cx="3851999" cy="2846112"/>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9" name="Text Placeholder 20">
            <a:extLst>
              <a:ext uri="{FF2B5EF4-FFF2-40B4-BE49-F238E27FC236}">
                <a16:creationId xmlns:a16="http://schemas.microsoft.com/office/drawing/2014/main" id="{1E41F5CA-6828-0E47-94CD-30690E6E6175}"/>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1500705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Large Heading, Bullets and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05E7456F-7367-5249-B22D-83052E8C7562}"/>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9046A50B-5ADA-7443-884F-FAED1A049328}"/>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Tree>
    <p:extLst>
      <p:ext uri="{BB962C8B-B14F-4D97-AF65-F5344CB8AC3E}">
        <p14:creationId xmlns:p14="http://schemas.microsoft.com/office/powerpoint/2010/main" val="2657677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 Large Heading, Bullets, two image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05E7456F-7367-5249-B22D-83052E8C7562}"/>
              </a:ext>
            </a:extLst>
          </p:cNvPr>
          <p:cNvSpPr>
            <a:spLocks noGrp="1"/>
          </p:cNvSpPr>
          <p:nvPr>
            <p:ph type="body" sz="quarter" idx="17"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9046A50B-5ADA-7443-884F-FAED1A049328}"/>
              </a:ext>
            </a:extLst>
          </p:cNvPr>
          <p:cNvSpPr>
            <a:spLocks noGrp="1" noChangeAspect="1"/>
          </p:cNvSpPr>
          <p:nvPr>
            <p:ph type="pic" sz="quarter" idx="13" hasCustomPrompt="1"/>
          </p:nvPr>
        </p:nvSpPr>
        <p:spPr>
          <a:xfrm>
            <a:off x="4753349" y="1079999"/>
            <a:ext cx="3851999" cy="1491751"/>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1" name="Picture Placeholder 14">
            <a:extLst>
              <a:ext uri="{FF2B5EF4-FFF2-40B4-BE49-F238E27FC236}">
                <a16:creationId xmlns:a16="http://schemas.microsoft.com/office/drawing/2014/main" id="{62CF3EC2-C584-A844-840A-CF1BB7A1739C}"/>
              </a:ext>
            </a:extLst>
          </p:cNvPr>
          <p:cNvSpPr>
            <a:spLocks noGrp="1" noChangeAspect="1"/>
          </p:cNvSpPr>
          <p:nvPr>
            <p:ph type="pic" sz="quarter" idx="18" hasCustomPrompt="1"/>
          </p:nvPr>
        </p:nvSpPr>
        <p:spPr>
          <a:xfrm>
            <a:off x="4753349" y="2925607"/>
            <a:ext cx="3851999" cy="1491751"/>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Tree>
    <p:extLst>
      <p:ext uri="{BB962C8B-B14F-4D97-AF65-F5344CB8AC3E}">
        <p14:creationId xmlns:p14="http://schemas.microsoft.com/office/powerpoint/2010/main" val="185779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 id="2147483670" r:id="rId4"/>
    <p:sldLayoutId id="2147483671" r:id="rId5"/>
    <p:sldLayoutId id="2147483672" r:id="rId6"/>
    <p:sldLayoutId id="2147483673" r:id="rId7"/>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 Id="rId5" Type="http://schemas.openxmlformats.org/officeDocument/2006/relationships/image" Target="../media/image18.emf"/><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people on a court&#10;&#10;Description automatically generated">
            <a:extLst>
              <a:ext uri="{FF2B5EF4-FFF2-40B4-BE49-F238E27FC236}">
                <a16:creationId xmlns:a16="http://schemas.microsoft.com/office/drawing/2014/main" id="{E5F34194-1C60-CA43-AB6A-9018328BA840}"/>
              </a:ext>
            </a:extLst>
          </p:cNvPr>
          <p:cNvPicPr>
            <a:picLocks noChangeAspect="1"/>
          </p:cNvPicPr>
          <p:nvPr/>
        </p:nvPicPr>
        <p:blipFill rotWithShape="1">
          <a:blip r:embed="rId2"/>
          <a:srcRect t="26023" b="36935"/>
          <a:stretch/>
        </p:blipFill>
        <p:spPr>
          <a:xfrm>
            <a:off x="0" y="2699100"/>
            <a:ext cx="9144000" cy="2444400"/>
          </a:xfrm>
          <a:prstGeom prst="rect">
            <a:avLst/>
          </a:prstGeom>
        </p:spPr>
      </p:pic>
      <p:sp>
        <p:nvSpPr>
          <p:cNvPr id="3" name="Text Placeholder 2">
            <a:extLst>
              <a:ext uri="{FF2B5EF4-FFF2-40B4-BE49-F238E27FC236}">
                <a16:creationId xmlns:a16="http://schemas.microsoft.com/office/drawing/2014/main" id="{DC5B1FC1-8AC5-B949-92A9-8E33F9FB3274}"/>
              </a:ext>
            </a:extLst>
          </p:cNvPr>
          <p:cNvSpPr>
            <a:spLocks noGrp="1"/>
          </p:cNvSpPr>
          <p:nvPr>
            <p:ph type="body" sz="quarter" idx="10"/>
          </p:nvPr>
        </p:nvSpPr>
        <p:spPr>
          <a:xfrm>
            <a:off x="7161873" y="342435"/>
            <a:ext cx="1437894" cy="192360"/>
          </a:xfrm>
        </p:spPr>
        <p:txBody>
          <a:bodyPr/>
          <a:lstStyle/>
          <a:p>
            <a:r>
              <a:rPr lang="en-US" dirty="0"/>
              <a:t>Theme 1 – Unit 4</a:t>
            </a:r>
          </a:p>
        </p:txBody>
      </p:sp>
      <p:sp>
        <p:nvSpPr>
          <p:cNvPr id="4" name="Text Placeholder 3">
            <a:extLst>
              <a:ext uri="{FF2B5EF4-FFF2-40B4-BE49-F238E27FC236}">
                <a16:creationId xmlns:a16="http://schemas.microsoft.com/office/drawing/2014/main" id="{B200CE75-80E1-6C47-8A6D-DD2887000266}"/>
              </a:ext>
            </a:extLst>
          </p:cNvPr>
          <p:cNvSpPr>
            <a:spLocks noGrp="1"/>
          </p:cNvSpPr>
          <p:nvPr>
            <p:ph type="body" sz="quarter" idx="11"/>
          </p:nvPr>
        </p:nvSpPr>
        <p:spPr/>
        <p:txBody>
          <a:bodyPr/>
          <a:lstStyle/>
          <a:p>
            <a:r>
              <a:rPr lang="en-US" dirty="0"/>
              <a:t>Inclusion for all</a:t>
            </a:r>
          </a:p>
        </p:txBody>
      </p:sp>
      <p:sp>
        <p:nvSpPr>
          <p:cNvPr id="5" name="Text Placeholder 4">
            <a:extLst>
              <a:ext uri="{FF2B5EF4-FFF2-40B4-BE49-F238E27FC236}">
                <a16:creationId xmlns:a16="http://schemas.microsoft.com/office/drawing/2014/main" id="{DEBE0399-3E4F-3E48-A7BA-87DCF12275CF}"/>
              </a:ext>
            </a:extLst>
          </p:cNvPr>
          <p:cNvSpPr>
            <a:spLocks noGrp="1"/>
          </p:cNvSpPr>
          <p:nvPr>
            <p:ph type="body" sz="quarter" idx="16"/>
          </p:nvPr>
        </p:nvSpPr>
        <p:spPr>
          <a:xfrm>
            <a:off x="6588703" y="4475564"/>
            <a:ext cx="2011064" cy="192360"/>
          </a:xfrm>
        </p:spPr>
        <p:txBody>
          <a:bodyPr/>
          <a:lstStyle/>
          <a:p>
            <a:r>
              <a:rPr lang="en-US" dirty="0"/>
              <a:t>Lesson Presentation</a:t>
            </a:r>
          </a:p>
        </p:txBody>
      </p:sp>
      <p:sp>
        <p:nvSpPr>
          <p:cNvPr id="6" name="Text Placeholder 5">
            <a:extLst>
              <a:ext uri="{FF2B5EF4-FFF2-40B4-BE49-F238E27FC236}">
                <a16:creationId xmlns:a16="http://schemas.microsoft.com/office/drawing/2014/main" id="{E65DB4CC-15A1-7445-856C-1D1ABC6EBCF7}"/>
              </a:ext>
            </a:extLst>
          </p:cNvPr>
          <p:cNvSpPr>
            <a:spLocks noGrp="1"/>
          </p:cNvSpPr>
          <p:nvPr>
            <p:ph type="body" sz="quarter" idx="17"/>
          </p:nvPr>
        </p:nvSpPr>
        <p:spPr>
          <a:xfrm>
            <a:off x="6464374" y="4702477"/>
            <a:ext cx="2135393" cy="153888"/>
          </a:xfrm>
        </p:spPr>
        <p:txBody>
          <a:bodyPr/>
          <a:lstStyle/>
          <a:p>
            <a:r>
              <a:rPr lang="en-US" dirty="0"/>
              <a:t>Age group: 13-18 years</a:t>
            </a:r>
          </a:p>
        </p:txBody>
      </p:sp>
      <p:sp>
        <p:nvSpPr>
          <p:cNvPr id="7" name="Text Placeholder 6">
            <a:extLst>
              <a:ext uri="{FF2B5EF4-FFF2-40B4-BE49-F238E27FC236}">
                <a16:creationId xmlns:a16="http://schemas.microsoft.com/office/drawing/2014/main" id="{B9549E56-9A75-AA4D-874E-8EC41ED13FB1}"/>
              </a:ext>
            </a:extLst>
          </p:cNvPr>
          <p:cNvSpPr>
            <a:spLocks noGrp="1"/>
          </p:cNvSpPr>
          <p:nvPr>
            <p:ph type="body" sz="quarter" idx="14"/>
          </p:nvPr>
        </p:nvSpPr>
        <p:spPr>
          <a:xfrm>
            <a:off x="532187" y="1236786"/>
            <a:ext cx="4911153" cy="553357"/>
          </a:xfrm>
        </p:spPr>
        <p:txBody>
          <a:bodyPr/>
          <a:lstStyle/>
          <a:p>
            <a:r>
              <a:rPr lang="en-US" dirty="0"/>
              <a:t>Inclusion for all</a:t>
            </a:r>
          </a:p>
        </p:txBody>
      </p:sp>
      <p:sp>
        <p:nvSpPr>
          <p:cNvPr id="8" name="Text Placeholder 7">
            <a:extLst>
              <a:ext uri="{FF2B5EF4-FFF2-40B4-BE49-F238E27FC236}">
                <a16:creationId xmlns:a16="http://schemas.microsoft.com/office/drawing/2014/main" id="{0EA8931F-DFBC-B645-8774-1858AA3E0EAE}"/>
              </a:ext>
            </a:extLst>
          </p:cNvPr>
          <p:cNvSpPr>
            <a:spLocks noGrp="1"/>
          </p:cNvSpPr>
          <p:nvPr>
            <p:ph type="body" sz="quarter" idx="15"/>
          </p:nvPr>
        </p:nvSpPr>
        <p:spPr>
          <a:xfrm>
            <a:off x="532187" y="1778742"/>
            <a:ext cx="6168548" cy="553998"/>
          </a:xfrm>
        </p:spPr>
        <p:txBody>
          <a:bodyPr/>
          <a:lstStyle/>
          <a:p>
            <a:r>
              <a:rPr lang="en-US" dirty="0"/>
              <a:t>An introduction to The UN Convention on </a:t>
            </a:r>
            <a:br>
              <a:rPr lang="en-US" dirty="0"/>
            </a:br>
            <a:r>
              <a:rPr lang="en-US" dirty="0"/>
              <a:t>the Rights of Persons with Disabilities</a:t>
            </a:r>
          </a:p>
        </p:txBody>
      </p:sp>
      <p:sp>
        <p:nvSpPr>
          <p:cNvPr id="9" name="TextBox 8">
            <a:extLst>
              <a:ext uri="{FF2B5EF4-FFF2-40B4-BE49-F238E27FC236}">
                <a16:creationId xmlns:a16="http://schemas.microsoft.com/office/drawing/2014/main" id="{5BDD1C4E-B205-4945-A919-410AC3C3D41A}"/>
              </a:ext>
            </a:extLst>
          </p:cNvPr>
          <p:cNvSpPr txBox="1"/>
          <p:nvPr/>
        </p:nvSpPr>
        <p:spPr>
          <a:xfrm>
            <a:off x="532187" y="4667924"/>
            <a:ext cx="1170192" cy="215444"/>
          </a:xfrm>
          <a:prstGeom prst="rect">
            <a:avLst/>
          </a:prstGeom>
          <a:noFill/>
        </p:spPr>
        <p:txBody>
          <a:bodyPr wrap="none" lIns="0" rIns="0" rtlCol="0">
            <a:spAutoFit/>
          </a:bodyPr>
          <a:lstStyle/>
          <a:p>
            <a:r>
              <a:rPr lang="en-GB" sz="800" dirty="0">
                <a:solidFill>
                  <a:schemeClr val="bg1"/>
                </a:solidFill>
              </a:rPr>
              <a:t>© Bob Martin for OIS/IOC</a:t>
            </a:r>
          </a:p>
        </p:txBody>
      </p:sp>
    </p:spTree>
    <p:extLst>
      <p:ext uri="{BB962C8B-B14F-4D97-AF65-F5344CB8AC3E}">
        <p14:creationId xmlns:p14="http://schemas.microsoft.com/office/powerpoint/2010/main" val="1357721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9B9E19-6A16-0340-9069-E7FA929FEB32}"/>
              </a:ext>
            </a:extLst>
          </p:cNvPr>
          <p:cNvSpPr>
            <a:spLocks noGrp="1"/>
          </p:cNvSpPr>
          <p:nvPr>
            <p:ph sz="half" idx="1"/>
          </p:nvPr>
        </p:nvSpPr>
        <p:spPr>
          <a:xfrm>
            <a:off x="453837" y="1260000"/>
            <a:ext cx="3977763" cy="3157358"/>
          </a:xfrm>
        </p:spPr>
        <p:txBody>
          <a:bodyPr/>
          <a:lstStyle/>
          <a:p>
            <a:pPr marL="0" indent="0">
              <a:lnSpc>
                <a:spcPts val="2300"/>
              </a:lnSpc>
              <a:spcAft>
                <a:spcPts val="600"/>
              </a:spcAft>
              <a:buNone/>
            </a:pPr>
            <a:r>
              <a:rPr lang="en-GB" b="1" dirty="0">
                <a:solidFill>
                  <a:srgbClr val="EE334E"/>
                </a:solidFill>
                <a:cs typeface="Arial" panose="020B0604020202020204" pitchFamily="34" charset="0"/>
              </a:rPr>
              <a:t>The UN convention seeks </a:t>
            </a:r>
            <a:br>
              <a:rPr lang="en-GB" b="1" dirty="0">
                <a:solidFill>
                  <a:srgbClr val="EE334E"/>
                </a:solidFill>
                <a:cs typeface="Arial" panose="020B0604020202020204" pitchFamily="34" charset="0"/>
              </a:rPr>
            </a:br>
            <a:r>
              <a:rPr lang="en-GB" b="1" dirty="0">
                <a:solidFill>
                  <a:srgbClr val="EE334E"/>
                </a:solidFill>
                <a:cs typeface="Arial" panose="020B0604020202020204" pitchFamily="34" charset="0"/>
              </a:rPr>
              <a:t>to make life better for persons with disabilities by:</a:t>
            </a:r>
          </a:p>
          <a:p>
            <a:pPr>
              <a:spcAft>
                <a:spcPts val="600"/>
              </a:spcAft>
              <a:buSzPct val="100000"/>
            </a:pPr>
            <a:r>
              <a:rPr lang="en-GB" sz="1400" dirty="0">
                <a:cs typeface="Arial" panose="020B0604020202020204" pitchFamily="34" charset="0"/>
              </a:rPr>
              <a:t>stopping </a:t>
            </a:r>
            <a:r>
              <a:rPr lang="en-GB" sz="1400" b="1" dirty="0">
                <a:cs typeface="Arial" panose="020B0604020202020204" pitchFamily="34" charset="0"/>
              </a:rPr>
              <a:t>discrimination</a:t>
            </a:r>
          </a:p>
          <a:p>
            <a:pPr>
              <a:spcAft>
                <a:spcPts val="600"/>
              </a:spcAft>
              <a:buSzPct val="100000"/>
            </a:pPr>
            <a:r>
              <a:rPr lang="en-GB" sz="1400" dirty="0">
                <a:cs typeface="Arial" panose="020B0604020202020204" pitchFamily="34" charset="0"/>
              </a:rPr>
              <a:t>improving </a:t>
            </a:r>
            <a:r>
              <a:rPr lang="en-GB" sz="1400" b="1" dirty="0">
                <a:cs typeface="Arial" panose="020B0604020202020204" pitchFamily="34" charset="0"/>
              </a:rPr>
              <a:t>accessibility</a:t>
            </a:r>
          </a:p>
          <a:p>
            <a:pPr>
              <a:spcAft>
                <a:spcPts val="600"/>
              </a:spcAft>
              <a:buSzPct val="100000"/>
            </a:pPr>
            <a:r>
              <a:rPr lang="en-GB" sz="1400" dirty="0">
                <a:cs typeface="Arial" panose="020B0604020202020204" pitchFamily="34" charset="0"/>
              </a:rPr>
              <a:t>protecting their </a:t>
            </a:r>
            <a:r>
              <a:rPr lang="en-GB" sz="1400" b="1" dirty="0">
                <a:cs typeface="Arial" panose="020B0604020202020204" pitchFamily="34" charset="0"/>
              </a:rPr>
              <a:t>human rights</a:t>
            </a:r>
          </a:p>
          <a:p>
            <a:pPr>
              <a:spcAft>
                <a:spcPts val="600"/>
              </a:spcAft>
              <a:buSzPct val="100000"/>
            </a:pPr>
            <a:r>
              <a:rPr lang="en-GB" sz="1400" dirty="0">
                <a:cs typeface="Arial" panose="020B0604020202020204" pitchFamily="34" charset="0"/>
              </a:rPr>
              <a:t>changing </a:t>
            </a:r>
            <a:r>
              <a:rPr lang="en-GB" sz="1400" b="1" dirty="0">
                <a:cs typeface="Arial" panose="020B0604020202020204" pitchFamily="34" charset="0"/>
              </a:rPr>
              <a:t>attitudes</a:t>
            </a:r>
            <a:r>
              <a:rPr lang="en-GB" sz="1400" dirty="0">
                <a:cs typeface="Arial" panose="020B0604020202020204" pitchFamily="34" charset="0"/>
              </a:rPr>
              <a:t>.</a:t>
            </a:r>
          </a:p>
        </p:txBody>
      </p:sp>
      <p:sp>
        <p:nvSpPr>
          <p:cNvPr id="5" name="Slide Number Placeholder 4">
            <a:extLst>
              <a:ext uri="{FF2B5EF4-FFF2-40B4-BE49-F238E27FC236}">
                <a16:creationId xmlns:a16="http://schemas.microsoft.com/office/drawing/2014/main" id="{FA4E5CFE-DE04-F44B-A7D5-3C725172BD50}"/>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A805AD9-2CAF-3747-9EFC-FDA0B710220D}"/>
              </a:ext>
            </a:extLst>
          </p:cNvPr>
          <p:cNvSpPr>
            <a:spLocks noGrp="1"/>
          </p:cNvSpPr>
          <p:nvPr>
            <p:ph type="body" sz="quarter" idx="16"/>
          </p:nvPr>
        </p:nvSpPr>
        <p:spPr>
          <a:xfrm>
            <a:off x="539750" y="345116"/>
            <a:ext cx="7342717" cy="235449"/>
          </a:xfrm>
        </p:spPr>
        <p:txBody>
          <a:bodyPr/>
          <a:lstStyle/>
          <a:p>
            <a:r>
              <a:rPr lang="en-GB" dirty="0"/>
              <a:t>The basic ideas of the UN Convention</a:t>
            </a:r>
          </a:p>
        </p:txBody>
      </p:sp>
      <p:sp>
        <p:nvSpPr>
          <p:cNvPr id="11" name="Text Placeholder 2">
            <a:extLst>
              <a:ext uri="{FF2B5EF4-FFF2-40B4-BE49-F238E27FC236}">
                <a16:creationId xmlns:a16="http://schemas.microsoft.com/office/drawing/2014/main" id="{4F8D51D6-6A09-7C4B-A82D-04B748244104}"/>
              </a:ext>
            </a:extLst>
          </p:cNvPr>
          <p:cNvSpPr>
            <a:spLocks noGrp="1"/>
          </p:cNvSpPr>
          <p:nvPr>
            <p:ph type="body" sz="quarter" idx="10"/>
          </p:nvPr>
        </p:nvSpPr>
        <p:spPr>
          <a:xfrm>
            <a:off x="7161873" y="342435"/>
            <a:ext cx="1437894" cy="192360"/>
          </a:xfrm>
        </p:spPr>
        <p:txBody>
          <a:bodyPr/>
          <a:lstStyle/>
          <a:p>
            <a:r>
              <a:rPr lang="en-GB" dirty="0"/>
              <a:t>Theme 1 – Unit 4</a:t>
            </a:r>
          </a:p>
        </p:txBody>
      </p:sp>
      <p:grpSp>
        <p:nvGrpSpPr>
          <p:cNvPr id="10" name="Group 9">
            <a:extLst>
              <a:ext uri="{FF2B5EF4-FFF2-40B4-BE49-F238E27FC236}">
                <a16:creationId xmlns:a16="http://schemas.microsoft.com/office/drawing/2014/main" id="{1735EF3A-76A9-1D47-A7CA-BCC95788C831}"/>
              </a:ext>
            </a:extLst>
          </p:cNvPr>
          <p:cNvGrpSpPr/>
          <p:nvPr/>
        </p:nvGrpSpPr>
        <p:grpSpPr>
          <a:xfrm>
            <a:off x="4751387" y="1260000"/>
            <a:ext cx="3848380" cy="3157358"/>
            <a:chOff x="4751387" y="1260000"/>
            <a:chExt cx="3848380" cy="3157358"/>
          </a:xfrm>
        </p:grpSpPr>
        <p:pic>
          <p:nvPicPr>
            <p:cNvPr id="4" name="Picture 3" descr="A picture containing person, sitting, child, person&#10;&#10;Description automatically generated">
              <a:extLst>
                <a:ext uri="{FF2B5EF4-FFF2-40B4-BE49-F238E27FC236}">
                  <a16:creationId xmlns:a16="http://schemas.microsoft.com/office/drawing/2014/main" id="{D5C1A223-8ACF-4E46-96DC-169D27A13EA7}"/>
                </a:ext>
              </a:extLst>
            </p:cNvPr>
            <p:cNvPicPr>
              <a:picLocks noChangeAspect="1"/>
            </p:cNvPicPr>
            <p:nvPr/>
          </p:nvPicPr>
          <p:blipFill rotWithShape="1">
            <a:blip r:embed="rId3"/>
            <a:srcRect l="1436" r="7557"/>
            <a:stretch/>
          </p:blipFill>
          <p:spPr>
            <a:xfrm>
              <a:off x="4751387" y="1260000"/>
              <a:ext cx="3831203" cy="3157358"/>
            </a:xfrm>
            <a:prstGeom prst="rect">
              <a:avLst/>
            </a:prstGeom>
          </p:spPr>
        </p:pic>
        <p:sp>
          <p:nvSpPr>
            <p:cNvPr id="12" name="TextBox 11">
              <a:extLst>
                <a:ext uri="{FF2B5EF4-FFF2-40B4-BE49-F238E27FC236}">
                  <a16:creationId xmlns:a16="http://schemas.microsoft.com/office/drawing/2014/main" id="{EC40E1C1-E84A-FD41-8B64-F3C6E82A5D32}"/>
                </a:ext>
              </a:extLst>
            </p:cNvPr>
            <p:cNvSpPr txBox="1"/>
            <p:nvPr/>
          </p:nvSpPr>
          <p:spPr>
            <a:xfrm>
              <a:off x="5816633" y="4179428"/>
              <a:ext cx="2783134" cy="215444"/>
            </a:xfrm>
            <a:prstGeom prst="rect">
              <a:avLst/>
            </a:prstGeom>
            <a:noFill/>
          </p:spPr>
          <p:txBody>
            <a:bodyPr wrap="none" rtlCol="0">
              <a:spAutoFit/>
            </a:bodyPr>
            <a:lstStyle/>
            <a:p>
              <a:pPr algn="r"/>
              <a:r>
                <a:rPr lang="en-GB" sz="800" dirty="0"/>
                <a:t>© International Paralympic Committee/Agitos Foundation</a:t>
              </a:r>
            </a:p>
          </p:txBody>
        </p:sp>
      </p:grpSp>
    </p:spTree>
    <p:extLst>
      <p:ext uri="{BB962C8B-B14F-4D97-AF65-F5344CB8AC3E}">
        <p14:creationId xmlns:p14="http://schemas.microsoft.com/office/powerpoint/2010/main" val="13693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500"/>
                                        <p:tgtEl>
                                          <p:spTgt spid="2">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9B9E19-6A16-0340-9069-E7FA929FEB32}"/>
              </a:ext>
            </a:extLst>
          </p:cNvPr>
          <p:cNvSpPr>
            <a:spLocks noGrp="1"/>
          </p:cNvSpPr>
          <p:nvPr>
            <p:ph sz="half" idx="1"/>
          </p:nvPr>
        </p:nvSpPr>
        <p:spPr>
          <a:xfrm>
            <a:off x="453838" y="1260000"/>
            <a:ext cx="3776256" cy="3157358"/>
          </a:xfrm>
        </p:spPr>
        <p:txBody>
          <a:bodyPr/>
          <a:lstStyle/>
          <a:p>
            <a:pPr marL="0" indent="0">
              <a:lnSpc>
                <a:spcPts val="2300"/>
              </a:lnSpc>
              <a:spcAft>
                <a:spcPts val="600"/>
              </a:spcAft>
              <a:buNone/>
            </a:pPr>
            <a:r>
              <a:rPr lang="en-GB" b="1" dirty="0">
                <a:solidFill>
                  <a:srgbClr val="EE334E"/>
                </a:solidFill>
                <a:cs typeface="Arial" panose="020B0604020202020204" pitchFamily="34" charset="0"/>
              </a:rPr>
              <a:t>Persons must not be treated unfairly or less favourably because of their disability. </a:t>
            </a:r>
          </a:p>
          <a:p>
            <a:pPr marL="0" indent="0">
              <a:spcAft>
                <a:spcPts val="600"/>
              </a:spcAft>
              <a:buNone/>
            </a:pPr>
            <a:r>
              <a:rPr lang="en-GB" sz="1400" dirty="0">
                <a:cs typeface="Arial" panose="020B0604020202020204" pitchFamily="34" charset="0"/>
              </a:rPr>
              <a:t>This applies to </a:t>
            </a:r>
            <a:r>
              <a:rPr lang="en-GB" sz="1400" b="1" dirty="0">
                <a:cs typeface="Arial" panose="020B0604020202020204" pitchFamily="34" charset="0"/>
              </a:rPr>
              <a:t>education</a:t>
            </a:r>
            <a:r>
              <a:rPr lang="en-GB" sz="1400" dirty="0">
                <a:cs typeface="Arial" panose="020B0604020202020204" pitchFamily="34" charset="0"/>
              </a:rPr>
              <a:t>, </a:t>
            </a:r>
            <a:r>
              <a:rPr lang="en-GB" sz="1400" b="1" dirty="0">
                <a:cs typeface="Arial" panose="020B0604020202020204" pitchFamily="34" charset="0"/>
              </a:rPr>
              <a:t>employment</a:t>
            </a:r>
            <a:r>
              <a:rPr lang="en-GB" sz="1400" dirty="0">
                <a:cs typeface="Arial" panose="020B0604020202020204" pitchFamily="34" charset="0"/>
              </a:rPr>
              <a:t>, </a:t>
            </a:r>
            <a:r>
              <a:rPr lang="en-GB" sz="1400" b="1" dirty="0">
                <a:cs typeface="Arial" panose="020B0604020202020204" pitchFamily="34" charset="0"/>
              </a:rPr>
              <a:t>housing </a:t>
            </a:r>
            <a:r>
              <a:rPr lang="en-GB" sz="1400" dirty="0">
                <a:cs typeface="Arial" panose="020B0604020202020204" pitchFamily="34" charset="0"/>
              </a:rPr>
              <a:t>and </a:t>
            </a:r>
            <a:r>
              <a:rPr lang="en-GB" sz="1400" b="1" dirty="0">
                <a:cs typeface="Arial" panose="020B0604020202020204" pitchFamily="34" charset="0"/>
              </a:rPr>
              <a:t>social opportunities</a:t>
            </a:r>
            <a:r>
              <a:rPr lang="en-GB" sz="1400" dirty="0">
                <a:cs typeface="Arial" panose="020B0604020202020204" pitchFamily="34" charset="0"/>
              </a:rPr>
              <a:t>.</a:t>
            </a:r>
          </a:p>
        </p:txBody>
      </p:sp>
      <p:sp>
        <p:nvSpPr>
          <p:cNvPr id="5" name="Slide Number Placeholder 4">
            <a:extLst>
              <a:ext uri="{FF2B5EF4-FFF2-40B4-BE49-F238E27FC236}">
                <a16:creationId xmlns:a16="http://schemas.microsoft.com/office/drawing/2014/main" id="{FA4E5CFE-DE04-F44B-A7D5-3C725172BD50}"/>
              </a:ext>
            </a:extLst>
          </p:cNvPr>
          <p:cNvSpPr>
            <a:spLocks noGrp="1"/>
          </p:cNvSpPr>
          <p:nvPr>
            <p:ph type="sldNum" sz="quarter" idx="12"/>
          </p:nvPr>
        </p:nvSpPr>
        <p:spPr/>
        <p:txBody>
          <a:bodyPr/>
          <a:lstStyle/>
          <a:p>
            <a:fld id="{8922F79C-64A1-3D46-A01B-7C94B1EF2648}" type="slidenum">
              <a:rPr lang="en-US" smtClean="0"/>
              <a:pPr/>
              <a:t>11</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A805AD9-2CAF-3747-9EFC-FDA0B710220D}"/>
              </a:ext>
            </a:extLst>
          </p:cNvPr>
          <p:cNvSpPr>
            <a:spLocks noGrp="1"/>
          </p:cNvSpPr>
          <p:nvPr>
            <p:ph type="body" sz="quarter" idx="16"/>
          </p:nvPr>
        </p:nvSpPr>
        <p:spPr>
          <a:xfrm>
            <a:off x="544233" y="345116"/>
            <a:ext cx="7338234" cy="235449"/>
          </a:xfrm>
        </p:spPr>
        <p:txBody>
          <a:bodyPr/>
          <a:lstStyle/>
          <a:p>
            <a:r>
              <a:rPr lang="en-GB" dirty="0"/>
              <a:t>Discrimination</a:t>
            </a:r>
          </a:p>
        </p:txBody>
      </p:sp>
      <p:sp>
        <p:nvSpPr>
          <p:cNvPr id="11" name="Text Placeholder 2">
            <a:extLst>
              <a:ext uri="{FF2B5EF4-FFF2-40B4-BE49-F238E27FC236}">
                <a16:creationId xmlns:a16="http://schemas.microsoft.com/office/drawing/2014/main" id="{4F8D51D6-6A09-7C4B-A82D-04B748244104}"/>
              </a:ext>
            </a:extLst>
          </p:cNvPr>
          <p:cNvSpPr>
            <a:spLocks noGrp="1"/>
          </p:cNvSpPr>
          <p:nvPr>
            <p:ph type="body" sz="quarter" idx="10"/>
          </p:nvPr>
        </p:nvSpPr>
        <p:spPr>
          <a:xfrm>
            <a:off x="7161873" y="342435"/>
            <a:ext cx="1437894" cy="192360"/>
          </a:xfrm>
        </p:spPr>
        <p:txBody>
          <a:bodyPr/>
          <a:lstStyle/>
          <a:p>
            <a:r>
              <a:rPr lang="en-GB" dirty="0"/>
              <a:t>Theme 1 – Unit 4</a:t>
            </a:r>
          </a:p>
        </p:txBody>
      </p:sp>
      <p:grpSp>
        <p:nvGrpSpPr>
          <p:cNvPr id="10" name="Group 9">
            <a:extLst>
              <a:ext uri="{FF2B5EF4-FFF2-40B4-BE49-F238E27FC236}">
                <a16:creationId xmlns:a16="http://schemas.microsoft.com/office/drawing/2014/main" id="{5A2220DB-81C4-B245-90B5-E824B61D4CD0}"/>
              </a:ext>
            </a:extLst>
          </p:cNvPr>
          <p:cNvGrpSpPr/>
          <p:nvPr/>
        </p:nvGrpSpPr>
        <p:grpSpPr>
          <a:xfrm>
            <a:off x="4711232" y="1260000"/>
            <a:ext cx="3887367" cy="3157357"/>
            <a:chOff x="4711232" y="1260000"/>
            <a:chExt cx="3887367" cy="3157357"/>
          </a:xfrm>
        </p:grpSpPr>
        <p:pic>
          <p:nvPicPr>
            <p:cNvPr id="9" name="Picture 8" descr="A group of people standing in a room&#10;&#10;Description automatically generated">
              <a:extLst>
                <a:ext uri="{FF2B5EF4-FFF2-40B4-BE49-F238E27FC236}">
                  <a16:creationId xmlns:a16="http://schemas.microsoft.com/office/drawing/2014/main" id="{B32D4740-37E0-0E43-BB3C-0969E5A9151F}"/>
                </a:ext>
              </a:extLst>
            </p:cNvPr>
            <p:cNvPicPr>
              <a:picLocks noChangeAspect="1"/>
            </p:cNvPicPr>
            <p:nvPr/>
          </p:nvPicPr>
          <p:blipFill rotWithShape="1">
            <a:blip r:embed="rId3"/>
            <a:srcRect l="8052" t="1452" r="11313" b="312"/>
            <a:stretch/>
          </p:blipFill>
          <p:spPr>
            <a:xfrm>
              <a:off x="4711232" y="1260000"/>
              <a:ext cx="3887367" cy="3157357"/>
            </a:xfrm>
            <a:prstGeom prst="rect">
              <a:avLst/>
            </a:prstGeom>
          </p:spPr>
        </p:pic>
        <p:sp>
          <p:nvSpPr>
            <p:cNvPr id="12" name="TextBox 11">
              <a:extLst>
                <a:ext uri="{FF2B5EF4-FFF2-40B4-BE49-F238E27FC236}">
                  <a16:creationId xmlns:a16="http://schemas.microsoft.com/office/drawing/2014/main" id="{7CE094FF-11D9-2D40-865E-D706B9A00A43}"/>
                </a:ext>
              </a:extLst>
            </p:cNvPr>
            <p:cNvSpPr txBox="1"/>
            <p:nvPr/>
          </p:nvSpPr>
          <p:spPr>
            <a:xfrm>
              <a:off x="4711232" y="4179428"/>
              <a:ext cx="1914307" cy="215444"/>
            </a:xfrm>
            <a:prstGeom prst="rect">
              <a:avLst/>
            </a:prstGeom>
            <a:noFill/>
          </p:spPr>
          <p:txBody>
            <a:bodyPr wrap="none" rtlCol="0">
              <a:spAutoFit/>
            </a:bodyPr>
            <a:lstStyle/>
            <a:p>
              <a:pPr algn="r"/>
              <a:r>
                <a:rPr lang="en-GB" sz="800" dirty="0">
                  <a:solidFill>
                    <a:schemeClr val="bg1"/>
                  </a:solidFill>
                </a:rPr>
                <a:t>© Theresa Rooney/Agitos Foundation</a:t>
              </a:r>
            </a:p>
          </p:txBody>
        </p:sp>
      </p:grpSp>
    </p:spTree>
    <p:extLst>
      <p:ext uri="{BB962C8B-B14F-4D97-AF65-F5344CB8AC3E}">
        <p14:creationId xmlns:p14="http://schemas.microsoft.com/office/powerpoint/2010/main" val="398096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9B9E19-6A16-0340-9069-E7FA929FEB32}"/>
              </a:ext>
            </a:extLst>
          </p:cNvPr>
          <p:cNvSpPr>
            <a:spLocks noGrp="1"/>
          </p:cNvSpPr>
          <p:nvPr>
            <p:ph sz="half" idx="1"/>
          </p:nvPr>
        </p:nvSpPr>
        <p:spPr/>
        <p:txBody>
          <a:bodyPr/>
          <a:lstStyle/>
          <a:p>
            <a:pPr marL="0" indent="0">
              <a:spcAft>
                <a:spcPts val="600"/>
              </a:spcAft>
              <a:buNone/>
            </a:pPr>
            <a:r>
              <a:rPr lang="en-GB" sz="1400" dirty="0">
                <a:cs typeface="Arial" panose="020B0604020202020204" pitchFamily="34" charset="0"/>
              </a:rPr>
              <a:t>Countries should provide </a:t>
            </a:r>
            <a:r>
              <a:rPr lang="en-GB" sz="1400" b="1" dirty="0">
                <a:solidFill>
                  <a:srgbClr val="EE334E"/>
                </a:solidFill>
                <a:cs typeface="Arial" panose="020B0604020202020204" pitchFamily="34" charset="0"/>
              </a:rPr>
              <a:t>equal access </a:t>
            </a:r>
            <a:br>
              <a:rPr lang="en-GB" sz="1400" dirty="0">
                <a:cs typeface="Arial" panose="020B0604020202020204" pitchFamily="34" charset="0"/>
              </a:rPr>
            </a:br>
            <a:r>
              <a:rPr lang="en-GB" sz="1400" dirty="0">
                <a:cs typeface="Arial" panose="020B0604020202020204" pitchFamily="34" charset="0"/>
              </a:rPr>
              <a:t>to things like:</a:t>
            </a:r>
          </a:p>
        </p:txBody>
      </p:sp>
      <p:sp>
        <p:nvSpPr>
          <p:cNvPr id="5" name="Slide Number Placeholder 4">
            <a:extLst>
              <a:ext uri="{FF2B5EF4-FFF2-40B4-BE49-F238E27FC236}">
                <a16:creationId xmlns:a16="http://schemas.microsoft.com/office/drawing/2014/main" id="{FA4E5CFE-DE04-F44B-A7D5-3C725172BD50}"/>
              </a:ext>
            </a:extLst>
          </p:cNvPr>
          <p:cNvSpPr>
            <a:spLocks noGrp="1"/>
          </p:cNvSpPr>
          <p:nvPr>
            <p:ph type="sldNum" sz="quarter" idx="12"/>
          </p:nvPr>
        </p:nvSpPr>
        <p:spPr/>
        <p:txBody>
          <a:bodyPr/>
          <a:lstStyle/>
          <a:p>
            <a:fld id="{8922F79C-64A1-3D46-A01B-7C94B1EF2648}" type="slidenum">
              <a:rPr lang="en-US" smtClean="0"/>
              <a:pPr/>
              <a:t>12</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A805AD9-2CAF-3747-9EFC-FDA0B710220D}"/>
              </a:ext>
            </a:extLst>
          </p:cNvPr>
          <p:cNvSpPr>
            <a:spLocks noGrp="1"/>
          </p:cNvSpPr>
          <p:nvPr>
            <p:ph type="body" sz="quarter" idx="16"/>
          </p:nvPr>
        </p:nvSpPr>
        <p:spPr>
          <a:xfrm>
            <a:off x="539750" y="345116"/>
            <a:ext cx="7342717" cy="235449"/>
          </a:xfrm>
        </p:spPr>
        <p:txBody>
          <a:bodyPr/>
          <a:lstStyle/>
          <a:p>
            <a:r>
              <a:rPr lang="en-GB" dirty="0"/>
              <a:t>Fulfilling the UN Convention</a:t>
            </a:r>
          </a:p>
        </p:txBody>
      </p:sp>
      <p:sp>
        <p:nvSpPr>
          <p:cNvPr id="11" name="Text Placeholder 2">
            <a:extLst>
              <a:ext uri="{FF2B5EF4-FFF2-40B4-BE49-F238E27FC236}">
                <a16:creationId xmlns:a16="http://schemas.microsoft.com/office/drawing/2014/main" id="{4F8D51D6-6A09-7C4B-A82D-04B748244104}"/>
              </a:ext>
            </a:extLst>
          </p:cNvPr>
          <p:cNvSpPr>
            <a:spLocks noGrp="1"/>
          </p:cNvSpPr>
          <p:nvPr>
            <p:ph type="body" sz="quarter" idx="10"/>
          </p:nvPr>
        </p:nvSpPr>
        <p:spPr>
          <a:xfrm>
            <a:off x="7161873" y="342435"/>
            <a:ext cx="1437894" cy="192360"/>
          </a:xfrm>
        </p:spPr>
        <p:txBody>
          <a:bodyPr/>
          <a:lstStyle/>
          <a:p>
            <a:r>
              <a:rPr lang="en-GB" dirty="0"/>
              <a:t>Theme 1 – Unit 4</a:t>
            </a:r>
          </a:p>
        </p:txBody>
      </p:sp>
      <p:grpSp>
        <p:nvGrpSpPr>
          <p:cNvPr id="14" name="Group 13">
            <a:extLst>
              <a:ext uri="{FF2B5EF4-FFF2-40B4-BE49-F238E27FC236}">
                <a16:creationId xmlns:a16="http://schemas.microsoft.com/office/drawing/2014/main" id="{D305B6C0-1A4A-CD48-A712-830AB1C04CB4}"/>
              </a:ext>
            </a:extLst>
          </p:cNvPr>
          <p:cNvGrpSpPr/>
          <p:nvPr/>
        </p:nvGrpSpPr>
        <p:grpSpPr>
          <a:xfrm>
            <a:off x="4751389" y="1256242"/>
            <a:ext cx="3848378" cy="3157358"/>
            <a:chOff x="4751389" y="1256242"/>
            <a:chExt cx="3848378" cy="3157358"/>
          </a:xfrm>
        </p:grpSpPr>
        <p:pic>
          <p:nvPicPr>
            <p:cNvPr id="4" name="Picture 3">
              <a:extLst>
                <a:ext uri="{FF2B5EF4-FFF2-40B4-BE49-F238E27FC236}">
                  <a16:creationId xmlns:a16="http://schemas.microsoft.com/office/drawing/2014/main" id="{DC414256-337D-1349-8199-339B725213BF}"/>
                </a:ext>
              </a:extLst>
            </p:cNvPr>
            <p:cNvPicPr>
              <a:picLocks noChangeAspect="1"/>
            </p:cNvPicPr>
            <p:nvPr/>
          </p:nvPicPr>
          <p:blipFill rotWithShape="1">
            <a:blip r:embed="rId2"/>
            <a:srcRect l="1108" t="46680" r="28760" b="14998"/>
            <a:stretch/>
          </p:blipFill>
          <p:spPr>
            <a:xfrm>
              <a:off x="4751389" y="1256242"/>
              <a:ext cx="3847208" cy="3157358"/>
            </a:xfrm>
            <a:prstGeom prst="rect">
              <a:avLst/>
            </a:prstGeom>
          </p:spPr>
        </p:pic>
        <p:sp>
          <p:nvSpPr>
            <p:cNvPr id="12" name="TextBox 11">
              <a:extLst>
                <a:ext uri="{FF2B5EF4-FFF2-40B4-BE49-F238E27FC236}">
                  <a16:creationId xmlns:a16="http://schemas.microsoft.com/office/drawing/2014/main" id="{AC94ADD4-1D0C-0642-9400-8A659473B0ED}"/>
                </a:ext>
              </a:extLst>
            </p:cNvPr>
            <p:cNvSpPr txBox="1"/>
            <p:nvPr/>
          </p:nvSpPr>
          <p:spPr>
            <a:xfrm>
              <a:off x="7148728" y="4179428"/>
              <a:ext cx="1451039"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sp>
        <p:nvSpPr>
          <p:cNvPr id="16" name="TextBox 15">
            <a:extLst>
              <a:ext uri="{FF2B5EF4-FFF2-40B4-BE49-F238E27FC236}">
                <a16:creationId xmlns:a16="http://schemas.microsoft.com/office/drawing/2014/main" id="{30C9B0FA-1788-3A48-A1E9-B8C317AD8A21}"/>
              </a:ext>
            </a:extLst>
          </p:cNvPr>
          <p:cNvSpPr txBox="1"/>
          <p:nvPr/>
        </p:nvSpPr>
        <p:spPr>
          <a:xfrm>
            <a:off x="429370" y="3215776"/>
            <a:ext cx="940356" cy="307777"/>
          </a:xfrm>
          <a:prstGeom prst="rect">
            <a:avLst/>
          </a:prstGeom>
          <a:noFill/>
        </p:spPr>
        <p:txBody>
          <a:bodyPr wrap="square" rtlCol="0">
            <a:spAutoFit/>
          </a:bodyPr>
          <a:lstStyle/>
          <a:p>
            <a:pPr algn="ctr"/>
            <a:r>
              <a:rPr lang="en-GB" sz="1400" b="1" dirty="0">
                <a:cs typeface="Arial" panose="020B0604020202020204" pitchFamily="34" charset="0"/>
              </a:rPr>
              <a:t>Housing</a:t>
            </a:r>
            <a:endParaRPr lang="en-GB" sz="1400" b="1" dirty="0"/>
          </a:p>
        </p:txBody>
      </p:sp>
      <p:sp>
        <p:nvSpPr>
          <p:cNvPr id="17" name="TextBox 16">
            <a:extLst>
              <a:ext uri="{FF2B5EF4-FFF2-40B4-BE49-F238E27FC236}">
                <a16:creationId xmlns:a16="http://schemas.microsoft.com/office/drawing/2014/main" id="{3829AC28-4F64-0F45-AF92-8457CE86815B}"/>
              </a:ext>
            </a:extLst>
          </p:cNvPr>
          <p:cNvSpPr txBox="1"/>
          <p:nvPr/>
        </p:nvSpPr>
        <p:spPr>
          <a:xfrm>
            <a:off x="1720281" y="3215776"/>
            <a:ext cx="1194972" cy="307777"/>
          </a:xfrm>
          <a:prstGeom prst="rect">
            <a:avLst/>
          </a:prstGeom>
          <a:noFill/>
        </p:spPr>
        <p:txBody>
          <a:bodyPr wrap="square" rtlCol="0">
            <a:spAutoFit/>
          </a:bodyPr>
          <a:lstStyle/>
          <a:p>
            <a:pPr algn="ctr"/>
            <a:r>
              <a:rPr lang="en-GB" sz="1400" b="1" dirty="0">
                <a:cs typeface="Arial" panose="020B0604020202020204" pitchFamily="34" charset="0"/>
              </a:rPr>
              <a:t>Education</a:t>
            </a:r>
            <a:endParaRPr lang="en-GB" sz="1400" b="1" dirty="0"/>
          </a:p>
        </p:txBody>
      </p:sp>
      <p:sp>
        <p:nvSpPr>
          <p:cNvPr id="18" name="TextBox 17">
            <a:extLst>
              <a:ext uri="{FF2B5EF4-FFF2-40B4-BE49-F238E27FC236}">
                <a16:creationId xmlns:a16="http://schemas.microsoft.com/office/drawing/2014/main" id="{93CB4815-FFB7-864D-A8E1-527401967373}"/>
              </a:ext>
            </a:extLst>
          </p:cNvPr>
          <p:cNvSpPr txBox="1"/>
          <p:nvPr/>
        </p:nvSpPr>
        <p:spPr>
          <a:xfrm>
            <a:off x="3265807" y="3215776"/>
            <a:ext cx="1151448" cy="307777"/>
          </a:xfrm>
          <a:prstGeom prst="rect">
            <a:avLst/>
          </a:prstGeom>
          <a:noFill/>
        </p:spPr>
        <p:txBody>
          <a:bodyPr wrap="square" rtlCol="0">
            <a:spAutoFit/>
          </a:bodyPr>
          <a:lstStyle/>
          <a:p>
            <a:pPr algn="ctr"/>
            <a:r>
              <a:rPr lang="en-GB" sz="1400" b="1" dirty="0">
                <a:cs typeface="Arial" panose="020B0604020202020204" pitchFamily="34" charset="0"/>
              </a:rPr>
              <a:t>Healthcare</a:t>
            </a:r>
            <a:endParaRPr lang="en-GB" sz="1400" b="1" dirty="0"/>
          </a:p>
        </p:txBody>
      </p:sp>
      <p:pic>
        <p:nvPicPr>
          <p:cNvPr id="19" name="Picture 18" descr="A close up of a sign&#10;&#10;Description automatically generated">
            <a:extLst>
              <a:ext uri="{FF2B5EF4-FFF2-40B4-BE49-F238E27FC236}">
                <a16:creationId xmlns:a16="http://schemas.microsoft.com/office/drawing/2014/main" id="{EB4857D9-D34F-0242-A4D4-3E3F716E9876}"/>
              </a:ext>
            </a:extLst>
          </p:cNvPr>
          <p:cNvPicPr>
            <a:picLocks noChangeAspect="1"/>
          </p:cNvPicPr>
          <p:nvPr/>
        </p:nvPicPr>
        <p:blipFill>
          <a:blip r:embed="rId3"/>
          <a:stretch>
            <a:fillRect/>
          </a:stretch>
        </p:blipFill>
        <p:spPr>
          <a:xfrm>
            <a:off x="452668" y="2285503"/>
            <a:ext cx="918200" cy="911734"/>
          </a:xfrm>
          <a:prstGeom prst="rect">
            <a:avLst/>
          </a:prstGeom>
        </p:spPr>
      </p:pic>
      <p:pic>
        <p:nvPicPr>
          <p:cNvPr id="10" name="Picture 9" descr="A picture containing icon&#10;&#10;Description automatically generated">
            <a:extLst>
              <a:ext uri="{FF2B5EF4-FFF2-40B4-BE49-F238E27FC236}">
                <a16:creationId xmlns:a16="http://schemas.microsoft.com/office/drawing/2014/main" id="{5D93E5AC-1094-5E4E-8815-25719DBA3E6A}"/>
              </a:ext>
            </a:extLst>
          </p:cNvPr>
          <p:cNvPicPr>
            <a:picLocks noChangeAspect="1"/>
          </p:cNvPicPr>
          <p:nvPr/>
        </p:nvPicPr>
        <p:blipFill>
          <a:blip r:embed="rId4"/>
          <a:stretch>
            <a:fillRect/>
          </a:stretch>
        </p:blipFill>
        <p:spPr>
          <a:xfrm>
            <a:off x="1781077" y="2321971"/>
            <a:ext cx="1016022" cy="1008866"/>
          </a:xfrm>
          <a:prstGeom prst="rect">
            <a:avLst/>
          </a:prstGeom>
        </p:spPr>
      </p:pic>
      <p:pic>
        <p:nvPicPr>
          <p:cNvPr id="20" name="Picture 19">
            <a:extLst>
              <a:ext uri="{FF2B5EF4-FFF2-40B4-BE49-F238E27FC236}">
                <a16:creationId xmlns:a16="http://schemas.microsoft.com/office/drawing/2014/main" id="{00B341E8-95CC-8B48-809F-7372C2272EC8}"/>
              </a:ext>
            </a:extLst>
          </p:cNvPr>
          <p:cNvPicPr>
            <a:picLocks noChangeAspect="1"/>
          </p:cNvPicPr>
          <p:nvPr/>
        </p:nvPicPr>
        <p:blipFill>
          <a:blip r:embed="rId5"/>
          <a:srcRect/>
          <a:stretch/>
        </p:blipFill>
        <p:spPr>
          <a:xfrm>
            <a:off x="3366284" y="2319421"/>
            <a:ext cx="856395" cy="856395"/>
          </a:xfrm>
          <a:prstGeom prst="rect">
            <a:avLst/>
          </a:prstGeom>
        </p:spPr>
      </p:pic>
    </p:spTree>
    <p:extLst>
      <p:ext uri="{BB962C8B-B14F-4D97-AF65-F5344CB8AC3E}">
        <p14:creationId xmlns:p14="http://schemas.microsoft.com/office/powerpoint/2010/main" val="385189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E0D519-5E93-6D4F-B6B7-E1115728CDE7}"/>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224851A8-CE26-9446-A93A-CEA896201CAB}"/>
              </a:ext>
            </a:extLst>
          </p:cNvPr>
          <p:cNvSpPr>
            <a:spLocks noGrp="1"/>
          </p:cNvSpPr>
          <p:nvPr>
            <p:ph type="sldNum" sz="quarter" idx="12"/>
          </p:nvPr>
        </p:nvSpPr>
        <p:spPr/>
        <p:txBody>
          <a:bodyPr/>
          <a:lstStyle/>
          <a:p>
            <a:fld id="{8922F79C-64A1-3D46-A01B-7C94B1EF2648}" type="slidenum">
              <a:rPr lang="en-US" smtClean="0"/>
              <a:pPr/>
              <a:t>13</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3631824-087D-8448-879F-1239DB6EA405}"/>
              </a:ext>
            </a:extLst>
          </p:cNvPr>
          <p:cNvSpPr>
            <a:spLocks noGrp="1"/>
          </p:cNvSpPr>
          <p:nvPr>
            <p:ph type="body" sz="quarter" idx="17"/>
          </p:nvPr>
        </p:nvSpPr>
        <p:spPr>
          <a:xfrm>
            <a:off x="539750" y="345117"/>
            <a:ext cx="4247719" cy="235449"/>
          </a:xfrm>
        </p:spPr>
        <p:txBody>
          <a:bodyPr/>
          <a:lstStyle/>
          <a:p>
            <a:r>
              <a:rPr lang="en-GB" dirty="0"/>
              <a:t>Fulfilling the UN Convention</a:t>
            </a:r>
          </a:p>
        </p:txBody>
      </p:sp>
      <p:pic>
        <p:nvPicPr>
          <p:cNvPr id="11" name="Picture Placeholder 10" descr="A group of people looking at the camera&#10;&#10;Description automatically generated">
            <a:extLst>
              <a:ext uri="{FF2B5EF4-FFF2-40B4-BE49-F238E27FC236}">
                <a16:creationId xmlns:a16="http://schemas.microsoft.com/office/drawing/2014/main" id="{237E9B6C-6292-874C-895F-4FA7D9693B06}"/>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131"/>
          <a:stretch/>
        </p:blipFill>
        <p:spPr>
          <a:xfrm>
            <a:off x="4753349" y="1079999"/>
            <a:ext cx="3851999" cy="1491751"/>
          </a:xfrm>
        </p:spPr>
      </p:pic>
      <p:sp>
        <p:nvSpPr>
          <p:cNvPr id="9" name="Content Placeholder 1">
            <a:extLst>
              <a:ext uri="{FF2B5EF4-FFF2-40B4-BE49-F238E27FC236}">
                <a16:creationId xmlns:a16="http://schemas.microsoft.com/office/drawing/2014/main" id="{6E870CC0-3E96-6744-A61F-76B6AD28D236}"/>
              </a:ext>
            </a:extLst>
          </p:cNvPr>
          <p:cNvSpPr>
            <a:spLocks noGrp="1"/>
          </p:cNvSpPr>
          <p:nvPr>
            <p:ph sz="half" idx="1"/>
          </p:nvPr>
        </p:nvSpPr>
        <p:spPr>
          <a:xfrm>
            <a:off x="453838" y="1260000"/>
            <a:ext cx="3886200" cy="3157358"/>
          </a:xfrm>
        </p:spPr>
        <p:txBody>
          <a:bodyPr/>
          <a:lstStyle/>
          <a:p>
            <a:pPr marL="0" indent="0">
              <a:buNone/>
            </a:pPr>
            <a:r>
              <a:rPr lang="en-GB" sz="1400" b="1" dirty="0">
                <a:solidFill>
                  <a:srgbClr val="EE334E"/>
                </a:solidFill>
                <a:cs typeface="Arial" panose="020B0604020202020204" pitchFamily="34" charset="0"/>
              </a:rPr>
              <a:t>Access</a:t>
            </a:r>
            <a:r>
              <a:rPr lang="en-GB" sz="1400" b="1" dirty="0">
                <a:cs typeface="Arial" panose="020B0604020202020204" pitchFamily="34" charset="0"/>
              </a:rPr>
              <a:t> </a:t>
            </a:r>
            <a:r>
              <a:rPr lang="en-GB" sz="1400" dirty="0">
                <a:cs typeface="Arial" panose="020B0604020202020204" pitchFamily="34" charset="0"/>
              </a:rPr>
              <a:t>to buildings like:</a:t>
            </a:r>
          </a:p>
        </p:txBody>
      </p:sp>
      <p:grpSp>
        <p:nvGrpSpPr>
          <p:cNvPr id="20" name="Group 19">
            <a:extLst>
              <a:ext uri="{FF2B5EF4-FFF2-40B4-BE49-F238E27FC236}">
                <a16:creationId xmlns:a16="http://schemas.microsoft.com/office/drawing/2014/main" id="{03528AF8-8CDF-BC49-82B3-BBEABE14A1BB}"/>
              </a:ext>
            </a:extLst>
          </p:cNvPr>
          <p:cNvGrpSpPr/>
          <p:nvPr/>
        </p:nvGrpSpPr>
        <p:grpSpPr>
          <a:xfrm>
            <a:off x="4758585" y="2922819"/>
            <a:ext cx="3841182" cy="1482494"/>
            <a:chOff x="4758585" y="2922819"/>
            <a:chExt cx="3841182" cy="1482494"/>
          </a:xfrm>
        </p:grpSpPr>
        <p:pic>
          <p:nvPicPr>
            <p:cNvPr id="7" name="Picture 6">
              <a:extLst>
                <a:ext uri="{FF2B5EF4-FFF2-40B4-BE49-F238E27FC236}">
                  <a16:creationId xmlns:a16="http://schemas.microsoft.com/office/drawing/2014/main" id="{F0CF0932-B9A8-294F-B3E5-954F03D9F980}"/>
                </a:ext>
              </a:extLst>
            </p:cNvPr>
            <p:cNvPicPr>
              <a:picLocks noChangeAspect="1"/>
            </p:cNvPicPr>
            <p:nvPr/>
          </p:nvPicPr>
          <p:blipFill rotWithShape="1">
            <a:blip r:embed="rId4"/>
            <a:srcRect t="30236" r="1158" b="11964"/>
            <a:stretch/>
          </p:blipFill>
          <p:spPr>
            <a:xfrm>
              <a:off x="4758585" y="2922819"/>
              <a:ext cx="3841182" cy="1482494"/>
            </a:xfrm>
            <a:prstGeom prst="rect">
              <a:avLst/>
            </a:prstGeom>
          </p:spPr>
        </p:pic>
        <p:sp>
          <p:nvSpPr>
            <p:cNvPr id="14" name="TextBox 13">
              <a:extLst>
                <a:ext uri="{FF2B5EF4-FFF2-40B4-BE49-F238E27FC236}">
                  <a16:creationId xmlns:a16="http://schemas.microsoft.com/office/drawing/2014/main" id="{CF52DE35-2EB9-B949-84F8-124E3F1BCA94}"/>
                </a:ext>
              </a:extLst>
            </p:cNvPr>
            <p:cNvSpPr txBox="1"/>
            <p:nvPr/>
          </p:nvSpPr>
          <p:spPr>
            <a:xfrm>
              <a:off x="7148728" y="4179428"/>
              <a:ext cx="1451039"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sp>
        <p:nvSpPr>
          <p:cNvPr id="15" name="TextBox 14">
            <a:extLst>
              <a:ext uri="{FF2B5EF4-FFF2-40B4-BE49-F238E27FC236}">
                <a16:creationId xmlns:a16="http://schemas.microsoft.com/office/drawing/2014/main" id="{CABDE022-1432-EC4F-87CE-666B3E0A6935}"/>
              </a:ext>
            </a:extLst>
          </p:cNvPr>
          <p:cNvSpPr txBox="1"/>
          <p:nvPr/>
        </p:nvSpPr>
        <p:spPr>
          <a:xfrm>
            <a:off x="7302616" y="2359094"/>
            <a:ext cx="1297151" cy="215444"/>
          </a:xfrm>
          <a:prstGeom prst="rect">
            <a:avLst/>
          </a:prstGeom>
          <a:noFill/>
        </p:spPr>
        <p:txBody>
          <a:bodyPr wrap="none" rtlCol="0">
            <a:spAutoFit/>
          </a:bodyPr>
          <a:lstStyle/>
          <a:p>
            <a:pPr algn="r"/>
            <a:r>
              <a:rPr lang="en-GB" sz="800" dirty="0">
                <a:solidFill>
                  <a:schemeClr val="bg1"/>
                </a:solidFill>
              </a:rPr>
              <a:t>© Joao Racy/MPIX/CPB</a:t>
            </a:r>
          </a:p>
        </p:txBody>
      </p:sp>
      <p:sp>
        <p:nvSpPr>
          <p:cNvPr id="12" name="TextBox 11">
            <a:extLst>
              <a:ext uri="{FF2B5EF4-FFF2-40B4-BE49-F238E27FC236}">
                <a16:creationId xmlns:a16="http://schemas.microsoft.com/office/drawing/2014/main" id="{308E9E5A-FB81-4845-A68B-89E777A3A001}"/>
              </a:ext>
            </a:extLst>
          </p:cNvPr>
          <p:cNvSpPr txBox="1"/>
          <p:nvPr/>
        </p:nvSpPr>
        <p:spPr>
          <a:xfrm>
            <a:off x="376621" y="3149273"/>
            <a:ext cx="1045854" cy="307777"/>
          </a:xfrm>
          <a:prstGeom prst="rect">
            <a:avLst/>
          </a:prstGeom>
          <a:noFill/>
        </p:spPr>
        <p:txBody>
          <a:bodyPr wrap="square" rtlCol="0">
            <a:spAutoFit/>
          </a:bodyPr>
          <a:lstStyle/>
          <a:p>
            <a:pPr algn="ctr"/>
            <a:r>
              <a:rPr lang="en-GB" sz="1400" b="1" dirty="0">
                <a:cs typeface="Arial" panose="020B0604020202020204" pitchFamily="34" charset="0"/>
              </a:rPr>
              <a:t>Hospitals</a:t>
            </a:r>
            <a:endParaRPr lang="en-GB" sz="1400" b="1" dirty="0"/>
          </a:p>
        </p:txBody>
      </p:sp>
      <p:sp>
        <p:nvSpPr>
          <p:cNvPr id="16" name="TextBox 15">
            <a:extLst>
              <a:ext uri="{FF2B5EF4-FFF2-40B4-BE49-F238E27FC236}">
                <a16:creationId xmlns:a16="http://schemas.microsoft.com/office/drawing/2014/main" id="{BA4F34A2-89DD-984E-9DE6-8E1B733DDDB7}"/>
              </a:ext>
            </a:extLst>
          </p:cNvPr>
          <p:cNvSpPr txBox="1"/>
          <p:nvPr/>
        </p:nvSpPr>
        <p:spPr>
          <a:xfrm>
            <a:off x="1720281" y="3149273"/>
            <a:ext cx="1194972" cy="307777"/>
          </a:xfrm>
          <a:prstGeom prst="rect">
            <a:avLst/>
          </a:prstGeom>
          <a:noFill/>
        </p:spPr>
        <p:txBody>
          <a:bodyPr wrap="square" rtlCol="0">
            <a:spAutoFit/>
          </a:bodyPr>
          <a:lstStyle/>
          <a:p>
            <a:pPr algn="ctr"/>
            <a:r>
              <a:rPr lang="en-GB" sz="1400" b="1" dirty="0">
                <a:cs typeface="Arial" panose="020B0604020202020204" pitchFamily="34" charset="0"/>
              </a:rPr>
              <a:t>Schools</a:t>
            </a:r>
            <a:endParaRPr lang="en-GB" sz="1400" b="1" dirty="0"/>
          </a:p>
        </p:txBody>
      </p:sp>
      <p:sp>
        <p:nvSpPr>
          <p:cNvPr id="17" name="TextBox 16">
            <a:extLst>
              <a:ext uri="{FF2B5EF4-FFF2-40B4-BE49-F238E27FC236}">
                <a16:creationId xmlns:a16="http://schemas.microsoft.com/office/drawing/2014/main" id="{44049118-E388-7B4F-9D5D-B25A847A6938}"/>
              </a:ext>
            </a:extLst>
          </p:cNvPr>
          <p:cNvSpPr txBox="1"/>
          <p:nvPr/>
        </p:nvSpPr>
        <p:spPr>
          <a:xfrm>
            <a:off x="3265807" y="3149273"/>
            <a:ext cx="1151448" cy="523220"/>
          </a:xfrm>
          <a:prstGeom prst="rect">
            <a:avLst/>
          </a:prstGeom>
          <a:noFill/>
        </p:spPr>
        <p:txBody>
          <a:bodyPr wrap="square" rtlCol="0">
            <a:spAutoFit/>
          </a:bodyPr>
          <a:lstStyle/>
          <a:p>
            <a:pPr algn="ctr"/>
            <a:r>
              <a:rPr lang="en-GB" sz="1400" b="1" dirty="0">
                <a:cs typeface="Arial" panose="020B0604020202020204" pitchFamily="34" charset="0"/>
              </a:rPr>
              <a:t>Leisure facilities</a:t>
            </a:r>
            <a:endParaRPr lang="en-GB" sz="1400" b="1" dirty="0"/>
          </a:p>
        </p:txBody>
      </p:sp>
      <p:pic>
        <p:nvPicPr>
          <p:cNvPr id="21" name="Picture 20" descr="Logo&#10;&#10;Description automatically generated">
            <a:extLst>
              <a:ext uri="{FF2B5EF4-FFF2-40B4-BE49-F238E27FC236}">
                <a16:creationId xmlns:a16="http://schemas.microsoft.com/office/drawing/2014/main" id="{6D10F331-590F-FA4D-9F3D-B1DCB7C8D33F}"/>
              </a:ext>
            </a:extLst>
          </p:cNvPr>
          <p:cNvPicPr>
            <a:picLocks noChangeAspect="1"/>
          </p:cNvPicPr>
          <p:nvPr/>
        </p:nvPicPr>
        <p:blipFill>
          <a:blip r:embed="rId5"/>
          <a:stretch>
            <a:fillRect/>
          </a:stretch>
        </p:blipFill>
        <p:spPr>
          <a:xfrm>
            <a:off x="323824" y="2187498"/>
            <a:ext cx="1151448" cy="1143339"/>
          </a:xfrm>
          <a:prstGeom prst="rect">
            <a:avLst/>
          </a:prstGeom>
        </p:spPr>
      </p:pic>
      <p:pic>
        <p:nvPicPr>
          <p:cNvPr id="10" name="Picture 9" descr="Logo, company name&#10;&#10;Description automatically generated">
            <a:extLst>
              <a:ext uri="{FF2B5EF4-FFF2-40B4-BE49-F238E27FC236}">
                <a16:creationId xmlns:a16="http://schemas.microsoft.com/office/drawing/2014/main" id="{CD03C83C-6228-B745-9F39-834FF7958BD4}"/>
              </a:ext>
            </a:extLst>
          </p:cNvPr>
          <p:cNvPicPr>
            <a:picLocks noChangeAspect="1"/>
          </p:cNvPicPr>
          <p:nvPr/>
        </p:nvPicPr>
        <p:blipFill>
          <a:blip r:embed="rId6"/>
          <a:stretch>
            <a:fillRect/>
          </a:stretch>
        </p:blipFill>
        <p:spPr>
          <a:xfrm>
            <a:off x="1748115" y="2141370"/>
            <a:ext cx="1244355" cy="1235593"/>
          </a:xfrm>
          <a:prstGeom prst="rect">
            <a:avLst/>
          </a:prstGeom>
        </p:spPr>
      </p:pic>
      <p:pic>
        <p:nvPicPr>
          <p:cNvPr id="22" name="Picture 21">
            <a:extLst>
              <a:ext uri="{FF2B5EF4-FFF2-40B4-BE49-F238E27FC236}">
                <a16:creationId xmlns:a16="http://schemas.microsoft.com/office/drawing/2014/main" id="{F7100144-9ADD-934C-95A2-D5E31E528727}"/>
              </a:ext>
            </a:extLst>
          </p:cNvPr>
          <p:cNvPicPr>
            <a:picLocks noChangeAspect="1"/>
          </p:cNvPicPr>
          <p:nvPr/>
        </p:nvPicPr>
        <p:blipFill>
          <a:blip r:embed="rId7"/>
          <a:stretch>
            <a:fillRect/>
          </a:stretch>
        </p:blipFill>
        <p:spPr>
          <a:xfrm>
            <a:off x="3328564" y="2247272"/>
            <a:ext cx="1031048" cy="1023787"/>
          </a:xfrm>
          <a:prstGeom prst="rect">
            <a:avLst/>
          </a:prstGeom>
        </p:spPr>
      </p:pic>
    </p:spTree>
    <p:extLst>
      <p:ext uri="{BB962C8B-B14F-4D97-AF65-F5344CB8AC3E}">
        <p14:creationId xmlns:p14="http://schemas.microsoft.com/office/powerpoint/2010/main" val="54849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500"/>
                                        <p:tgtEl>
                                          <p:spTgt spid="9">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5" grpId="0"/>
      <p:bldP spid="12"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E0D519-5E93-6D4F-B6B7-E1115728CDE7}"/>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224851A8-CE26-9446-A93A-CEA896201CAB}"/>
              </a:ext>
            </a:extLst>
          </p:cNvPr>
          <p:cNvSpPr>
            <a:spLocks noGrp="1"/>
          </p:cNvSpPr>
          <p:nvPr>
            <p:ph type="sldNum" sz="quarter" idx="12"/>
          </p:nvPr>
        </p:nvSpPr>
        <p:spPr/>
        <p:txBody>
          <a:bodyPr/>
          <a:lstStyle/>
          <a:p>
            <a:fld id="{8922F79C-64A1-3D46-A01B-7C94B1EF2648}" type="slidenum">
              <a:rPr lang="en-US" smtClean="0"/>
              <a:pPr/>
              <a:t>14</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3631824-087D-8448-879F-1239DB6EA405}"/>
              </a:ext>
            </a:extLst>
          </p:cNvPr>
          <p:cNvSpPr>
            <a:spLocks noGrp="1"/>
          </p:cNvSpPr>
          <p:nvPr>
            <p:ph type="body" sz="quarter" idx="17"/>
          </p:nvPr>
        </p:nvSpPr>
        <p:spPr>
          <a:xfrm>
            <a:off x="539750" y="345117"/>
            <a:ext cx="4247719" cy="235449"/>
          </a:xfrm>
        </p:spPr>
        <p:txBody>
          <a:bodyPr/>
          <a:lstStyle/>
          <a:p>
            <a:r>
              <a:rPr lang="en-GB" dirty="0"/>
              <a:t>Fulfilling the UN Convention</a:t>
            </a:r>
          </a:p>
        </p:txBody>
      </p:sp>
      <p:sp>
        <p:nvSpPr>
          <p:cNvPr id="9" name="Content Placeholder 1">
            <a:extLst>
              <a:ext uri="{FF2B5EF4-FFF2-40B4-BE49-F238E27FC236}">
                <a16:creationId xmlns:a16="http://schemas.microsoft.com/office/drawing/2014/main" id="{6E870CC0-3E96-6744-A61F-76B6AD28D236}"/>
              </a:ext>
            </a:extLst>
          </p:cNvPr>
          <p:cNvSpPr>
            <a:spLocks noGrp="1"/>
          </p:cNvSpPr>
          <p:nvPr>
            <p:ph sz="half" idx="1"/>
          </p:nvPr>
        </p:nvSpPr>
        <p:spPr>
          <a:xfrm>
            <a:off x="453838" y="1260000"/>
            <a:ext cx="3886200" cy="928118"/>
          </a:xfrm>
        </p:spPr>
        <p:txBody>
          <a:bodyPr/>
          <a:lstStyle/>
          <a:p>
            <a:pPr marL="0" indent="0">
              <a:buNone/>
            </a:pPr>
            <a:r>
              <a:rPr lang="en-GB" sz="1400" dirty="0">
                <a:cs typeface="Arial" panose="020B0604020202020204" pitchFamily="34" charset="0"/>
              </a:rPr>
              <a:t>Help persons with disabilities get about </a:t>
            </a:r>
            <a:r>
              <a:rPr lang="en-GB" sz="1400" b="1" dirty="0">
                <a:solidFill>
                  <a:srgbClr val="EE334E"/>
                </a:solidFill>
                <a:cs typeface="Arial" panose="020B0604020202020204" pitchFamily="34" charset="0"/>
              </a:rPr>
              <a:t>independently</a:t>
            </a:r>
            <a:r>
              <a:rPr lang="en-GB" sz="1400" b="1" dirty="0">
                <a:cs typeface="Arial" panose="020B0604020202020204" pitchFamily="34" charset="0"/>
              </a:rPr>
              <a:t> </a:t>
            </a:r>
            <a:r>
              <a:rPr lang="en-GB" sz="1400" dirty="0">
                <a:cs typeface="Arial" panose="020B0604020202020204" pitchFamily="34" charset="0"/>
              </a:rPr>
              <a:t>as much as possible.</a:t>
            </a:r>
          </a:p>
        </p:txBody>
      </p:sp>
      <p:grpSp>
        <p:nvGrpSpPr>
          <p:cNvPr id="19" name="Group 18">
            <a:extLst>
              <a:ext uri="{FF2B5EF4-FFF2-40B4-BE49-F238E27FC236}">
                <a16:creationId xmlns:a16="http://schemas.microsoft.com/office/drawing/2014/main" id="{915A7EDD-8305-E645-8430-24BDF094E020}"/>
              </a:ext>
            </a:extLst>
          </p:cNvPr>
          <p:cNvGrpSpPr/>
          <p:nvPr/>
        </p:nvGrpSpPr>
        <p:grpSpPr>
          <a:xfrm>
            <a:off x="4751387" y="1239838"/>
            <a:ext cx="3848380" cy="3177521"/>
            <a:chOff x="4751387" y="1239838"/>
            <a:chExt cx="3848380" cy="3177521"/>
          </a:xfrm>
        </p:grpSpPr>
        <p:pic>
          <p:nvPicPr>
            <p:cNvPr id="4" name="Picture 3" descr="A picture containing snow, outdoor, riding, person&#10;&#10;Description automatically generated">
              <a:extLst>
                <a:ext uri="{FF2B5EF4-FFF2-40B4-BE49-F238E27FC236}">
                  <a16:creationId xmlns:a16="http://schemas.microsoft.com/office/drawing/2014/main" id="{EDDBF8DE-8142-864B-B2C1-0FAB30BB024F}"/>
                </a:ext>
              </a:extLst>
            </p:cNvPr>
            <p:cNvPicPr>
              <a:picLocks noChangeAspect="1"/>
            </p:cNvPicPr>
            <p:nvPr/>
          </p:nvPicPr>
          <p:blipFill rotWithShape="1">
            <a:blip r:embed="rId3"/>
            <a:srcRect l="15390" t="15159" r="26717" b="11776"/>
            <a:stretch/>
          </p:blipFill>
          <p:spPr>
            <a:xfrm>
              <a:off x="4751387" y="1239838"/>
              <a:ext cx="3848379" cy="3177521"/>
            </a:xfrm>
            <a:prstGeom prst="rect">
              <a:avLst/>
            </a:prstGeom>
          </p:spPr>
        </p:pic>
        <p:sp>
          <p:nvSpPr>
            <p:cNvPr id="16" name="TextBox 15">
              <a:extLst>
                <a:ext uri="{FF2B5EF4-FFF2-40B4-BE49-F238E27FC236}">
                  <a16:creationId xmlns:a16="http://schemas.microsoft.com/office/drawing/2014/main" id="{EDC4317B-C5F6-1D46-AC64-678C0264003A}"/>
                </a:ext>
              </a:extLst>
            </p:cNvPr>
            <p:cNvSpPr txBox="1"/>
            <p:nvPr/>
          </p:nvSpPr>
          <p:spPr>
            <a:xfrm>
              <a:off x="6935529" y="4179428"/>
              <a:ext cx="1664238" cy="215444"/>
            </a:xfrm>
            <a:prstGeom prst="rect">
              <a:avLst/>
            </a:prstGeom>
            <a:noFill/>
          </p:spPr>
          <p:txBody>
            <a:bodyPr wrap="none" rtlCol="0">
              <a:spAutoFit/>
            </a:bodyPr>
            <a:lstStyle/>
            <a:p>
              <a:pPr algn="r"/>
              <a:r>
                <a:rPr lang="en-GB" sz="800" dirty="0"/>
                <a:t>© Thomas Lovelock for OIS/IOC</a:t>
              </a:r>
            </a:p>
          </p:txBody>
        </p:sp>
      </p:grpSp>
      <p:grpSp>
        <p:nvGrpSpPr>
          <p:cNvPr id="18" name="Group 17">
            <a:extLst>
              <a:ext uri="{FF2B5EF4-FFF2-40B4-BE49-F238E27FC236}">
                <a16:creationId xmlns:a16="http://schemas.microsoft.com/office/drawing/2014/main" id="{292EC4A9-C1BD-684B-A438-47EBCAAE4BA1}"/>
              </a:ext>
            </a:extLst>
          </p:cNvPr>
          <p:cNvGrpSpPr/>
          <p:nvPr/>
        </p:nvGrpSpPr>
        <p:grpSpPr>
          <a:xfrm>
            <a:off x="539751" y="2571750"/>
            <a:ext cx="3846418" cy="1845608"/>
            <a:chOff x="539751" y="2571750"/>
            <a:chExt cx="3846418" cy="1845608"/>
          </a:xfrm>
        </p:grpSpPr>
        <p:pic>
          <p:nvPicPr>
            <p:cNvPr id="11" name="Picture 10" descr="A picture containing person, person, table, sitting&#10;&#10;Description automatically generated">
              <a:extLst>
                <a:ext uri="{FF2B5EF4-FFF2-40B4-BE49-F238E27FC236}">
                  <a16:creationId xmlns:a16="http://schemas.microsoft.com/office/drawing/2014/main" id="{32577246-DC60-044B-866A-962534A0C9FC}"/>
                </a:ext>
              </a:extLst>
            </p:cNvPr>
            <p:cNvPicPr>
              <a:picLocks noChangeAspect="1"/>
            </p:cNvPicPr>
            <p:nvPr/>
          </p:nvPicPr>
          <p:blipFill rotWithShape="1">
            <a:blip r:embed="rId4"/>
            <a:srcRect t="28763" r="1023"/>
            <a:stretch/>
          </p:blipFill>
          <p:spPr>
            <a:xfrm>
              <a:off x="539751" y="2571750"/>
              <a:ext cx="3846418" cy="1845608"/>
            </a:xfrm>
            <a:prstGeom prst="rect">
              <a:avLst/>
            </a:prstGeom>
          </p:spPr>
        </p:pic>
        <p:sp>
          <p:nvSpPr>
            <p:cNvPr id="17" name="TextBox 16">
              <a:extLst>
                <a:ext uri="{FF2B5EF4-FFF2-40B4-BE49-F238E27FC236}">
                  <a16:creationId xmlns:a16="http://schemas.microsoft.com/office/drawing/2014/main" id="{EAC89F50-A4DE-674E-99E9-2B3791B91817}"/>
                </a:ext>
              </a:extLst>
            </p:cNvPr>
            <p:cNvSpPr txBox="1"/>
            <p:nvPr/>
          </p:nvSpPr>
          <p:spPr>
            <a:xfrm>
              <a:off x="2091949" y="4179302"/>
              <a:ext cx="2294219" cy="215444"/>
            </a:xfrm>
            <a:prstGeom prst="rect">
              <a:avLst/>
            </a:prstGeom>
            <a:noFill/>
          </p:spPr>
          <p:txBody>
            <a:bodyPr wrap="none" rtlCol="0">
              <a:spAutoFit/>
            </a:bodyPr>
            <a:lstStyle/>
            <a:p>
              <a:pPr algn="r"/>
              <a:r>
                <a:rPr lang="en-GB" sz="800" dirty="0">
                  <a:solidFill>
                    <a:schemeClr val="bg1"/>
                  </a:solidFill>
                </a:rPr>
                <a:t>© 2017 Ralf </a:t>
              </a:r>
              <a:r>
                <a:rPr lang="en-GB" sz="800" dirty="0" err="1">
                  <a:solidFill>
                    <a:schemeClr val="bg1"/>
                  </a:solidFill>
                </a:rPr>
                <a:t>Kuckuck</a:t>
              </a:r>
              <a:r>
                <a:rPr lang="en-GB" sz="800" dirty="0">
                  <a:solidFill>
                    <a:schemeClr val="bg1"/>
                  </a:solidFill>
                </a:rPr>
                <a:t>, DBS-Akademie </a:t>
              </a:r>
              <a:r>
                <a:rPr lang="en-GB" sz="800" dirty="0" err="1">
                  <a:solidFill>
                    <a:schemeClr val="bg1"/>
                  </a:solidFill>
                </a:rPr>
                <a:t>gGmbH</a:t>
              </a:r>
              <a:endParaRPr lang="en-GB" sz="800" dirty="0">
                <a:solidFill>
                  <a:schemeClr val="bg1"/>
                </a:solidFill>
              </a:endParaRPr>
            </a:p>
          </p:txBody>
        </p:sp>
      </p:grpSp>
    </p:spTree>
    <p:extLst>
      <p:ext uri="{BB962C8B-B14F-4D97-AF65-F5344CB8AC3E}">
        <p14:creationId xmlns:p14="http://schemas.microsoft.com/office/powerpoint/2010/main" val="250782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E0D519-5E93-6D4F-B6B7-E1115728CDE7}"/>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224851A8-CE26-9446-A93A-CEA896201CAB}"/>
              </a:ext>
            </a:extLst>
          </p:cNvPr>
          <p:cNvSpPr>
            <a:spLocks noGrp="1"/>
          </p:cNvSpPr>
          <p:nvPr>
            <p:ph type="sldNum" sz="quarter" idx="12"/>
          </p:nvPr>
        </p:nvSpPr>
        <p:spPr/>
        <p:txBody>
          <a:bodyPr/>
          <a:lstStyle/>
          <a:p>
            <a:fld id="{8922F79C-64A1-3D46-A01B-7C94B1EF2648}" type="slidenum">
              <a:rPr lang="en-US" smtClean="0"/>
              <a:pPr/>
              <a:t>15</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3631824-087D-8448-879F-1239DB6EA405}"/>
              </a:ext>
            </a:extLst>
          </p:cNvPr>
          <p:cNvSpPr>
            <a:spLocks noGrp="1"/>
          </p:cNvSpPr>
          <p:nvPr>
            <p:ph type="body" sz="quarter" idx="17"/>
          </p:nvPr>
        </p:nvSpPr>
        <p:spPr>
          <a:xfrm>
            <a:off x="539750" y="227392"/>
            <a:ext cx="6301317" cy="470898"/>
          </a:xfrm>
        </p:spPr>
        <p:txBody>
          <a:bodyPr/>
          <a:lstStyle/>
          <a:p>
            <a:r>
              <a:rPr lang="en-GB" dirty="0"/>
              <a:t>The UN Convention and sport and leisure</a:t>
            </a:r>
          </a:p>
        </p:txBody>
      </p:sp>
      <p:sp>
        <p:nvSpPr>
          <p:cNvPr id="9" name="Content Placeholder 1">
            <a:extLst>
              <a:ext uri="{FF2B5EF4-FFF2-40B4-BE49-F238E27FC236}">
                <a16:creationId xmlns:a16="http://schemas.microsoft.com/office/drawing/2014/main" id="{6E870CC0-3E96-6744-A61F-76B6AD28D236}"/>
              </a:ext>
            </a:extLst>
          </p:cNvPr>
          <p:cNvSpPr>
            <a:spLocks noGrp="1"/>
          </p:cNvSpPr>
          <p:nvPr>
            <p:ph sz="half" idx="1"/>
          </p:nvPr>
        </p:nvSpPr>
        <p:spPr>
          <a:xfrm>
            <a:off x="453838" y="1260000"/>
            <a:ext cx="3886200" cy="3157358"/>
          </a:xfrm>
        </p:spPr>
        <p:txBody>
          <a:bodyPr/>
          <a:lstStyle/>
          <a:p>
            <a:pPr marL="0" indent="0">
              <a:buNone/>
            </a:pPr>
            <a:r>
              <a:rPr lang="en-GB" sz="1400" dirty="0">
                <a:cs typeface="Arial" panose="020B0604020202020204" pitchFamily="34" charset="0"/>
              </a:rPr>
              <a:t>Persons with disabilities have the right to:</a:t>
            </a:r>
          </a:p>
          <a:p>
            <a:pPr>
              <a:buSzPct val="100000"/>
            </a:pPr>
            <a:r>
              <a:rPr lang="en-GB" sz="1400" dirty="0">
                <a:cs typeface="Arial" panose="020B0604020202020204" pitchFamily="34" charset="0"/>
              </a:rPr>
              <a:t>take part in </a:t>
            </a:r>
            <a:r>
              <a:rPr lang="en-GB" sz="1400" b="1" dirty="0">
                <a:cs typeface="Arial" panose="020B0604020202020204" pitchFamily="34" charset="0"/>
              </a:rPr>
              <a:t>sports</a:t>
            </a:r>
            <a:r>
              <a:rPr lang="en-GB" sz="1400" dirty="0">
                <a:cs typeface="Arial" panose="020B0604020202020204" pitchFamily="34" charset="0"/>
              </a:rPr>
              <a:t> and </a:t>
            </a:r>
            <a:r>
              <a:rPr lang="en-GB" sz="1400" b="1" dirty="0">
                <a:cs typeface="Arial" panose="020B0604020202020204" pitchFamily="34" charset="0"/>
              </a:rPr>
              <a:t>leisure</a:t>
            </a:r>
            <a:r>
              <a:rPr lang="en-GB" sz="1400" dirty="0">
                <a:cs typeface="Arial" panose="020B0604020202020204" pitchFamily="34" charset="0"/>
              </a:rPr>
              <a:t> with family and friends</a:t>
            </a:r>
          </a:p>
          <a:p>
            <a:pPr>
              <a:buSzPct val="100000"/>
            </a:pPr>
            <a:r>
              <a:rPr lang="en-GB" sz="1400" dirty="0">
                <a:cs typeface="Arial" panose="020B0604020202020204" pitchFamily="34" charset="0"/>
              </a:rPr>
              <a:t>participate in </a:t>
            </a:r>
            <a:r>
              <a:rPr lang="en-GB" sz="1400" b="1" dirty="0">
                <a:cs typeface="Arial" panose="020B0604020202020204" pitchFamily="34" charset="0"/>
              </a:rPr>
              <a:t>Para sports </a:t>
            </a:r>
            <a:r>
              <a:rPr lang="en-GB" sz="1400" dirty="0">
                <a:cs typeface="Arial" panose="020B0604020202020204" pitchFamily="34" charset="0"/>
              </a:rPr>
              <a:t>with their friends and peers</a:t>
            </a:r>
          </a:p>
          <a:p>
            <a:pPr>
              <a:buSzPct val="100000"/>
            </a:pPr>
            <a:r>
              <a:rPr lang="en-GB" sz="1400" dirty="0">
                <a:cs typeface="Arial" panose="020B0604020202020204" pitchFamily="34" charset="0"/>
              </a:rPr>
              <a:t>access sport facilities as </a:t>
            </a:r>
            <a:r>
              <a:rPr lang="en-GB" sz="1400" b="1" dirty="0">
                <a:cs typeface="Arial" panose="020B0604020202020204" pitchFamily="34" charset="0"/>
              </a:rPr>
              <a:t>spectators</a:t>
            </a:r>
            <a:r>
              <a:rPr lang="en-GB" sz="1400" dirty="0">
                <a:cs typeface="Arial" panose="020B0604020202020204" pitchFamily="34" charset="0"/>
              </a:rPr>
              <a:t> and </a:t>
            </a:r>
            <a:r>
              <a:rPr lang="en-GB" sz="1400" b="1" dirty="0">
                <a:cs typeface="Arial" panose="020B0604020202020204" pitchFamily="34" charset="0"/>
              </a:rPr>
              <a:t>participants</a:t>
            </a:r>
            <a:r>
              <a:rPr lang="en-GB" sz="1400" dirty="0">
                <a:cs typeface="Arial" panose="020B0604020202020204" pitchFamily="34" charset="0"/>
              </a:rPr>
              <a:t>.</a:t>
            </a:r>
          </a:p>
        </p:txBody>
      </p:sp>
      <p:grpSp>
        <p:nvGrpSpPr>
          <p:cNvPr id="18" name="Group 17">
            <a:extLst>
              <a:ext uri="{FF2B5EF4-FFF2-40B4-BE49-F238E27FC236}">
                <a16:creationId xmlns:a16="http://schemas.microsoft.com/office/drawing/2014/main" id="{6AD03E82-C89D-B14C-90B5-13FDA14A2954}"/>
              </a:ext>
            </a:extLst>
          </p:cNvPr>
          <p:cNvGrpSpPr/>
          <p:nvPr/>
        </p:nvGrpSpPr>
        <p:grpSpPr>
          <a:xfrm>
            <a:off x="4753349" y="2925607"/>
            <a:ext cx="3852964" cy="1491751"/>
            <a:chOff x="4753349" y="2925607"/>
            <a:chExt cx="3852964" cy="1491751"/>
          </a:xfrm>
        </p:grpSpPr>
        <p:pic>
          <p:nvPicPr>
            <p:cNvPr id="12" name="Picture 11">
              <a:extLst>
                <a:ext uri="{FF2B5EF4-FFF2-40B4-BE49-F238E27FC236}">
                  <a16:creationId xmlns:a16="http://schemas.microsoft.com/office/drawing/2014/main" id="{22694DF4-13DA-544A-BC3C-481C2EAE9786}"/>
                </a:ext>
              </a:extLst>
            </p:cNvPr>
            <p:cNvPicPr>
              <a:picLocks noChangeAspect="1"/>
            </p:cNvPicPr>
            <p:nvPr/>
          </p:nvPicPr>
          <p:blipFill rotWithShape="1">
            <a:blip r:embed="rId3"/>
            <a:srcRect t="32238" b="13863"/>
            <a:stretch/>
          </p:blipFill>
          <p:spPr>
            <a:xfrm>
              <a:off x="4753349" y="2925607"/>
              <a:ext cx="3852964" cy="1491751"/>
            </a:xfrm>
            <a:prstGeom prst="rect">
              <a:avLst/>
            </a:prstGeom>
          </p:spPr>
        </p:pic>
        <p:sp>
          <p:nvSpPr>
            <p:cNvPr id="16" name="TextBox 15">
              <a:extLst>
                <a:ext uri="{FF2B5EF4-FFF2-40B4-BE49-F238E27FC236}">
                  <a16:creationId xmlns:a16="http://schemas.microsoft.com/office/drawing/2014/main" id="{2C89FFD5-1F76-F94D-A7BD-859DA70F7687}"/>
                </a:ext>
              </a:extLst>
            </p:cNvPr>
            <p:cNvSpPr txBox="1"/>
            <p:nvPr/>
          </p:nvSpPr>
          <p:spPr>
            <a:xfrm>
              <a:off x="6935529" y="4179428"/>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grpSp>
      <p:grpSp>
        <p:nvGrpSpPr>
          <p:cNvPr id="19" name="Group 18">
            <a:extLst>
              <a:ext uri="{FF2B5EF4-FFF2-40B4-BE49-F238E27FC236}">
                <a16:creationId xmlns:a16="http://schemas.microsoft.com/office/drawing/2014/main" id="{C05A74E5-A789-3443-A0F1-6F46E5D69B83}"/>
              </a:ext>
            </a:extLst>
          </p:cNvPr>
          <p:cNvGrpSpPr/>
          <p:nvPr/>
        </p:nvGrpSpPr>
        <p:grpSpPr>
          <a:xfrm>
            <a:off x="4753349" y="1061121"/>
            <a:ext cx="3852964" cy="1513418"/>
            <a:chOff x="4753349" y="1061121"/>
            <a:chExt cx="3852964" cy="1513418"/>
          </a:xfrm>
        </p:grpSpPr>
        <p:pic>
          <p:nvPicPr>
            <p:cNvPr id="4" name="Picture 3">
              <a:extLst>
                <a:ext uri="{FF2B5EF4-FFF2-40B4-BE49-F238E27FC236}">
                  <a16:creationId xmlns:a16="http://schemas.microsoft.com/office/drawing/2014/main" id="{D8703E98-6D50-BF41-AE62-8C4D4ECFBBBA}"/>
                </a:ext>
              </a:extLst>
            </p:cNvPr>
            <p:cNvPicPr>
              <a:picLocks noChangeAspect="1"/>
            </p:cNvPicPr>
            <p:nvPr/>
          </p:nvPicPr>
          <p:blipFill rotWithShape="1">
            <a:blip r:embed="rId4"/>
            <a:srcRect t="30324" b="17400"/>
            <a:stretch/>
          </p:blipFill>
          <p:spPr>
            <a:xfrm>
              <a:off x="4753349" y="1061121"/>
              <a:ext cx="3852964" cy="1510629"/>
            </a:xfrm>
            <a:prstGeom prst="rect">
              <a:avLst/>
            </a:prstGeom>
          </p:spPr>
        </p:pic>
        <p:sp>
          <p:nvSpPr>
            <p:cNvPr id="17" name="TextBox 16">
              <a:extLst>
                <a:ext uri="{FF2B5EF4-FFF2-40B4-BE49-F238E27FC236}">
                  <a16:creationId xmlns:a16="http://schemas.microsoft.com/office/drawing/2014/main" id="{B2F24E7B-5554-0C4C-8582-674DA54B8E26}"/>
                </a:ext>
              </a:extLst>
            </p:cNvPr>
            <p:cNvSpPr txBox="1"/>
            <p:nvPr/>
          </p:nvSpPr>
          <p:spPr>
            <a:xfrm>
              <a:off x="5816633" y="2359095"/>
              <a:ext cx="2783134" cy="215444"/>
            </a:xfrm>
            <a:prstGeom prst="rect">
              <a:avLst/>
            </a:prstGeom>
            <a:noFill/>
          </p:spPr>
          <p:txBody>
            <a:bodyPr wrap="none" rtlCol="0">
              <a:spAutoFit/>
            </a:bodyPr>
            <a:lstStyle/>
            <a:p>
              <a:pPr algn="r"/>
              <a:r>
                <a:rPr lang="en-GB" sz="800" dirty="0">
                  <a:solidFill>
                    <a:schemeClr val="bg1"/>
                  </a:solidFill>
                </a:rPr>
                <a:t>© International Paralympic Committee/Agitos Foundation</a:t>
              </a:r>
            </a:p>
          </p:txBody>
        </p:sp>
      </p:grpSp>
    </p:spTree>
    <p:extLst>
      <p:ext uri="{BB962C8B-B14F-4D97-AF65-F5344CB8AC3E}">
        <p14:creationId xmlns:p14="http://schemas.microsoft.com/office/powerpoint/2010/main" val="2113674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500"/>
                                        <p:tgtEl>
                                          <p:spTgt spid="9">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500"/>
                                        <p:tgtEl>
                                          <p:spTgt spid="9">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fade">
                                      <p:cBhvr>
                                        <p:cTn id="25"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A67C0E1-6214-B047-82C9-B7F18946D6A3}"/>
              </a:ext>
            </a:extLst>
          </p:cNvPr>
          <p:cNvPicPr>
            <a:picLocks noChangeAspect="1"/>
          </p:cNvPicPr>
          <p:nvPr/>
        </p:nvPicPr>
        <p:blipFill>
          <a:blip r:embed="rId3"/>
          <a:srcRect/>
          <a:stretch/>
        </p:blipFill>
        <p:spPr>
          <a:xfrm>
            <a:off x="1926043" y="2260045"/>
            <a:ext cx="2104005" cy="2104005"/>
          </a:xfrm>
          <a:prstGeom prst="rect">
            <a:avLst/>
          </a:prstGeom>
        </p:spPr>
      </p:pic>
      <p:sp>
        <p:nvSpPr>
          <p:cNvPr id="3" name="Text Placeholder 2">
            <a:extLst>
              <a:ext uri="{FF2B5EF4-FFF2-40B4-BE49-F238E27FC236}">
                <a16:creationId xmlns:a16="http://schemas.microsoft.com/office/drawing/2014/main" id="{A6E0D519-5E93-6D4F-B6B7-E1115728CDE7}"/>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224851A8-CE26-9446-A93A-CEA896201CAB}"/>
              </a:ext>
            </a:extLst>
          </p:cNvPr>
          <p:cNvSpPr>
            <a:spLocks noGrp="1"/>
          </p:cNvSpPr>
          <p:nvPr>
            <p:ph type="sldNum" sz="quarter" idx="12"/>
          </p:nvPr>
        </p:nvSpPr>
        <p:spPr/>
        <p:txBody>
          <a:bodyPr/>
          <a:lstStyle/>
          <a:p>
            <a:fld id="{8922F79C-64A1-3D46-A01B-7C94B1EF2648}" type="slidenum">
              <a:rPr lang="en-US" smtClean="0"/>
              <a:pPr/>
              <a:t>16</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3631824-087D-8448-879F-1239DB6EA405}"/>
              </a:ext>
            </a:extLst>
          </p:cNvPr>
          <p:cNvSpPr>
            <a:spLocks noGrp="1"/>
          </p:cNvSpPr>
          <p:nvPr>
            <p:ph type="body" sz="quarter" idx="17"/>
          </p:nvPr>
        </p:nvSpPr>
        <p:spPr>
          <a:xfrm>
            <a:off x="539750" y="345116"/>
            <a:ext cx="6301317" cy="235449"/>
          </a:xfrm>
        </p:spPr>
        <p:txBody>
          <a:bodyPr/>
          <a:lstStyle/>
          <a:p>
            <a:r>
              <a:rPr lang="en-GB" dirty="0"/>
              <a:t>The UN Convention in your community</a:t>
            </a:r>
          </a:p>
        </p:txBody>
      </p:sp>
      <p:sp>
        <p:nvSpPr>
          <p:cNvPr id="9" name="Content Placeholder 1">
            <a:extLst>
              <a:ext uri="{FF2B5EF4-FFF2-40B4-BE49-F238E27FC236}">
                <a16:creationId xmlns:a16="http://schemas.microsoft.com/office/drawing/2014/main" id="{6E870CC0-3E96-6744-A61F-76B6AD28D236}"/>
              </a:ext>
            </a:extLst>
          </p:cNvPr>
          <p:cNvSpPr>
            <a:spLocks noGrp="1"/>
          </p:cNvSpPr>
          <p:nvPr>
            <p:ph sz="half" idx="1"/>
          </p:nvPr>
        </p:nvSpPr>
        <p:spPr>
          <a:xfrm>
            <a:off x="480982" y="1490578"/>
            <a:ext cx="3851999" cy="1310812"/>
          </a:xfrm>
        </p:spPr>
        <p:txBody>
          <a:bodyPr/>
          <a:lstStyle/>
          <a:p>
            <a:pPr marL="0" indent="0">
              <a:lnSpc>
                <a:spcPts val="2300"/>
              </a:lnSpc>
              <a:buNone/>
            </a:pPr>
            <a:r>
              <a:rPr lang="en-GB" b="1" dirty="0">
                <a:solidFill>
                  <a:srgbClr val="EE334E"/>
                </a:solidFill>
                <a:cs typeface="Arial" panose="020B0604020202020204" pitchFamily="34" charset="0"/>
              </a:rPr>
              <a:t>Do you think the rights and dignity of persons with disabilities are protected in your community?</a:t>
            </a:r>
          </a:p>
        </p:txBody>
      </p:sp>
      <p:grpSp>
        <p:nvGrpSpPr>
          <p:cNvPr id="22" name="Group 21">
            <a:extLst>
              <a:ext uri="{FF2B5EF4-FFF2-40B4-BE49-F238E27FC236}">
                <a16:creationId xmlns:a16="http://schemas.microsoft.com/office/drawing/2014/main" id="{F6EB601D-6DC9-D84D-9D99-36D7B7217C6B}"/>
              </a:ext>
            </a:extLst>
          </p:cNvPr>
          <p:cNvGrpSpPr/>
          <p:nvPr/>
        </p:nvGrpSpPr>
        <p:grpSpPr>
          <a:xfrm>
            <a:off x="4751388" y="2925607"/>
            <a:ext cx="3854102" cy="1491751"/>
            <a:chOff x="4751388" y="2925607"/>
            <a:chExt cx="3854102" cy="1491751"/>
          </a:xfrm>
        </p:grpSpPr>
        <p:pic>
          <p:nvPicPr>
            <p:cNvPr id="19" name="Picture 18">
              <a:extLst>
                <a:ext uri="{FF2B5EF4-FFF2-40B4-BE49-F238E27FC236}">
                  <a16:creationId xmlns:a16="http://schemas.microsoft.com/office/drawing/2014/main" id="{1326F988-B77D-6449-92F2-3BFB04537E55}"/>
                </a:ext>
              </a:extLst>
            </p:cNvPr>
            <p:cNvPicPr>
              <a:picLocks noChangeAspect="1"/>
            </p:cNvPicPr>
            <p:nvPr/>
          </p:nvPicPr>
          <p:blipFill rotWithShape="1">
            <a:blip r:embed="rId4"/>
            <a:srcRect t="28391" b="17285"/>
            <a:stretch/>
          </p:blipFill>
          <p:spPr>
            <a:xfrm>
              <a:off x="4751388" y="2925607"/>
              <a:ext cx="3854102" cy="1491751"/>
            </a:xfrm>
            <a:prstGeom prst="rect">
              <a:avLst/>
            </a:prstGeom>
          </p:spPr>
        </p:pic>
        <p:sp>
          <p:nvSpPr>
            <p:cNvPr id="16" name="TextBox 15">
              <a:extLst>
                <a:ext uri="{FF2B5EF4-FFF2-40B4-BE49-F238E27FC236}">
                  <a16:creationId xmlns:a16="http://schemas.microsoft.com/office/drawing/2014/main" id="{112F49D6-184E-D04C-ADB8-65A54CEB0066}"/>
                </a:ext>
              </a:extLst>
            </p:cNvPr>
            <p:cNvSpPr txBox="1"/>
            <p:nvPr/>
          </p:nvSpPr>
          <p:spPr>
            <a:xfrm>
              <a:off x="7148728" y="4179428"/>
              <a:ext cx="1451039"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grpSp>
        <p:nvGrpSpPr>
          <p:cNvPr id="23" name="Group 22">
            <a:extLst>
              <a:ext uri="{FF2B5EF4-FFF2-40B4-BE49-F238E27FC236}">
                <a16:creationId xmlns:a16="http://schemas.microsoft.com/office/drawing/2014/main" id="{DF4204AF-C8BF-8E45-9BE4-B915C3FB1CEA}"/>
              </a:ext>
            </a:extLst>
          </p:cNvPr>
          <p:cNvGrpSpPr/>
          <p:nvPr/>
        </p:nvGrpSpPr>
        <p:grpSpPr>
          <a:xfrm>
            <a:off x="4751388" y="1079999"/>
            <a:ext cx="3848379" cy="1494540"/>
            <a:chOff x="4751388" y="1079999"/>
            <a:chExt cx="3848379" cy="1494540"/>
          </a:xfrm>
        </p:grpSpPr>
        <p:pic>
          <p:nvPicPr>
            <p:cNvPr id="4" name="Picture 3">
              <a:extLst>
                <a:ext uri="{FF2B5EF4-FFF2-40B4-BE49-F238E27FC236}">
                  <a16:creationId xmlns:a16="http://schemas.microsoft.com/office/drawing/2014/main" id="{43E87704-E457-7040-8DF0-FF95D63B3E11}"/>
                </a:ext>
              </a:extLst>
            </p:cNvPr>
            <p:cNvPicPr>
              <a:picLocks noChangeAspect="1"/>
            </p:cNvPicPr>
            <p:nvPr/>
          </p:nvPicPr>
          <p:blipFill rotWithShape="1">
            <a:blip r:embed="rId5"/>
            <a:srcRect t="24568" b="23747"/>
            <a:stretch/>
          </p:blipFill>
          <p:spPr>
            <a:xfrm>
              <a:off x="4751388" y="1079999"/>
              <a:ext cx="3848379" cy="1491751"/>
            </a:xfrm>
            <a:prstGeom prst="rect">
              <a:avLst/>
            </a:prstGeom>
          </p:spPr>
        </p:pic>
        <p:sp>
          <p:nvSpPr>
            <p:cNvPr id="17" name="TextBox 16">
              <a:extLst>
                <a:ext uri="{FF2B5EF4-FFF2-40B4-BE49-F238E27FC236}">
                  <a16:creationId xmlns:a16="http://schemas.microsoft.com/office/drawing/2014/main" id="{035F525E-D875-1A4E-8869-C3DDEB4BC735}"/>
                </a:ext>
              </a:extLst>
            </p:cNvPr>
            <p:cNvSpPr txBox="1"/>
            <p:nvPr/>
          </p:nvSpPr>
          <p:spPr>
            <a:xfrm>
              <a:off x="5816633" y="2359095"/>
              <a:ext cx="2783134" cy="215444"/>
            </a:xfrm>
            <a:prstGeom prst="rect">
              <a:avLst/>
            </a:prstGeom>
            <a:noFill/>
          </p:spPr>
          <p:txBody>
            <a:bodyPr wrap="none" rtlCol="0">
              <a:spAutoFit/>
            </a:bodyPr>
            <a:lstStyle/>
            <a:p>
              <a:pPr algn="r"/>
              <a:r>
                <a:rPr lang="en-GB" sz="800" dirty="0">
                  <a:solidFill>
                    <a:schemeClr val="bg1"/>
                  </a:solidFill>
                </a:rPr>
                <a:t>© International Paralympic Committee/Agitos Foundation</a:t>
              </a:r>
            </a:p>
          </p:txBody>
        </p:sp>
      </p:grpSp>
      <p:sp>
        <p:nvSpPr>
          <p:cNvPr id="14" name="Content Placeholder 1">
            <a:extLst>
              <a:ext uri="{FF2B5EF4-FFF2-40B4-BE49-F238E27FC236}">
                <a16:creationId xmlns:a16="http://schemas.microsoft.com/office/drawing/2014/main" id="{EC14BC10-99F5-9945-ABD9-CBD47CACAA85}"/>
              </a:ext>
            </a:extLst>
          </p:cNvPr>
          <p:cNvSpPr txBox="1">
            <a:spLocks/>
          </p:cNvSpPr>
          <p:nvPr/>
        </p:nvSpPr>
        <p:spPr>
          <a:xfrm>
            <a:off x="2346247" y="2965809"/>
            <a:ext cx="2258358" cy="643616"/>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ts val="1700"/>
              </a:lnSpc>
              <a:buFont typeface="Arial" panose="020B0604020202020204" pitchFamily="34" charset="0"/>
              <a:buNone/>
            </a:pPr>
            <a:r>
              <a:rPr lang="en-GB" sz="1400" dirty="0">
                <a:cs typeface="Arial" panose="020B0604020202020204" pitchFamily="34" charset="0"/>
              </a:rPr>
              <a:t>What more </a:t>
            </a:r>
            <a:br>
              <a:rPr lang="en-GB" sz="1400" dirty="0">
                <a:cs typeface="Arial" panose="020B0604020202020204" pitchFamily="34" charset="0"/>
              </a:rPr>
            </a:br>
            <a:r>
              <a:rPr lang="en-GB" sz="1400" dirty="0">
                <a:cs typeface="Arial" panose="020B0604020202020204" pitchFamily="34" charset="0"/>
              </a:rPr>
              <a:t>can be done?</a:t>
            </a:r>
          </a:p>
        </p:txBody>
      </p:sp>
    </p:spTree>
    <p:extLst>
      <p:ext uri="{BB962C8B-B14F-4D97-AF65-F5344CB8AC3E}">
        <p14:creationId xmlns:p14="http://schemas.microsoft.com/office/powerpoint/2010/main" val="8734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1000"/>
                                        <p:tgtEl>
                                          <p:spTgt spid="15"/>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015D5B-4B08-3240-A98D-5347B9DC32A7}"/>
              </a:ext>
            </a:extLst>
          </p:cNvPr>
          <p:cNvSpPr>
            <a:spLocks noGrp="1"/>
          </p:cNvSpPr>
          <p:nvPr>
            <p:ph sz="half" idx="1"/>
          </p:nvPr>
        </p:nvSpPr>
        <p:spPr>
          <a:xfrm>
            <a:off x="430491" y="1239838"/>
            <a:ext cx="3455710" cy="2111480"/>
          </a:xfrm>
        </p:spPr>
        <p:txBody>
          <a:bodyPr/>
          <a:lstStyle/>
          <a:p>
            <a:r>
              <a:rPr lang="en-GB" sz="1400" dirty="0"/>
              <a:t>an </a:t>
            </a:r>
            <a:r>
              <a:rPr lang="en-GB" sz="1400" b="1" dirty="0"/>
              <a:t>international organisation</a:t>
            </a:r>
          </a:p>
          <a:p>
            <a:r>
              <a:rPr lang="en-GB" sz="1400" dirty="0"/>
              <a:t>founded in 1945 to make the world a </a:t>
            </a:r>
            <a:r>
              <a:rPr lang="en-GB" sz="1400" b="1" dirty="0"/>
              <a:t>better</a:t>
            </a:r>
            <a:r>
              <a:rPr lang="en-GB" sz="1400" dirty="0"/>
              <a:t>, </a:t>
            </a:r>
            <a:r>
              <a:rPr lang="en-GB" sz="1400" b="1" dirty="0"/>
              <a:t>more peaceful </a:t>
            </a:r>
            <a:r>
              <a:rPr lang="en-GB" sz="1400" dirty="0"/>
              <a:t>place</a:t>
            </a:r>
          </a:p>
          <a:p>
            <a:r>
              <a:rPr lang="en-GB" sz="1400" b="1" dirty="0">
                <a:solidFill>
                  <a:srgbClr val="EE334E"/>
                </a:solidFill>
              </a:rPr>
              <a:t>51 countries </a:t>
            </a:r>
            <a:r>
              <a:rPr lang="en-GB" sz="1400" dirty="0"/>
              <a:t>formed the original United Nations</a:t>
            </a:r>
          </a:p>
        </p:txBody>
      </p:sp>
      <p:sp>
        <p:nvSpPr>
          <p:cNvPr id="3" name="Text Placeholder 2">
            <a:extLst>
              <a:ext uri="{FF2B5EF4-FFF2-40B4-BE49-F238E27FC236}">
                <a16:creationId xmlns:a16="http://schemas.microsoft.com/office/drawing/2014/main" id="{862ABAE6-EAE7-8D4B-B042-3998E75914E4}"/>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993E14E8-0FA0-EE44-B96B-0F51480D5915}"/>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B7E01851-755E-9D46-9B0F-242738D51F97}"/>
              </a:ext>
            </a:extLst>
          </p:cNvPr>
          <p:cNvSpPr>
            <a:spLocks noGrp="1"/>
          </p:cNvSpPr>
          <p:nvPr>
            <p:ph type="body" sz="quarter" idx="16"/>
          </p:nvPr>
        </p:nvSpPr>
        <p:spPr>
          <a:xfrm>
            <a:off x="539750" y="345117"/>
            <a:ext cx="4247719" cy="235449"/>
          </a:xfrm>
        </p:spPr>
        <p:txBody>
          <a:bodyPr/>
          <a:lstStyle/>
          <a:p>
            <a:r>
              <a:rPr lang="en-GB" dirty="0"/>
              <a:t>What is the United Nations?</a:t>
            </a:r>
          </a:p>
        </p:txBody>
      </p:sp>
      <p:grpSp>
        <p:nvGrpSpPr>
          <p:cNvPr id="4" name="Group 3">
            <a:extLst>
              <a:ext uri="{FF2B5EF4-FFF2-40B4-BE49-F238E27FC236}">
                <a16:creationId xmlns:a16="http://schemas.microsoft.com/office/drawing/2014/main" id="{3860FDD8-52A1-7444-A7AC-045F013067B2}"/>
              </a:ext>
            </a:extLst>
          </p:cNvPr>
          <p:cNvGrpSpPr/>
          <p:nvPr/>
        </p:nvGrpSpPr>
        <p:grpSpPr>
          <a:xfrm>
            <a:off x="4747769" y="1079999"/>
            <a:ext cx="3851999" cy="3337359"/>
            <a:chOff x="4747769" y="1079999"/>
            <a:chExt cx="3851999" cy="3337359"/>
          </a:xfrm>
        </p:grpSpPr>
        <p:pic>
          <p:nvPicPr>
            <p:cNvPr id="10" name="Picture 9" descr="A view of a city at night&#10;&#10;Description automatically generated">
              <a:extLst>
                <a:ext uri="{FF2B5EF4-FFF2-40B4-BE49-F238E27FC236}">
                  <a16:creationId xmlns:a16="http://schemas.microsoft.com/office/drawing/2014/main" id="{FC2DF289-4A0E-6343-A69D-FA85142DE061}"/>
                </a:ext>
              </a:extLst>
            </p:cNvPr>
            <p:cNvPicPr>
              <a:picLocks noChangeAspect="1"/>
            </p:cNvPicPr>
            <p:nvPr/>
          </p:nvPicPr>
          <p:blipFill rotWithShape="1">
            <a:blip r:embed="rId3"/>
            <a:srcRect l="11518" t="493" r="9186" b="941"/>
            <a:stretch/>
          </p:blipFill>
          <p:spPr>
            <a:xfrm>
              <a:off x="4747769" y="1079999"/>
              <a:ext cx="3851999" cy="3337359"/>
            </a:xfrm>
            <a:prstGeom prst="rect">
              <a:avLst/>
            </a:prstGeom>
          </p:spPr>
        </p:pic>
        <p:sp>
          <p:nvSpPr>
            <p:cNvPr id="9" name="TextBox 8">
              <a:extLst>
                <a:ext uri="{FF2B5EF4-FFF2-40B4-BE49-F238E27FC236}">
                  <a16:creationId xmlns:a16="http://schemas.microsoft.com/office/drawing/2014/main" id="{3311338C-2504-4F4A-9E72-86A75A11649D}"/>
                </a:ext>
              </a:extLst>
            </p:cNvPr>
            <p:cNvSpPr txBox="1"/>
            <p:nvPr/>
          </p:nvSpPr>
          <p:spPr>
            <a:xfrm>
              <a:off x="7244909" y="4179428"/>
              <a:ext cx="1354858" cy="215444"/>
            </a:xfrm>
            <a:prstGeom prst="rect">
              <a:avLst/>
            </a:prstGeom>
            <a:noFill/>
          </p:spPr>
          <p:txBody>
            <a:bodyPr wrap="none" rtlCol="0">
              <a:spAutoFit/>
            </a:bodyPr>
            <a:lstStyle/>
            <a:p>
              <a:pPr algn="r"/>
              <a:r>
                <a:rPr lang="en-GB" sz="800" dirty="0">
                  <a:solidFill>
                    <a:schemeClr val="bg1"/>
                  </a:solidFill>
                </a:rPr>
                <a:t>© Bob Martin for OIS/IOC</a:t>
              </a:r>
            </a:p>
          </p:txBody>
        </p:sp>
      </p:grpSp>
    </p:spTree>
    <p:extLst>
      <p:ext uri="{BB962C8B-B14F-4D97-AF65-F5344CB8AC3E}">
        <p14:creationId xmlns:p14="http://schemas.microsoft.com/office/powerpoint/2010/main" val="87927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500"/>
                                        <p:tgtEl>
                                          <p:spTgt spid="2">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749563-8DDF-9C4B-853B-4226BA3EB885}"/>
              </a:ext>
            </a:extLst>
          </p:cNvPr>
          <p:cNvSpPr>
            <a:spLocks noGrp="1"/>
          </p:cNvSpPr>
          <p:nvPr>
            <p:ph sz="half" idx="1"/>
          </p:nvPr>
        </p:nvSpPr>
        <p:spPr>
          <a:xfrm>
            <a:off x="453838" y="1719072"/>
            <a:ext cx="3886200" cy="2698286"/>
          </a:xfrm>
        </p:spPr>
        <p:txBody>
          <a:bodyPr/>
          <a:lstStyle/>
          <a:p>
            <a:pPr marL="0" indent="0">
              <a:lnSpc>
                <a:spcPct val="100000"/>
              </a:lnSpc>
              <a:buNone/>
            </a:pPr>
            <a:r>
              <a:rPr lang="en-GB" dirty="0"/>
              <a:t>Today it has </a:t>
            </a:r>
            <a:br>
              <a:rPr lang="en-GB" sz="1400" dirty="0"/>
            </a:br>
            <a:r>
              <a:rPr lang="en-GB" sz="8000" b="1" dirty="0">
                <a:solidFill>
                  <a:srgbClr val="EE334E"/>
                </a:solidFill>
              </a:rPr>
              <a:t>193</a:t>
            </a:r>
            <a:r>
              <a:rPr lang="en-GB" sz="3500" b="1" dirty="0">
                <a:solidFill>
                  <a:srgbClr val="EE334E"/>
                </a:solidFill>
              </a:rPr>
              <a:t> </a:t>
            </a:r>
            <a:br>
              <a:rPr lang="en-GB" sz="3500" b="1" dirty="0">
                <a:solidFill>
                  <a:srgbClr val="EE334E"/>
                </a:solidFill>
              </a:rPr>
            </a:br>
            <a:r>
              <a:rPr lang="en-GB" sz="2000" b="1" dirty="0"/>
              <a:t>member countries </a:t>
            </a:r>
            <a:br>
              <a:rPr lang="en-GB" sz="2000" b="1" dirty="0"/>
            </a:br>
            <a:r>
              <a:rPr lang="en-GB" sz="2000" dirty="0"/>
              <a:t>(2018)</a:t>
            </a:r>
          </a:p>
        </p:txBody>
      </p:sp>
      <p:sp>
        <p:nvSpPr>
          <p:cNvPr id="4" name="Text Placeholder 3">
            <a:extLst>
              <a:ext uri="{FF2B5EF4-FFF2-40B4-BE49-F238E27FC236}">
                <a16:creationId xmlns:a16="http://schemas.microsoft.com/office/drawing/2014/main" id="{D9607332-52C1-F14C-A9EE-EC58117D5178}"/>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646D0616-8AE8-A649-A4F5-AA0FD3054A04}"/>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081A2D6-9B70-9B4B-AB34-A10D3A6C995E}"/>
              </a:ext>
            </a:extLst>
          </p:cNvPr>
          <p:cNvSpPr>
            <a:spLocks noGrp="1"/>
          </p:cNvSpPr>
          <p:nvPr>
            <p:ph type="body" sz="quarter" idx="15"/>
          </p:nvPr>
        </p:nvSpPr>
        <p:spPr>
          <a:xfrm>
            <a:off x="544233" y="345117"/>
            <a:ext cx="4243236" cy="235449"/>
          </a:xfrm>
        </p:spPr>
        <p:txBody>
          <a:bodyPr/>
          <a:lstStyle/>
          <a:p>
            <a:r>
              <a:rPr lang="en-GB" dirty="0"/>
              <a:t>What is the United Nations?</a:t>
            </a:r>
          </a:p>
        </p:txBody>
      </p:sp>
      <p:grpSp>
        <p:nvGrpSpPr>
          <p:cNvPr id="12" name="Group 11">
            <a:extLst>
              <a:ext uri="{FF2B5EF4-FFF2-40B4-BE49-F238E27FC236}">
                <a16:creationId xmlns:a16="http://schemas.microsoft.com/office/drawing/2014/main" id="{0E11E49A-2FAA-B84D-8D34-E08F7673268D}"/>
              </a:ext>
            </a:extLst>
          </p:cNvPr>
          <p:cNvGrpSpPr/>
          <p:nvPr/>
        </p:nvGrpSpPr>
        <p:grpSpPr>
          <a:xfrm>
            <a:off x="4753349" y="1079999"/>
            <a:ext cx="3846418" cy="3337360"/>
            <a:chOff x="4753349" y="1079999"/>
            <a:chExt cx="3846418" cy="3337360"/>
          </a:xfrm>
        </p:grpSpPr>
        <p:pic>
          <p:nvPicPr>
            <p:cNvPr id="7" name="Picture 6" descr="A picture containing person, colorful, kite, group&#10;&#10;Description automatically generated">
              <a:extLst>
                <a:ext uri="{FF2B5EF4-FFF2-40B4-BE49-F238E27FC236}">
                  <a16:creationId xmlns:a16="http://schemas.microsoft.com/office/drawing/2014/main" id="{4671F5E4-9F29-A84D-8F53-F45DDDD7A8BD}"/>
                </a:ext>
              </a:extLst>
            </p:cNvPr>
            <p:cNvPicPr>
              <a:picLocks noChangeAspect="1"/>
            </p:cNvPicPr>
            <p:nvPr/>
          </p:nvPicPr>
          <p:blipFill rotWithShape="1">
            <a:blip r:embed="rId3"/>
            <a:srcRect l="16222" t="2206" r="10385" b="2206"/>
            <a:stretch/>
          </p:blipFill>
          <p:spPr>
            <a:xfrm>
              <a:off x="4753349" y="1079999"/>
              <a:ext cx="3846418" cy="3337360"/>
            </a:xfrm>
            <a:prstGeom prst="rect">
              <a:avLst/>
            </a:prstGeom>
          </p:spPr>
        </p:pic>
        <p:sp>
          <p:nvSpPr>
            <p:cNvPr id="10" name="TextBox 9">
              <a:extLst>
                <a:ext uri="{FF2B5EF4-FFF2-40B4-BE49-F238E27FC236}">
                  <a16:creationId xmlns:a16="http://schemas.microsoft.com/office/drawing/2014/main" id="{7E4C6D13-FE5C-144D-9830-EAA68859CD47}"/>
                </a:ext>
              </a:extLst>
            </p:cNvPr>
            <p:cNvSpPr txBox="1"/>
            <p:nvPr/>
          </p:nvSpPr>
          <p:spPr>
            <a:xfrm>
              <a:off x="7049342" y="4179428"/>
              <a:ext cx="1550425" cy="215444"/>
            </a:xfrm>
            <a:prstGeom prst="rect">
              <a:avLst/>
            </a:prstGeom>
            <a:noFill/>
          </p:spPr>
          <p:txBody>
            <a:bodyPr wrap="none" rtlCol="0">
              <a:spAutoFit/>
            </a:bodyPr>
            <a:lstStyle/>
            <a:p>
              <a:pPr algn="r"/>
              <a:r>
                <a:rPr lang="en-GB" sz="800" dirty="0">
                  <a:solidFill>
                    <a:schemeClr val="bg1"/>
                  </a:solidFill>
                </a:rPr>
                <a:t>© Raphael Dias/Getty Images</a:t>
              </a:r>
            </a:p>
          </p:txBody>
        </p:sp>
      </p:grpSp>
    </p:spTree>
    <p:extLst>
      <p:ext uri="{BB962C8B-B14F-4D97-AF65-F5344CB8AC3E}">
        <p14:creationId xmlns:p14="http://schemas.microsoft.com/office/powerpoint/2010/main" val="321940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CE8F0A-FC09-7847-A101-1E0778BFCA0A}"/>
              </a:ext>
            </a:extLst>
          </p:cNvPr>
          <p:cNvSpPr>
            <a:spLocks noGrp="1"/>
          </p:cNvSpPr>
          <p:nvPr>
            <p:ph sz="half" idx="1"/>
          </p:nvPr>
        </p:nvSpPr>
        <p:spPr>
          <a:xfrm>
            <a:off x="453838" y="2088994"/>
            <a:ext cx="3886200" cy="2328363"/>
          </a:xfrm>
        </p:spPr>
        <p:txBody>
          <a:bodyPr/>
          <a:lstStyle/>
          <a:p>
            <a:r>
              <a:rPr lang="en-GB" sz="1400" dirty="0"/>
              <a:t>maintain </a:t>
            </a:r>
            <a:r>
              <a:rPr lang="en-GB" sz="1400" b="1" dirty="0"/>
              <a:t>worldwide peace </a:t>
            </a:r>
            <a:r>
              <a:rPr lang="en-GB" sz="1400" dirty="0"/>
              <a:t>and </a:t>
            </a:r>
            <a:r>
              <a:rPr lang="en-GB" sz="1400" b="1" dirty="0"/>
              <a:t>security</a:t>
            </a:r>
          </a:p>
          <a:p>
            <a:r>
              <a:rPr lang="en-GB" sz="1400" dirty="0"/>
              <a:t>develop </a:t>
            </a:r>
            <a:r>
              <a:rPr lang="en-GB" sz="1400" b="1" dirty="0"/>
              <a:t>friendly relations </a:t>
            </a:r>
            <a:r>
              <a:rPr lang="en-GB" sz="1400" dirty="0"/>
              <a:t>among nations</a:t>
            </a:r>
          </a:p>
          <a:p>
            <a:r>
              <a:rPr lang="en-GB" sz="1400" b="1" dirty="0"/>
              <a:t>better living standards </a:t>
            </a:r>
            <a:r>
              <a:rPr lang="en-GB" sz="1400" dirty="0"/>
              <a:t>for their citizens </a:t>
            </a:r>
          </a:p>
          <a:p>
            <a:r>
              <a:rPr lang="en-GB" sz="1400" dirty="0"/>
              <a:t>the protection</a:t>
            </a:r>
            <a:r>
              <a:rPr lang="en-GB" sz="1400" b="1" dirty="0"/>
              <a:t> </a:t>
            </a:r>
            <a:r>
              <a:rPr lang="en-GB" sz="1400" dirty="0"/>
              <a:t>of </a:t>
            </a:r>
            <a:r>
              <a:rPr lang="en-GB" sz="1400" b="1" dirty="0"/>
              <a:t>all human rights</a:t>
            </a:r>
            <a:r>
              <a:rPr lang="en-GB" sz="1400" dirty="0"/>
              <a:t>.</a:t>
            </a:r>
          </a:p>
        </p:txBody>
      </p:sp>
      <p:sp>
        <p:nvSpPr>
          <p:cNvPr id="3" name="Text Placeholder 2">
            <a:extLst>
              <a:ext uri="{FF2B5EF4-FFF2-40B4-BE49-F238E27FC236}">
                <a16:creationId xmlns:a16="http://schemas.microsoft.com/office/drawing/2014/main" id="{28D8052B-F902-2F45-80A0-9A4A9609F4DF}"/>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4" name="Text Placeholder 3">
            <a:extLst>
              <a:ext uri="{FF2B5EF4-FFF2-40B4-BE49-F238E27FC236}">
                <a16:creationId xmlns:a16="http://schemas.microsoft.com/office/drawing/2014/main" id="{56D0F6EB-5568-214C-B25B-8CBE1979C57D}"/>
              </a:ext>
            </a:extLst>
          </p:cNvPr>
          <p:cNvSpPr>
            <a:spLocks noGrp="1"/>
          </p:cNvSpPr>
          <p:nvPr>
            <p:ph type="body" sz="quarter" idx="16"/>
          </p:nvPr>
        </p:nvSpPr>
        <p:spPr>
          <a:xfrm>
            <a:off x="544233" y="1260000"/>
            <a:ext cx="2795637" cy="568745"/>
          </a:xfrm>
        </p:spPr>
        <p:txBody>
          <a:bodyPr/>
          <a:lstStyle/>
          <a:p>
            <a:pPr>
              <a:lnSpc>
                <a:spcPts val="2300"/>
              </a:lnSpc>
            </a:pPr>
            <a:r>
              <a:rPr lang="en-GB" sz="1800" cap="none" dirty="0"/>
              <a:t>Governments of member </a:t>
            </a:r>
            <a:br>
              <a:rPr lang="en-GB" sz="1800" cap="none" dirty="0"/>
            </a:br>
            <a:r>
              <a:rPr lang="en-GB" sz="1800" cap="none" dirty="0"/>
              <a:t>countries commit to:</a:t>
            </a:r>
          </a:p>
        </p:txBody>
      </p:sp>
      <p:sp>
        <p:nvSpPr>
          <p:cNvPr id="5" name="Slide Number Placeholder 4">
            <a:extLst>
              <a:ext uri="{FF2B5EF4-FFF2-40B4-BE49-F238E27FC236}">
                <a16:creationId xmlns:a16="http://schemas.microsoft.com/office/drawing/2014/main" id="{58A7EF1C-FF46-7349-BC0C-3DE9854DCF00}"/>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DFA33585-E0D8-BB4F-9CD7-FF3CE061B3C3}"/>
              </a:ext>
            </a:extLst>
          </p:cNvPr>
          <p:cNvSpPr>
            <a:spLocks noGrp="1"/>
          </p:cNvSpPr>
          <p:nvPr>
            <p:ph type="body" sz="quarter" idx="17"/>
          </p:nvPr>
        </p:nvSpPr>
        <p:spPr>
          <a:xfrm>
            <a:off x="539750" y="345117"/>
            <a:ext cx="4247719" cy="235449"/>
          </a:xfrm>
        </p:spPr>
        <p:txBody>
          <a:bodyPr/>
          <a:lstStyle/>
          <a:p>
            <a:r>
              <a:rPr lang="en-GB" dirty="0"/>
              <a:t>What is the United Nations?</a:t>
            </a:r>
          </a:p>
        </p:txBody>
      </p:sp>
      <p:pic>
        <p:nvPicPr>
          <p:cNvPr id="11" name="Picture Placeholder 10" descr="A picture containing building, night, lit, light&#10;&#10;Description automatically generated">
            <a:extLst>
              <a:ext uri="{FF2B5EF4-FFF2-40B4-BE49-F238E27FC236}">
                <a16:creationId xmlns:a16="http://schemas.microsoft.com/office/drawing/2014/main" id="{94DD8B68-E88D-9043-BB4E-A46A59CA2A8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3" name="TextBox 12">
            <a:extLst>
              <a:ext uri="{FF2B5EF4-FFF2-40B4-BE49-F238E27FC236}">
                <a16:creationId xmlns:a16="http://schemas.microsoft.com/office/drawing/2014/main" id="{D1015249-7646-D847-8271-65C58A42B656}"/>
              </a:ext>
            </a:extLst>
          </p:cNvPr>
          <p:cNvSpPr txBox="1"/>
          <p:nvPr/>
        </p:nvSpPr>
        <p:spPr>
          <a:xfrm>
            <a:off x="7049342" y="4179428"/>
            <a:ext cx="1550425" cy="215444"/>
          </a:xfrm>
          <a:prstGeom prst="rect">
            <a:avLst/>
          </a:prstGeom>
          <a:noFill/>
        </p:spPr>
        <p:txBody>
          <a:bodyPr wrap="none" rtlCol="0">
            <a:spAutoFit/>
          </a:bodyPr>
          <a:lstStyle/>
          <a:p>
            <a:pPr algn="r"/>
            <a:r>
              <a:rPr lang="en-GB" sz="800" dirty="0">
                <a:solidFill>
                  <a:schemeClr val="bg1"/>
                </a:solidFill>
              </a:rPr>
              <a:t>© Raphael Dias/Getty Images</a:t>
            </a:r>
          </a:p>
        </p:txBody>
      </p:sp>
    </p:spTree>
    <p:extLst>
      <p:ext uri="{BB962C8B-B14F-4D97-AF65-F5344CB8AC3E}">
        <p14:creationId xmlns:p14="http://schemas.microsoft.com/office/powerpoint/2010/main" val="145654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500"/>
                                        <p:tgtEl>
                                          <p:spTgt spid="2">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500"/>
                                        <p:tgtEl>
                                          <p:spTgt spid="2">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build="p"/>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749563-8DDF-9C4B-853B-4226BA3EB885}"/>
              </a:ext>
            </a:extLst>
          </p:cNvPr>
          <p:cNvSpPr>
            <a:spLocks noGrp="1"/>
          </p:cNvSpPr>
          <p:nvPr>
            <p:ph sz="half" idx="1"/>
          </p:nvPr>
        </p:nvSpPr>
        <p:spPr/>
        <p:txBody>
          <a:bodyPr/>
          <a:lstStyle/>
          <a:p>
            <a:pPr marL="0" indent="0">
              <a:buNone/>
            </a:pPr>
            <a:r>
              <a:rPr lang="en-GB" sz="1400" dirty="0"/>
              <a:t>A set of </a:t>
            </a:r>
            <a:r>
              <a:rPr lang="en-GB" sz="1400" b="1" dirty="0"/>
              <a:t>basic rights</a:t>
            </a:r>
            <a:r>
              <a:rPr lang="en-GB" sz="1400" dirty="0"/>
              <a:t> and </a:t>
            </a:r>
            <a:r>
              <a:rPr lang="en-GB" sz="1400" b="1" dirty="0"/>
              <a:t>freedoms</a:t>
            </a:r>
            <a:r>
              <a:rPr lang="en-GB" sz="1400" dirty="0"/>
              <a:t>, protected by law, that belong to </a:t>
            </a:r>
            <a:r>
              <a:rPr lang="en-GB" sz="1400" b="1" dirty="0"/>
              <a:t>every</a:t>
            </a:r>
            <a:r>
              <a:rPr lang="en-GB" sz="1400" dirty="0"/>
              <a:t> human being in the world from birth until death.  </a:t>
            </a:r>
          </a:p>
        </p:txBody>
      </p:sp>
      <p:sp>
        <p:nvSpPr>
          <p:cNvPr id="4" name="Text Placeholder 3">
            <a:extLst>
              <a:ext uri="{FF2B5EF4-FFF2-40B4-BE49-F238E27FC236}">
                <a16:creationId xmlns:a16="http://schemas.microsoft.com/office/drawing/2014/main" id="{D9607332-52C1-F14C-A9EE-EC58117D5178}"/>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646D0616-8AE8-A649-A4F5-AA0FD3054A04}"/>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081A2D6-9B70-9B4B-AB34-A10D3A6C995E}"/>
              </a:ext>
            </a:extLst>
          </p:cNvPr>
          <p:cNvSpPr>
            <a:spLocks noGrp="1"/>
          </p:cNvSpPr>
          <p:nvPr>
            <p:ph type="body" sz="quarter" idx="15"/>
          </p:nvPr>
        </p:nvSpPr>
        <p:spPr>
          <a:xfrm>
            <a:off x="539750" y="345117"/>
            <a:ext cx="4247719" cy="235449"/>
          </a:xfrm>
        </p:spPr>
        <p:txBody>
          <a:bodyPr/>
          <a:lstStyle/>
          <a:p>
            <a:r>
              <a:rPr lang="en-GB" dirty="0"/>
              <a:t>What are Human Rights?</a:t>
            </a:r>
          </a:p>
        </p:txBody>
      </p:sp>
      <p:grpSp>
        <p:nvGrpSpPr>
          <p:cNvPr id="10" name="Group 9">
            <a:extLst>
              <a:ext uri="{FF2B5EF4-FFF2-40B4-BE49-F238E27FC236}">
                <a16:creationId xmlns:a16="http://schemas.microsoft.com/office/drawing/2014/main" id="{240A2D19-54C3-4D4F-ABB3-03615AFA2EEC}"/>
              </a:ext>
            </a:extLst>
          </p:cNvPr>
          <p:cNvGrpSpPr/>
          <p:nvPr/>
        </p:nvGrpSpPr>
        <p:grpSpPr>
          <a:xfrm>
            <a:off x="4753348" y="1079998"/>
            <a:ext cx="3857625" cy="3314874"/>
            <a:chOff x="4753348" y="1079998"/>
            <a:chExt cx="3857625" cy="3314874"/>
          </a:xfrm>
        </p:grpSpPr>
        <p:pic>
          <p:nvPicPr>
            <p:cNvPr id="7" name="Picture 6" descr="A picture containing person, indoor, child, child&#10;&#10;Description automatically generated">
              <a:extLst>
                <a:ext uri="{FF2B5EF4-FFF2-40B4-BE49-F238E27FC236}">
                  <a16:creationId xmlns:a16="http://schemas.microsoft.com/office/drawing/2014/main" id="{428F1E43-68B8-FD4F-8FF4-BA6E3A55ABAC}"/>
                </a:ext>
              </a:extLst>
            </p:cNvPr>
            <p:cNvPicPr>
              <a:picLocks noChangeAspect="1"/>
            </p:cNvPicPr>
            <p:nvPr/>
          </p:nvPicPr>
          <p:blipFill rotWithShape="1">
            <a:blip r:embed="rId3"/>
            <a:srcRect l="3623" t="673" r="19318"/>
            <a:stretch/>
          </p:blipFill>
          <p:spPr>
            <a:xfrm>
              <a:off x="4753348" y="1079998"/>
              <a:ext cx="3857625" cy="3314873"/>
            </a:xfrm>
            <a:prstGeom prst="rect">
              <a:avLst/>
            </a:prstGeom>
          </p:spPr>
        </p:pic>
        <p:sp>
          <p:nvSpPr>
            <p:cNvPr id="12" name="TextBox 11">
              <a:extLst>
                <a:ext uri="{FF2B5EF4-FFF2-40B4-BE49-F238E27FC236}">
                  <a16:creationId xmlns:a16="http://schemas.microsoft.com/office/drawing/2014/main" id="{A389C577-562F-454B-8851-148873145CBF}"/>
                </a:ext>
              </a:extLst>
            </p:cNvPr>
            <p:cNvSpPr txBox="1"/>
            <p:nvPr/>
          </p:nvSpPr>
          <p:spPr>
            <a:xfrm>
              <a:off x="5816633" y="4179428"/>
              <a:ext cx="2783134" cy="215444"/>
            </a:xfrm>
            <a:prstGeom prst="rect">
              <a:avLst/>
            </a:prstGeom>
            <a:noFill/>
          </p:spPr>
          <p:txBody>
            <a:bodyPr wrap="none" rtlCol="0">
              <a:spAutoFit/>
            </a:bodyPr>
            <a:lstStyle/>
            <a:p>
              <a:pPr algn="r"/>
              <a:r>
                <a:rPr lang="en-GB" sz="800" dirty="0">
                  <a:solidFill>
                    <a:schemeClr val="bg1"/>
                  </a:solidFill>
                </a:rPr>
                <a:t>© International Paralympic Committee/Agitos Foundation</a:t>
              </a:r>
            </a:p>
          </p:txBody>
        </p:sp>
      </p:grpSp>
    </p:spTree>
    <p:extLst>
      <p:ext uri="{BB962C8B-B14F-4D97-AF65-F5344CB8AC3E}">
        <p14:creationId xmlns:p14="http://schemas.microsoft.com/office/powerpoint/2010/main" val="358850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749563-8DDF-9C4B-853B-4226BA3EB885}"/>
              </a:ext>
            </a:extLst>
          </p:cNvPr>
          <p:cNvSpPr>
            <a:spLocks noGrp="1"/>
          </p:cNvSpPr>
          <p:nvPr>
            <p:ph sz="half" idx="1"/>
          </p:nvPr>
        </p:nvSpPr>
        <p:spPr/>
        <p:txBody>
          <a:bodyPr/>
          <a:lstStyle/>
          <a:p>
            <a:pPr marL="0" indent="0">
              <a:buNone/>
            </a:pPr>
            <a:r>
              <a:rPr lang="en-GB" sz="1400" dirty="0"/>
              <a:t>Article 1 of the </a:t>
            </a:r>
            <a:r>
              <a:rPr lang="en-GB" sz="1400" b="1" dirty="0"/>
              <a:t>Universal Declaration of </a:t>
            </a:r>
            <a:br>
              <a:rPr lang="en-GB" sz="1400" b="1" dirty="0"/>
            </a:br>
            <a:r>
              <a:rPr lang="en-GB" sz="1400" b="1" dirty="0"/>
              <a:t>Human Rights </a:t>
            </a:r>
            <a:r>
              <a:rPr lang="en-GB" sz="1400" dirty="0"/>
              <a:t>(1948) states:</a:t>
            </a:r>
          </a:p>
        </p:txBody>
      </p:sp>
      <p:sp>
        <p:nvSpPr>
          <p:cNvPr id="4" name="Text Placeholder 3">
            <a:extLst>
              <a:ext uri="{FF2B5EF4-FFF2-40B4-BE49-F238E27FC236}">
                <a16:creationId xmlns:a16="http://schemas.microsoft.com/office/drawing/2014/main" id="{D9607332-52C1-F14C-A9EE-EC58117D5178}"/>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646D0616-8AE8-A649-A4F5-AA0FD3054A04}"/>
              </a:ext>
            </a:extLst>
          </p:cNvPr>
          <p:cNvSpPr>
            <a:spLocks noGrp="1"/>
          </p:cNvSpPr>
          <p:nvPr>
            <p:ph type="sldNum" sz="quarter" idx="12"/>
          </p:nvPr>
        </p:nvSpPr>
        <p:spPr/>
        <p:txBody>
          <a:bodyPr/>
          <a:lstStyle/>
          <a:p>
            <a:fld id="{8922F79C-64A1-3D46-A01B-7C94B1EF2648}" type="slidenum">
              <a:rPr lang="en-US" smtClean="0"/>
              <a:pPr/>
              <a:t>6</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081A2D6-9B70-9B4B-AB34-A10D3A6C995E}"/>
              </a:ext>
            </a:extLst>
          </p:cNvPr>
          <p:cNvSpPr>
            <a:spLocks noGrp="1"/>
          </p:cNvSpPr>
          <p:nvPr>
            <p:ph type="body" sz="quarter" idx="15"/>
          </p:nvPr>
        </p:nvSpPr>
        <p:spPr>
          <a:xfrm>
            <a:off x="539750" y="345117"/>
            <a:ext cx="4247719" cy="235449"/>
          </a:xfrm>
        </p:spPr>
        <p:txBody>
          <a:bodyPr/>
          <a:lstStyle/>
          <a:p>
            <a:r>
              <a:rPr lang="en-GB" dirty="0"/>
              <a:t>What are Human Rights?</a:t>
            </a:r>
          </a:p>
        </p:txBody>
      </p:sp>
      <p:grpSp>
        <p:nvGrpSpPr>
          <p:cNvPr id="11" name="Group 10">
            <a:extLst>
              <a:ext uri="{FF2B5EF4-FFF2-40B4-BE49-F238E27FC236}">
                <a16:creationId xmlns:a16="http://schemas.microsoft.com/office/drawing/2014/main" id="{FDAD9CB2-5BAF-0746-A417-CE302B11A0BB}"/>
              </a:ext>
            </a:extLst>
          </p:cNvPr>
          <p:cNvGrpSpPr/>
          <p:nvPr/>
        </p:nvGrpSpPr>
        <p:grpSpPr>
          <a:xfrm>
            <a:off x="4751387" y="1079998"/>
            <a:ext cx="3848380" cy="3318173"/>
            <a:chOff x="4751387" y="1079998"/>
            <a:chExt cx="3848380" cy="3318173"/>
          </a:xfrm>
        </p:grpSpPr>
        <p:pic>
          <p:nvPicPr>
            <p:cNvPr id="7" name="Picture 6" descr="A group of people walking on a road&#10;&#10;Description automatically generated">
              <a:extLst>
                <a:ext uri="{FF2B5EF4-FFF2-40B4-BE49-F238E27FC236}">
                  <a16:creationId xmlns:a16="http://schemas.microsoft.com/office/drawing/2014/main" id="{60052480-F731-5E46-BD55-3CF6C7B71FD2}"/>
                </a:ext>
              </a:extLst>
            </p:cNvPr>
            <p:cNvPicPr>
              <a:picLocks noChangeAspect="1"/>
            </p:cNvPicPr>
            <p:nvPr/>
          </p:nvPicPr>
          <p:blipFill rotWithShape="1">
            <a:blip r:embed="rId3"/>
            <a:srcRect l="1200" t="21878" r="34028" b="-78"/>
            <a:stretch/>
          </p:blipFill>
          <p:spPr>
            <a:xfrm>
              <a:off x="4751387" y="1079998"/>
              <a:ext cx="3848379" cy="3318173"/>
            </a:xfrm>
            <a:prstGeom prst="rect">
              <a:avLst/>
            </a:prstGeom>
          </p:spPr>
        </p:pic>
        <p:sp>
          <p:nvSpPr>
            <p:cNvPr id="12" name="TextBox 11">
              <a:extLst>
                <a:ext uri="{FF2B5EF4-FFF2-40B4-BE49-F238E27FC236}">
                  <a16:creationId xmlns:a16="http://schemas.microsoft.com/office/drawing/2014/main" id="{0BA42864-6331-9A46-A7CD-4E77ABF42C5D}"/>
                </a:ext>
              </a:extLst>
            </p:cNvPr>
            <p:cNvSpPr txBox="1"/>
            <p:nvPr/>
          </p:nvSpPr>
          <p:spPr>
            <a:xfrm>
              <a:off x="6935529" y="4179428"/>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grpSp>
    </p:spTree>
    <p:extLst>
      <p:ext uri="{BB962C8B-B14F-4D97-AF65-F5344CB8AC3E}">
        <p14:creationId xmlns:p14="http://schemas.microsoft.com/office/powerpoint/2010/main" val="223360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718A8F-BEBA-4D41-A2BB-3E2225514CDD}"/>
              </a:ext>
            </a:extLst>
          </p:cNvPr>
          <p:cNvSpPr>
            <a:spLocks noGrp="1"/>
          </p:cNvSpPr>
          <p:nvPr>
            <p:ph sz="half" idx="1"/>
          </p:nvPr>
        </p:nvSpPr>
        <p:spPr>
          <a:xfrm>
            <a:off x="453838" y="1079999"/>
            <a:ext cx="4118162" cy="3337359"/>
          </a:xfrm>
        </p:spPr>
        <p:txBody>
          <a:bodyPr/>
          <a:lstStyle/>
          <a:p>
            <a:pPr marL="0" indent="0">
              <a:buSzPct val="100000"/>
              <a:buNone/>
            </a:pPr>
            <a:r>
              <a:rPr lang="en-GB" sz="1400" dirty="0"/>
              <a:t>They protect everybody’s right to:</a:t>
            </a:r>
          </a:p>
          <a:p>
            <a:pPr>
              <a:buSzPct val="100000"/>
            </a:pPr>
            <a:r>
              <a:rPr lang="en-GB" sz="1400" b="1" dirty="0"/>
              <a:t>life</a:t>
            </a:r>
          </a:p>
          <a:p>
            <a:pPr>
              <a:buSzPct val="100000"/>
            </a:pPr>
            <a:r>
              <a:rPr lang="en-GB" sz="1400" b="1" dirty="0"/>
              <a:t>liberty</a:t>
            </a:r>
          </a:p>
          <a:p>
            <a:pPr>
              <a:buSzPct val="100000"/>
            </a:pPr>
            <a:r>
              <a:rPr lang="en-GB" sz="1400" b="1" dirty="0"/>
              <a:t>equality</a:t>
            </a:r>
          </a:p>
          <a:p>
            <a:pPr>
              <a:buSzPct val="100000"/>
            </a:pPr>
            <a:r>
              <a:rPr lang="en-GB" sz="1400" b="1" dirty="0"/>
              <a:t>have </a:t>
            </a:r>
            <a:r>
              <a:rPr lang="en-GB" sz="1400" dirty="0"/>
              <a:t>and </a:t>
            </a:r>
            <a:r>
              <a:rPr lang="en-GB" sz="1400" b="1" dirty="0"/>
              <a:t>express </a:t>
            </a:r>
            <a:r>
              <a:rPr lang="en-GB" sz="1400" dirty="0"/>
              <a:t>their own </a:t>
            </a:r>
            <a:r>
              <a:rPr lang="en-GB" sz="1400" b="1" dirty="0"/>
              <a:t>opinions</a:t>
            </a:r>
          </a:p>
          <a:p>
            <a:pPr>
              <a:buSzPct val="100000"/>
            </a:pPr>
            <a:r>
              <a:rPr lang="en-GB" sz="1400" b="1" dirty="0"/>
              <a:t>health</a:t>
            </a:r>
            <a:r>
              <a:rPr lang="en-GB" sz="1400" dirty="0"/>
              <a:t>, </a:t>
            </a:r>
            <a:r>
              <a:rPr lang="en-GB" sz="1400" b="1" dirty="0"/>
              <a:t>education</a:t>
            </a:r>
            <a:r>
              <a:rPr lang="en-GB" sz="1400" dirty="0"/>
              <a:t> and </a:t>
            </a:r>
            <a:r>
              <a:rPr lang="en-GB" sz="1400" b="1" dirty="0"/>
              <a:t>employment</a:t>
            </a:r>
            <a:r>
              <a:rPr lang="en-GB" sz="1400" dirty="0"/>
              <a:t>  </a:t>
            </a:r>
          </a:p>
          <a:p>
            <a:pPr>
              <a:buSzPct val="100000"/>
            </a:pPr>
            <a:r>
              <a:rPr lang="en-GB" sz="1400" b="1" dirty="0"/>
              <a:t>privacy</a:t>
            </a:r>
            <a:r>
              <a:rPr lang="en-GB" sz="1400" dirty="0"/>
              <a:t> and </a:t>
            </a:r>
            <a:r>
              <a:rPr lang="en-GB" sz="1400" b="1" dirty="0"/>
              <a:t>family life</a:t>
            </a:r>
          </a:p>
          <a:p>
            <a:pPr>
              <a:buSzPct val="100000"/>
            </a:pPr>
            <a:r>
              <a:rPr lang="en-GB" sz="1400" b="1" dirty="0"/>
              <a:t>justice</a:t>
            </a:r>
            <a:r>
              <a:rPr lang="en-GB" sz="1400" dirty="0"/>
              <a:t> and a </a:t>
            </a:r>
            <a:r>
              <a:rPr lang="en-GB" sz="1400" b="1" dirty="0"/>
              <a:t>fair trial</a:t>
            </a:r>
            <a:r>
              <a:rPr lang="en-GB" sz="1400" dirty="0"/>
              <a:t>.</a:t>
            </a:r>
          </a:p>
        </p:txBody>
      </p:sp>
      <p:sp>
        <p:nvSpPr>
          <p:cNvPr id="3" name="Text Placeholder 2">
            <a:extLst>
              <a:ext uri="{FF2B5EF4-FFF2-40B4-BE49-F238E27FC236}">
                <a16:creationId xmlns:a16="http://schemas.microsoft.com/office/drawing/2014/main" id="{0934945A-AA07-6848-A074-9BF498C1BB4F}"/>
              </a:ext>
            </a:extLst>
          </p:cNvPr>
          <p:cNvSpPr>
            <a:spLocks noGrp="1"/>
          </p:cNvSpPr>
          <p:nvPr>
            <p:ph type="body" sz="quarter" idx="10"/>
          </p:nvPr>
        </p:nvSpPr>
        <p:spPr>
          <a:xfrm>
            <a:off x="7161873" y="342435"/>
            <a:ext cx="1437894" cy="192360"/>
          </a:xfrm>
        </p:spPr>
        <p:txBody>
          <a:bodyPr/>
          <a:lstStyle/>
          <a:p>
            <a:r>
              <a:rPr lang="en-GB" dirty="0"/>
              <a:t>Theme 1 – Unit 4</a:t>
            </a:r>
          </a:p>
        </p:txBody>
      </p:sp>
      <p:sp>
        <p:nvSpPr>
          <p:cNvPr id="5" name="Slide Number Placeholder 4">
            <a:extLst>
              <a:ext uri="{FF2B5EF4-FFF2-40B4-BE49-F238E27FC236}">
                <a16:creationId xmlns:a16="http://schemas.microsoft.com/office/drawing/2014/main" id="{03158A2F-9864-FB41-A878-1D32652737BC}"/>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E71F1F9A-0CE9-9449-A5CC-6A76BE48E4C7}"/>
              </a:ext>
            </a:extLst>
          </p:cNvPr>
          <p:cNvSpPr>
            <a:spLocks noGrp="1"/>
          </p:cNvSpPr>
          <p:nvPr>
            <p:ph type="body" sz="quarter" idx="17"/>
          </p:nvPr>
        </p:nvSpPr>
        <p:spPr>
          <a:xfrm>
            <a:off x="539750" y="345117"/>
            <a:ext cx="4247719" cy="235449"/>
          </a:xfrm>
        </p:spPr>
        <p:txBody>
          <a:bodyPr/>
          <a:lstStyle/>
          <a:p>
            <a:r>
              <a:rPr lang="en-GB" dirty="0"/>
              <a:t>What are Human Rights?</a:t>
            </a:r>
          </a:p>
        </p:txBody>
      </p:sp>
      <p:grpSp>
        <p:nvGrpSpPr>
          <p:cNvPr id="19" name="Group 18">
            <a:extLst>
              <a:ext uri="{FF2B5EF4-FFF2-40B4-BE49-F238E27FC236}">
                <a16:creationId xmlns:a16="http://schemas.microsoft.com/office/drawing/2014/main" id="{02EF9199-4E58-7445-A88D-2FBB7B9FC3D4}"/>
              </a:ext>
            </a:extLst>
          </p:cNvPr>
          <p:cNvGrpSpPr/>
          <p:nvPr/>
        </p:nvGrpSpPr>
        <p:grpSpPr>
          <a:xfrm>
            <a:off x="4747767" y="2936863"/>
            <a:ext cx="3852000" cy="1480495"/>
            <a:chOff x="4747767" y="2936863"/>
            <a:chExt cx="3852000" cy="1480495"/>
          </a:xfrm>
        </p:grpSpPr>
        <p:pic>
          <p:nvPicPr>
            <p:cNvPr id="13" name="Picture 12" descr="A group of people on a court&#10;&#10;Description automatically generated">
              <a:extLst>
                <a:ext uri="{FF2B5EF4-FFF2-40B4-BE49-F238E27FC236}">
                  <a16:creationId xmlns:a16="http://schemas.microsoft.com/office/drawing/2014/main" id="{4CA13ABC-435B-5B40-9DF7-12BAEF852386}"/>
                </a:ext>
              </a:extLst>
            </p:cNvPr>
            <p:cNvPicPr>
              <a:picLocks noChangeAspect="1"/>
            </p:cNvPicPr>
            <p:nvPr/>
          </p:nvPicPr>
          <p:blipFill rotWithShape="1">
            <a:blip r:embed="rId3"/>
            <a:srcRect l="-94" t="28109" b="14009"/>
            <a:stretch/>
          </p:blipFill>
          <p:spPr>
            <a:xfrm>
              <a:off x="4747767" y="2936863"/>
              <a:ext cx="3851999" cy="1480495"/>
            </a:xfrm>
            <a:prstGeom prst="rect">
              <a:avLst/>
            </a:prstGeom>
          </p:spPr>
        </p:pic>
        <p:sp>
          <p:nvSpPr>
            <p:cNvPr id="17" name="TextBox 16">
              <a:extLst>
                <a:ext uri="{FF2B5EF4-FFF2-40B4-BE49-F238E27FC236}">
                  <a16:creationId xmlns:a16="http://schemas.microsoft.com/office/drawing/2014/main" id="{CCF838D7-16F7-304A-8124-09B0FFEF7D4C}"/>
                </a:ext>
              </a:extLst>
            </p:cNvPr>
            <p:cNvSpPr txBox="1"/>
            <p:nvPr/>
          </p:nvSpPr>
          <p:spPr>
            <a:xfrm>
              <a:off x="5584197" y="4179428"/>
              <a:ext cx="3015570" cy="215444"/>
            </a:xfrm>
            <a:prstGeom prst="rect">
              <a:avLst/>
            </a:prstGeom>
            <a:noFill/>
          </p:spPr>
          <p:txBody>
            <a:bodyPr wrap="none" rtlCol="0">
              <a:spAutoFit/>
            </a:bodyPr>
            <a:lstStyle/>
            <a:p>
              <a:pPr algn="r"/>
              <a:r>
                <a:rPr lang="en-GB" sz="800" dirty="0">
                  <a:solidFill>
                    <a:schemeClr val="bg1"/>
                  </a:solidFill>
                </a:rPr>
                <a:t>© Yoshio Kato/Nippon Foundation Paralympic Support </a:t>
              </a:r>
              <a:r>
                <a:rPr lang="en-GB" sz="800" dirty="0" err="1">
                  <a:solidFill>
                    <a:schemeClr val="bg1"/>
                  </a:solidFill>
                </a:rPr>
                <a:t>Center</a:t>
              </a:r>
              <a:endParaRPr lang="en-GB" sz="800" dirty="0">
                <a:solidFill>
                  <a:schemeClr val="bg1"/>
                </a:solidFill>
              </a:endParaRPr>
            </a:p>
          </p:txBody>
        </p:sp>
      </p:grpSp>
      <p:grpSp>
        <p:nvGrpSpPr>
          <p:cNvPr id="10" name="Group 9">
            <a:extLst>
              <a:ext uri="{FF2B5EF4-FFF2-40B4-BE49-F238E27FC236}">
                <a16:creationId xmlns:a16="http://schemas.microsoft.com/office/drawing/2014/main" id="{ABA4B432-EBEA-A34B-9122-2226D7231A1F}"/>
              </a:ext>
            </a:extLst>
          </p:cNvPr>
          <p:cNvGrpSpPr/>
          <p:nvPr/>
        </p:nvGrpSpPr>
        <p:grpSpPr>
          <a:xfrm>
            <a:off x="4759701" y="1079999"/>
            <a:ext cx="3840066" cy="1503007"/>
            <a:chOff x="4759701" y="1079999"/>
            <a:chExt cx="3840066" cy="1503007"/>
          </a:xfrm>
        </p:grpSpPr>
        <p:pic>
          <p:nvPicPr>
            <p:cNvPr id="7" name="Picture 6" descr="A group of people sitting at a desk&#10;&#10;Description automatically generated">
              <a:extLst>
                <a:ext uri="{FF2B5EF4-FFF2-40B4-BE49-F238E27FC236}">
                  <a16:creationId xmlns:a16="http://schemas.microsoft.com/office/drawing/2014/main" id="{F553D850-B366-2741-93C9-DF681A771B1E}"/>
                </a:ext>
              </a:extLst>
            </p:cNvPr>
            <p:cNvPicPr>
              <a:picLocks noChangeAspect="1"/>
            </p:cNvPicPr>
            <p:nvPr/>
          </p:nvPicPr>
          <p:blipFill rotWithShape="1">
            <a:blip r:embed="rId4"/>
            <a:srcRect l="1" t="5352" r="310" b="26342"/>
            <a:stretch/>
          </p:blipFill>
          <p:spPr>
            <a:xfrm>
              <a:off x="4759701" y="1079999"/>
              <a:ext cx="3840066" cy="1491751"/>
            </a:xfrm>
            <a:prstGeom prst="rect">
              <a:avLst/>
            </a:prstGeom>
          </p:spPr>
        </p:pic>
        <p:sp>
          <p:nvSpPr>
            <p:cNvPr id="18" name="TextBox 17">
              <a:extLst>
                <a:ext uri="{FF2B5EF4-FFF2-40B4-BE49-F238E27FC236}">
                  <a16:creationId xmlns:a16="http://schemas.microsoft.com/office/drawing/2014/main" id="{4A9997FA-333B-674F-8B90-5FF3774D15EB}"/>
                </a:ext>
              </a:extLst>
            </p:cNvPr>
            <p:cNvSpPr txBox="1"/>
            <p:nvPr/>
          </p:nvSpPr>
          <p:spPr>
            <a:xfrm>
              <a:off x="5816633" y="2367562"/>
              <a:ext cx="2783134" cy="215444"/>
            </a:xfrm>
            <a:prstGeom prst="rect">
              <a:avLst/>
            </a:prstGeom>
            <a:noFill/>
          </p:spPr>
          <p:txBody>
            <a:bodyPr wrap="none" rtlCol="0">
              <a:spAutoFit/>
            </a:bodyPr>
            <a:lstStyle/>
            <a:p>
              <a:pPr algn="r"/>
              <a:r>
                <a:rPr lang="en-GB" sz="800" dirty="0">
                  <a:solidFill>
                    <a:schemeClr val="bg1"/>
                  </a:solidFill>
                </a:rPr>
                <a:t>© International Paralympic Committee/Agitos Foundation</a:t>
              </a:r>
            </a:p>
          </p:txBody>
        </p:sp>
      </p:grpSp>
    </p:spTree>
    <p:extLst>
      <p:ext uri="{BB962C8B-B14F-4D97-AF65-F5344CB8AC3E}">
        <p14:creationId xmlns:p14="http://schemas.microsoft.com/office/powerpoint/2010/main" val="3176795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500"/>
                                        <p:tgtEl>
                                          <p:spTgt spid="2">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500"/>
                                        <p:tgtEl>
                                          <p:spTgt spid="2">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fade">
                                      <p:cBhvr>
                                        <p:cTn id="31" dur="500"/>
                                        <p:tgtEl>
                                          <p:spTgt spid="2">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Effect transition="in" filter="fade">
                                      <p:cBhvr>
                                        <p:cTn id="34" dur="500"/>
                                        <p:tgtEl>
                                          <p:spTgt spid="2">
                                            <p:txEl>
                                              <p:pRg st="6" end="6"/>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9B9E19-6A16-0340-9069-E7FA929FEB32}"/>
              </a:ext>
            </a:extLst>
          </p:cNvPr>
          <p:cNvSpPr>
            <a:spLocks noGrp="1"/>
          </p:cNvSpPr>
          <p:nvPr>
            <p:ph sz="half" idx="1"/>
          </p:nvPr>
        </p:nvSpPr>
        <p:spPr>
          <a:xfrm>
            <a:off x="453837" y="1260000"/>
            <a:ext cx="3976875" cy="3157358"/>
          </a:xfrm>
        </p:spPr>
        <p:txBody>
          <a:bodyPr/>
          <a:lstStyle/>
          <a:p>
            <a:pPr marL="0" indent="0">
              <a:lnSpc>
                <a:spcPts val="2300"/>
              </a:lnSpc>
              <a:buNone/>
            </a:pPr>
            <a:r>
              <a:rPr lang="en-GB" b="1" dirty="0">
                <a:solidFill>
                  <a:srgbClr val="EE334E"/>
                </a:solidFill>
              </a:rPr>
              <a:t>What is the United Nations convention on the rights of persons with disabilities?</a:t>
            </a:r>
          </a:p>
          <a:p>
            <a:pPr marL="0" indent="0">
              <a:buNone/>
            </a:pPr>
            <a:r>
              <a:rPr lang="en-GB" sz="1400" dirty="0"/>
              <a:t>An international agreement to:</a:t>
            </a:r>
          </a:p>
          <a:p>
            <a:pPr>
              <a:buSzPct val="100000"/>
            </a:pPr>
            <a:r>
              <a:rPr lang="en-GB" sz="1400" dirty="0"/>
              <a:t>make life </a:t>
            </a:r>
            <a:r>
              <a:rPr lang="en-GB" sz="1400" b="1" dirty="0"/>
              <a:t>better</a:t>
            </a:r>
            <a:r>
              <a:rPr lang="en-GB" sz="1400" dirty="0"/>
              <a:t> for all persons with disabilities throughout the world</a:t>
            </a:r>
          </a:p>
          <a:p>
            <a:pPr>
              <a:buSzPct val="100000"/>
            </a:pPr>
            <a:r>
              <a:rPr lang="en-GB" sz="1400" dirty="0"/>
              <a:t>protect and promote their </a:t>
            </a:r>
            <a:r>
              <a:rPr lang="en-GB" sz="1400" b="1" dirty="0"/>
              <a:t>human rights</a:t>
            </a:r>
            <a:r>
              <a:rPr lang="en-GB" sz="1400" dirty="0"/>
              <a:t>.</a:t>
            </a:r>
          </a:p>
        </p:txBody>
      </p:sp>
      <p:sp>
        <p:nvSpPr>
          <p:cNvPr id="5" name="Slide Number Placeholder 4">
            <a:extLst>
              <a:ext uri="{FF2B5EF4-FFF2-40B4-BE49-F238E27FC236}">
                <a16:creationId xmlns:a16="http://schemas.microsoft.com/office/drawing/2014/main" id="{FA4E5CFE-DE04-F44B-A7D5-3C725172BD50}"/>
              </a:ext>
            </a:extLst>
          </p:cNvPr>
          <p:cNvSpPr>
            <a:spLocks noGrp="1"/>
          </p:cNvSpPr>
          <p:nvPr>
            <p:ph type="sldNum" sz="quarter" idx="12"/>
          </p:nvPr>
        </p:nvSpPr>
        <p:spPr/>
        <p:txBody>
          <a:bodyPr/>
          <a:lstStyle/>
          <a:p>
            <a:fld id="{8922F79C-64A1-3D46-A01B-7C94B1EF2648}" type="slidenum">
              <a:rPr lang="en-US" smtClean="0"/>
              <a:pPr/>
              <a:t>8</a:t>
            </a:fld>
            <a:endParaRPr lang="en-US" dirty="0">
              <a:latin typeface="Arial" panose="020B0604020202020204" pitchFamily="34" charset="0"/>
            </a:endParaRPr>
          </a:p>
        </p:txBody>
      </p:sp>
      <p:sp>
        <p:nvSpPr>
          <p:cNvPr id="6" name="Text Placeholder 5">
            <a:extLst>
              <a:ext uri="{FF2B5EF4-FFF2-40B4-BE49-F238E27FC236}">
                <a16:creationId xmlns:a16="http://schemas.microsoft.com/office/drawing/2014/main" id="{FA805AD9-2CAF-3747-9EFC-FDA0B710220D}"/>
              </a:ext>
            </a:extLst>
          </p:cNvPr>
          <p:cNvSpPr>
            <a:spLocks noGrp="1"/>
          </p:cNvSpPr>
          <p:nvPr>
            <p:ph type="body" sz="quarter" idx="16"/>
          </p:nvPr>
        </p:nvSpPr>
        <p:spPr>
          <a:xfrm>
            <a:off x="544233" y="345116"/>
            <a:ext cx="5013729" cy="235449"/>
          </a:xfrm>
        </p:spPr>
        <p:txBody>
          <a:bodyPr/>
          <a:lstStyle/>
          <a:p>
            <a:r>
              <a:rPr lang="en-GB" dirty="0"/>
              <a:t>the Rights of Persons with Disabilities</a:t>
            </a:r>
          </a:p>
        </p:txBody>
      </p:sp>
      <p:sp>
        <p:nvSpPr>
          <p:cNvPr id="11" name="Text Placeholder 2">
            <a:extLst>
              <a:ext uri="{FF2B5EF4-FFF2-40B4-BE49-F238E27FC236}">
                <a16:creationId xmlns:a16="http://schemas.microsoft.com/office/drawing/2014/main" id="{4F8D51D6-6A09-7C4B-A82D-04B748244104}"/>
              </a:ext>
            </a:extLst>
          </p:cNvPr>
          <p:cNvSpPr>
            <a:spLocks noGrp="1"/>
          </p:cNvSpPr>
          <p:nvPr>
            <p:ph type="body" sz="quarter" idx="10"/>
          </p:nvPr>
        </p:nvSpPr>
        <p:spPr>
          <a:xfrm>
            <a:off x="7161873" y="342435"/>
            <a:ext cx="1437894" cy="192360"/>
          </a:xfrm>
        </p:spPr>
        <p:txBody>
          <a:bodyPr/>
          <a:lstStyle/>
          <a:p>
            <a:r>
              <a:rPr lang="en-GB" dirty="0"/>
              <a:t>Theme 1 – Unit 4</a:t>
            </a:r>
          </a:p>
        </p:txBody>
      </p:sp>
      <p:grpSp>
        <p:nvGrpSpPr>
          <p:cNvPr id="9" name="Group 8">
            <a:extLst>
              <a:ext uri="{FF2B5EF4-FFF2-40B4-BE49-F238E27FC236}">
                <a16:creationId xmlns:a16="http://schemas.microsoft.com/office/drawing/2014/main" id="{46A45C4C-BB5F-5647-B425-9E11FF6B1AD2}"/>
              </a:ext>
            </a:extLst>
          </p:cNvPr>
          <p:cNvGrpSpPr/>
          <p:nvPr/>
        </p:nvGrpSpPr>
        <p:grpSpPr>
          <a:xfrm>
            <a:off x="4763857" y="1239838"/>
            <a:ext cx="3835910" cy="3177520"/>
            <a:chOff x="4763857" y="1239838"/>
            <a:chExt cx="3835910" cy="3177520"/>
          </a:xfrm>
        </p:grpSpPr>
        <p:pic>
          <p:nvPicPr>
            <p:cNvPr id="4" name="Picture 3" descr="A group of people sitting in front of a television&#10;&#10;Description automatically generated">
              <a:extLst>
                <a:ext uri="{FF2B5EF4-FFF2-40B4-BE49-F238E27FC236}">
                  <a16:creationId xmlns:a16="http://schemas.microsoft.com/office/drawing/2014/main" id="{5916A474-E712-5A4D-87D6-5D5454341D0D}"/>
                </a:ext>
              </a:extLst>
            </p:cNvPr>
            <p:cNvPicPr>
              <a:picLocks noChangeAspect="1"/>
            </p:cNvPicPr>
            <p:nvPr/>
          </p:nvPicPr>
          <p:blipFill rotWithShape="1">
            <a:blip r:embed="rId3"/>
            <a:srcRect l="12995" t="1882" r="5578"/>
            <a:stretch/>
          </p:blipFill>
          <p:spPr>
            <a:xfrm>
              <a:off x="4763857" y="1239838"/>
              <a:ext cx="3835631" cy="3177520"/>
            </a:xfrm>
            <a:prstGeom prst="rect">
              <a:avLst/>
            </a:prstGeom>
          </p:spPr>
        </p:pic>
        <p:sp>
          <p:nvSpPr>
            <p:cNvPr id="12" name="TextBox 11">
              <a:extLst>
                <a:ext uri="{FF2B5EF4-FFF2-40B4-BE49-F238E27FC236}">
                  <a16:creationId xmlns:a16="http://schemas.microsoft.com/office/drawing/2014/main" id="{E4292D55-12A7-9A40-9146-F538EACE4A6E}"/>
                </a:ext>
              </a:extLst>
            </p:cNvPr>
            <p:cNvSpPr txBox="1"/>
            <p:nvPr/>
          </p:nvSpPr>
          <p:spPr>
            <a:xfrm>
              <a:off x="7148729" y="4179428"/>
              <a:ext cx="1451038"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spTree>
    <p:extLst>
      <p:ext uri="{BB962C8B-B14F-4D97-AF65-F5344CB8AC3E}">
        <p14:creationId xmlns:p14="http://schemas.microsoft.com/office/powerpoint/2010/main" val="3919110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500"/>
                                        <p:tgtEl>
                                          <p:spTgt spid="2">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9B9E19-6A16-0340-9069-E7FA929FEB32}"/>
              </a:ext>
            </a:extLst>
          </p:cNvPr>
          <p:cNvSpPr>
            <a:spLocks noGrp="1"/>
          </p:cNvSpPr>
          <p:nvPr>
            <p:ph sz="half" idx="1"/>
          </p:nvPr>
        </p:nvSpPr>
        <p:spPr/>
        <p:txBody>
          <a:bodyPr/>
          <a:lstStyle/>
          <a:p>
            <a:pPr marL="0" indent="0">
              <a:lnSpc>
                <a:spcPts val="2300"/>
              </a:lnSpc>
              <a:spcAft>
                <a:spcPts val="600"/>
              </a:spcAft>
              <a:buNone/>
            </a:pPr>
            <a:r>
              <a:rPr lang="en-GB" b="1" dirty="0">
                <a:solidFill>
                  <a:srgbClr val="EE334E"/>
                </a:solidFill>
                <a:cs typeface="Arial" panose="020B0604020202020204" pitchFamily="34" charset="0"/>
              </a:rPr>
              <a:t>In the past, people with disabilities have found it difficult to access:</a:t>
            </a:r>
          </a:p>
          <a:p>
            <a:pPr>
              <a:spcAft>
                <a:spcPts val="600"/>
              </a:spcAft>
              <a:buSzPct val="100000"/>
            </a:pPr>
            <a:r>
              <a:rPr lang="en-GB" sz="1400" b="1" dirty="0">
                <a:cs typeface="Arial" panose="020B0604020202020204" pitchFamily="34" charset="0"/>
              </a:rPr>
              <a:t>healthcare</a:t>
            </a:r>
          </a:p>
          <a:p>
            <a:pPr>
              <a:spcAft>
                <a:spcPts val="600"/>
              </a:spcAft>
              <a:buSzPct val="100000"/>
            </a:pPr>
            <a:r>
              <a:rPr lang="en-GB" sz="1400" b="1" dirty="0">
                <a:cs typeface="Arial" panose="020B0604020202020204" pitchFamily="34" charset="0"/>
              </a:rPr>
              <a:t>education</a:t>
            </a:r>
          </a:p>
          <a:p>
            <a:pPr>
              <a:spcAft>
                <a:spcPts val="600"/>
              </a:spcAft>
              <a:buSzPct val="100000"/>
            </a:pPr>
            <a:r>
              <a:rPr lang="en-GB" sz="1400" b="1" dirty="0">
                <a:cs typeface="Arial" panose="020B0604020202020204" pitchFamily="34" charset="0"/>
              </a:rPr>
              <a:t>employment</a:t>
            </a:r>
          </a:p>
          <a:p>
            <a:pPr>
              <a:spcAft>
                <a:spcPts val="600"/>
              </a:spcAft>
              <a:buSzPct val="100000"/>
            </a:pPr>
            <a:r>
              <a:rPr lang="en-GB" sz="1400" b="1" dirty="0">
                <a:cs typeface="Arial" panose="020B0604020202020204" pitchFamily="34" charset="0"/>
              </a:rPr>
              <a:t>fair justice</a:t>
            </a:r>
          </a:p>
          <a:p>
            <a:pPr>
              <a:spcAft>
                <a:spcPts val="600"/>
              </a:spcAft>
              <a:buSzPct val="100000"/>
            </a:pPr>
            <a:r>
              <a:rPr lang="en-GB" sz="1400" b="1" dirty="0">
                <a:cs typeface="Arial" panose="020B0604020202020204" pitchFamily="34" charset="0"/>
              </a:rPr>
              <a:t>social opportunities</a:t>
            </a:r>
            <a:r>
              <a:rPr lang="en-GB" sz="1400" dirty="0">
                <a:cs typeface="Arial" panose="020B0604020202020204" pitchFamily="34" charset="0"/>
              </a:rPr>
              <a:t>.</a:t>
            </a:r>
          </a:p>
          <a:p>
            <a:pPr>
              <a:spcAft>
                <a:spcPts val="600"/>
              </a:spcAft>
            </a:pPr>
            <a:endParaRPr lang="en-GB" sz="1400" dirty="0">
              <a:cs typeface="Arial" panose="020B0604020202020204" pitchFamily="34" charset="0"/>
            </a:endParaRPr>
          </a:p>
        </p:txBody>
      </p:sp>
      <p:sp>
        <p:nvSpPr>
          <p:cNvPr id="5" name="Slide Number Placeholder 4">
            <a:extLst>
              <a:ext uri="{FF2B5EF4-FFF2-40B4-BE49-F238E27FC236}">
                <a16:creationId xmlns:a16="http://schemas.microsoft.com/office/drawing/2014/main" id="{FA4E5CFE-DE04-F44B-A7D5-3C725172BD50}"/>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sp>
        <p:nvSpPr>
          <p:cNvPr id="11" name="Text Placeholder 2">
            <a:extLst>
              <a:ext uri="{FF2B5EF4-FFF2-40B4-BE49-F238E27FC236}">
                <a16:creationId xmlns:a16="http://schemas.microsoft.com/office/drawing/2014/main" id="{4F8D51D6-6A09-7C4B-A82D-04B748244104}"/>
              </a:ext>
            </a:extLst>
          </p:cNvPr>
          <p:cNvSpPr>
            <a:spLocks noGrp="1"/>
          </p:cNvSpPr>
          <p:nvPr>
            <p:ph type="body" sz="quarter" idx="10"/>
          </p:nvPr>
        </p:nvSpPr>
        <p:spPr>
          <a:xfrm>
            <a:off x="7161873" y="342435"/>
            <a:ext cx="1437894" cy="192360"/>
          </a:xfrm>
        </p:spPr>
        <p:txBody>
          <a:bodyPr/>
          <a:lstStyle/>
          <a:p>
            <a:r>
              <a:rPr lang="en-GB" dirty="0"/>
              <a:t>Theme 1 – Unit 4</a:t>
            </a:r>
          </a:p>
        </p:txBody>
      </p:sp>
      <p:pic>
        <p:nvPicPr>
          <p:cNvPr id="8" name="Content Placeholder 7" descr="A person riding on the back of a bicycle&#10;&#10;Description automatically generated">
            <a:extLst>
              <a:ext uri="{FF2B5EF4-FFF2-40B4-BE49-F238E27FC236}">
                <a16:creationId xmlns:a16="http://schemas.microsoft.com/office/drawing/2014/main" id="{316D43FE-D02A-724B-A36E-11238D03064F}"/>
              </a:ext>
            </a:extLst>
          </p:cNvPr>
          <p:cNvPicPr>
            <a:picLocks noGrp="1" noChangeAspect="1"/>
          </p:cNvPicPr>
          <p:nvPr>
            <p:ph sz="half" idx="15"/>
          </p:nvPr>
        </p:nvPicPr>
        <p:blipFill rotWithShape="1">
          <a:blip r:embed="rId3" cstate="screen">
            <a:extLst>
              <a:ext uri="{28A0092B-C50C-407E-A947-70E740481C1C}">
                <a14:useLocalDpi xmlns:a14="http://schemas.microsoft.com/office/drawing/2010/main"/>
              </a:ext>
            </a:extLst>
          </a:blip>
          <a:srcRect b="-1"/>
          <a:stretch/>
        </p:blipFill>
        <p:spPr>
          <a:xfrm>
            <a:off x="4712400" y="1260000"/>
            <a:ext cx="3886200" cy="3157358"/>
          </a:xfrm>
        </p:spPr>
      </p:pic>
      <p:sp>
        <p:nvSpPr>
          <p:cNvPr id="12" name="TextBox 11">
            <a:extLst>
              <a:ext uri="{FF2B5EF4-FFF2-40B4-BE49-F238E27FC236}">
                <a16:creationId xmlns:a16="http://schemas.microsoft.com/office/drawing/2014/main" id="{649F80D9-2CC9-9D47-870C-825906A9B0F6}"/>
              </a:ext>
            </a:extLst>
          </p:cNvPr>
          <p:cNvSpPr txBox="1"/>
          <p:nvPr/>
        </p:nvSpPr>
        <p:spPr>
          <a:xfrm>
            <a:off x="5712437" y="4179428"/>
            <a:ext cx="2887330" cy="215444"/>
          </a:xfrm>
          <a:prstGeom prst="rect">
            <a:avLst/>
          </a:prstGeom>
          <a:noFill/>
        </p:spPr>
        <p:txBody>
          <a:bodyPr wrap="none" rtlCol="0">
            <a:spAutoFit/>
          </a:bodyPr>
          <a:lstStyle/>
          <a:p>
            <a:pPr algn="r"/>
            <a:r>
              <a:rPr lang="en-GB" sz="800" dirty="0">
                <a:solidFill>
                  <a:schemeClr val="bg1"/>
                </a:solidFill>
              </a:rPr>
              <a:t>© International Paralympic Committee/Agitos Foundation</a:t>
            </a:r>
          </a:p>
        </p:txBody>
      </p:sp>
      <p:sp>
        <p:nvSpPr>
          <p:cNvPr id="10" name="Text Placeholder 5">
            <a:extLst>
              <a:ext uri="{FF2B5EF4-FFF2-40B4-BE49-F238E27FC236}">
                <a16:creationId xmlns:a16="http://schemas.microsoft.com/office/drawing/2014/main" id="{727730F3-7195-A54E-B3D4-0B9BFADF7CC6}"/>
              </a:ext>
            </a:extLst>
          </p:cNvPr>
          <p:cNvSpPr txBox="1">
            <a:spLocks/>
          </p:cNvSpPr>
          <p:nvPr/>
        </p:nvSpPr>
        <p:spPr>
          <a:xfrm>
            <a:off x="544233" y="345116"/>
            <a:ext cx="5013729"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the Rights of Persons with Disabilities</a:t>
            </a:r>
          </a:p>
        </p:txBody>
      </p:sp>
    </p:spTree>
    <p:extLst>
      <p:ext uri="{BB962C8B-B14F-4D97-AF65-F5344CB8AC3E}">
        <p14:creationId xmlns:p14="http://schemas.microsoft.com/office/powerpoint/2010/main" val="316885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500"/>
                                        <p:tgtEl>
                                          <p:spTgt spid="2">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fade">
                                      <p:cBhvr>
                                        <p:cTn id="18" dur="500"/>
                                        <p:tgtEl>
                                          <p:spTgt spid="2">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500"/>
                                        <p:tgtEl>
                                          <p:spTgt spid="2">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fade">
                                      <p:cBhvr>
                                        <p:cTn id="3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2" grpId="0"/>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93026D-8EBF-A64F-859E-9D1BE038A6E6}" vid="{393D9522-9CA4-3248-BAA0-4BADA92C5D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437</TotalTime>
  <Words>1519</Words>
  <Application>Microsoft Macintosh PowerPoint</Application>
  <PresentationFormat>On-screen Show (16:9)</PresentationFormat>
  <Paragraphs>169</Paragraphs>
  <Slides>16</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Hero New Super</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Vogel</dc:creator>
  <cp:lastModifiedBy>Ellen Stewart</cp:lastModifiedBy>
  <cp:revision>46</cp:revision>
  <dcterms:created xsi:type="dcterms:W3CDTF">2020-09-25T14:07:34Z</dcterms:created>
  <dcterms:modified xsi:type="dcterms:W3CDTF">2020-11-23T11:58:43Z</dcterms:modified>
</cp:coreProperties>
</file>