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64" r:id="rId2"/>
    <p:sldId id="266" r:id="rId3"/>
    <p:sldId id="267" r:id="rId4"/>
    <p:sldId id="268" r:id="rId5"/>
    <p:sldId id="269" r:id="rId6"/>
    <p:sldId id="270" r:id="rId7"/>
    <p:sldId id="271" r:id="rId8"/>
    <p:sldId id="272" r:id="rId9"/>
    <p:sldId id="273" r:id="rId10"/>
    <p:sldId id="274" r:id="rId11"/>
    <p:sldId id="275" r:id="rId12"/>
    <p:sldId id="276" r:id="rId13"/>
    <p:sldId id="277"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o Shinohara" initials="KS" lastIdx="1" clrIdx="0">
    <p:extLst>
      <p:ext uri="{19B8F6BF-5375-455C-9EA6-DF929625EA0E}">
        <p15:presenceInfo xmlns:p15="http://schemas.microsoft.com/office/powerpoint/2012/main" userId="S::kaho.shinohara@paralympic.org::7f422c79-a823-46e2-bb37-78032b570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06"/>
    <p:restoredTop sz="90340"/>
  </p:normalViewPr>
  <p:slideViewPr>
    <p:cSldViewPr snapToGrid="0" snapToObjects="1">
      <p:cViewPr varScale="1">
        <p:scale>
          <a:sx n="148" d="100"/>
          <a:sy n="148" d="100"/>
        </p:scale>
        <p:origin x="192" y="2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11/10/20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 The United Nations is an international organisation, founded in 1945 to </a:t>
            </a:r>
            <a:r>
              <a:rPr lang="en-GB" baseline="0" dirty="0"/>
              <a:t>resolve international conflicts without war and to promote international cooperation to solve </a:t>
            </a:r>
            <a:r>
              <a:rPr lang="en-GB" dirty="0"/>
              <a:t>economic, social, cultural and humanitarian global challenges.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It was formed by 51 countries across the globe.</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2139664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 a</a:t>
            </a:r>
            <a:r>
              <a:rPr lang="en-GB" sz="1200" i="0" kern="1200" dirty="0">
                <a:solidFill>
                  <a:schemeClr val="tx1"/>
                </a:solidFill>
                <a:effectLst/>
                <a:latin typeface="+mn-lt"/>
                <a:ea typeface="+mn-ea"/>
                <a:cs typeface="+mn-cs"/>
              </a:rPr>
              <a:t>ccess to buildings, public transport and information, people’s attitude to persons with a disability, lack of education, training and employment, social isolation.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11</a:t>
            </a:fld>
            <a:endParaRPr lang="en-US"/>
          </a:p>
        </p:txBody>
      </p:sp>
    </p:spTree>
    <p:extLst>
      <p:ext uri="{BB962C8B-B14F-4D97-AF65-F5344CB8AC3E}">
        <p14:creationId xmlns:p14="http://schemas.microsoft.com/office/powerpoint/2010/main" val="9625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Accept all</a:t>
            </a:r>
            <a:r>
              <a:rPr lang="en-GB" baseline="0" dirty="0"/>
              <a:t> suitable answers.  </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12</a:t>
            </a:fld>
            <a:endParaRPr lang="en-US"/>
          </a:p>
        </p:txBody>
      </p:sp>
    </p:spTree>
    <p:extLst>
      <p:ext uri="{BB962C8B-B14F-4D97-AF65-F5344CB8AC3E}">
        <p14:creationId xmlns:p14="http://schemas.microsoft.com/office/powerpoint/2010/main" val="181764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Accept all</a:t>
            </a:r>
            <a:r>
              <a:rPr lang="en-GB" baseline="0" dirty="0"/>
              <a:t> suitable answers.  </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13</a:t>
            </a:fld>
            <a:endParaRPr lang="en-US"/>
          </a:p>
        </p:txBody>
      </p:sp>
    </p:spTree>
    <p:extLst>
      <p:ext uri="{BB962C8B-B14F-4D97-AF65-F5344CB8AC3E}">
        <p14:creationId xmlns:p14="http://schemas.microsoft.com/office/powerpoint/2010/main" val="98094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a:t>
            </a:r>
            <a:r>
              <a:rPr lang="en-GB" baseline="0" dirty="0"/>
              <a:t> Member countries work together to share ideas, develop policies and act to resolve issues of international importance. These include world peace, the promotion of social justice, sustainable development, protection of the environment and refugees, disaster relief and counter-terrorism.</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of 2018, 193 countries belong to the United Nations.  </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2665512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Maintain worldwide peace and security,</a:t>
            </a:r>
            <a:r>
              <a:rPr lang="en-GB" baseline="0" dirty="0"/>
              <a:t> </a:t>
            </a:r>
            <a:r>
              <a:rPr lang="en-GB" dirty="0"/>
              <a:t>develop friendly relations among nations, provide better living standards for their citizens</a:t>
            </a:r>
            <a:r>
              <a:rPr lang="en-GB" baseline="0" dirty="0"/>
              <a:t> and </a:t>
            </a:r>
            <a:r>
              <a:rPr lang="en-GB" dirty="0"/>
              <a:t>the protection of all human rights.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4</a:t>
            </a:fld>
            <a:endParaRPr lang="en-US"/>
          </a:p>
        </p:txBody>
      </p:sp>
    </p:spTree>
    <p:extLst>
      <p:ext uri="{BB962C8B-B14F-4D97-AF65-F5344CB8AC3E}">
        <p14:creationId xmlns:p14="http://schemas.microsoft.com/office/powerpoint/2010/main" val="733743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 A </a:t>
            </a:r>
            <a:r>
              <a:rPr lang="en-GB" dirty="0">
                <a:effectLst/>
              </a:rPr>
              <a:t>set of basic rights and freedoms, protected by law, that belong to every human being in the world from birth until death.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Every</a:t>
            </a:r>
            <a:r>
              <a:rPr lang="en-GB" baseline="0" dirty="0"/>
              <a:t> human being in the world has the right to live freely, be treated with dignity and respect. This is regardless of race, religion, sexual orientation, gender or disability.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4100744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All human beings are born free and equal in dignity and rights. </a:t>
            </a:r>
            <a:r>
              <a:rPr lang="en-GB" dirty="0"/>
              <a:t>They are endowed with reason and conscience and should act towards one another in a spirit of brotherhood. </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6</a:t>
            </a:fld>
            <a:endParaRPr lang="en-US"/>
          </a:p>
        </p:txBody>
      </p:sp>
    </p:spTree>
    <p:extLst>
      <p:ext uri="{BB962C8B-B14F-4D97-AF65-F5344CB8AC3E}">
        <p14:creationId xmlns:p14="http://schemas.microsoft.com/office/powerpoint/2010/main" val="1886351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a:t>
            </a:r>
            <a:r>
              <a:rPr lang="en-GB" sz="1200" i="0" kern="1200" baseline="0" dirty="0">
                <a:solidFill>
                  <a:schemeClr val="tx1"/>
                </a:solidFill>
                <a:effectLst/>
                <a:latin typeface="+mn-lt"/>
                <a:ea typeface="+mn-ea"/>
                <a:cs typeface="+mn-cs"/>
              </a:rPr>
              <a:t>L</a:t>
            </a:r>
            <a:r>
              <a:rPr lang="en-GB" sz="1200" i="0" kern="1200" dirty="0">
                <a:solidFill>
                  <a:schemeClr val="tx1"/>
                </a:solidFill>
                <a:effectLst/>
                <a:latin typeface="+mn-lt"/>
                <a:ea typeface="+mn-ea"/>
                <a:cs typeface="+mn-cs"/>
              </a:rPr>
              <a:t>ife, liberty, equality, have and express their own opinions, health, an education and employment, privacy and family life, justice and a fair trial.</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7</a:t>
            </a:fld>
            <a:endParaRPr lang="en-US"/>
          </a:p>
        </p:txBody>
      </p:sp>
    </p:spTree>
    <p:extLst>
      <p:ext uri="{BB962C8B-B14F-4D97-AF65-F5344CB8AC3E}">
        <p14:creationId xmlns:p14="http://schemas.microsoft.com/office/powerpoint/2010/main" val="4115458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a:t>
            </a:r>
            <a:r>
              <a:rPr lang="en-GB" sz="1200" b="0" i="0" u="none" strike="noStrike" kern="1200" baseline="0" dirty="0">
                <a:solidFill>
                  <a:schemeClr val="tx1"/>
                </a:solidFill>
                <a:latin typeface="+mn-lt"/>
                <a:ea typeface="+mn-ea"/>
                <a:cs typeface="+mn-cs"/>
              </a:rPr>
              <a:t>It sets out what countries have to do to make sure that people with a disability have the same rights as all citizens. </a:t>
            </a:r>
            <a:r>
              <a:rPr lang="en-GB" baseline="0" dirty="0"/>
              <a:t>Signatories agree that they will do all they can to uphold their rights to dignity, fairness, equality, respect and independence. </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8</a:t>
            </a:fld>
            <a:endParaRPr lang="en-US"/>
          </a:p>
        </p:txBody>
      </p:sp>
    </p:spTree>
    <p:extLst>
      <p:ext uri="{BB962C8B-B14F-4D97-AF65-F5344CB8AC3E}">
        <p14:creationId xmlns:p14="http://schemas.microsoft.com/office/powerpoint/2010/main" val="1267778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a:t>
            </a:r>
            <a:r>
              <a:rPr lang="en-GB" baseline="0" dirty="0"/>
              <a:t> S</a:t>
            </a:r>
            <a:r>
              <a:rPr lang="en-GB" dirty="0"/>
              <a:t>topping discrimination,</a:t>
            </a:r>
            <a:r>
              <a:rPr lang="en-GB" baseline="0" dirty="0"/>
              <a:t> </a:t>
            </a:r>
            <a:r>
              <a:rPr lang="en-GB" dirty="0"/>
              <a:t>improving accessibility,</a:t>
            </a:r>
            <a:r>
              <a:rPr lang="en-GB" baseline="0" dirty="0"/>
              <a:t> </a:t>
            </a:r>
            <a:r>
              <a:rPr lang="en-GB" dirty="0"/>
              <a:t>protecting their human rights and</a:t>
            </a:r>
            <a:r>
              <a:rPr lang="en-GB" baseline="0" dirty="0"/>
              <a:t> </a:t>
            </a:r>
            <a:r>
              <a:rPr lang="en-GB" dirty="0"/>
              <a:t>changing attitudes.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2546139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‘P</a:t>
            </a:r>
            <a:r>
              <a:rPr lang="en-GB" dirty="0"/>
              <a:t>ersons being</a:t>
            </a:r>
            <a:r>
              <a:rPr lang="en-GB" baseline="0" dirty="0"/>
              <a:t> </a:t>
            </a:r>
            <a:r>
              <a:rPr lang="en-GB" dirty="0"/>
              <a:t>treated unfairly or less favourably because of their disability’. </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10</a:t>
            </a:fld>
            <a:endParaRPr lang="en-US"/>
          </a:p>
        </p:txBody>
      </p:sp>
    </p:spTree>
    <p:extLst>
      <p:ext uri="{BB962C8B-B14F-4D97-AF65-F5344CB8AC3E}">
        <p14:creationId xmlns:p14="http://schemas.microsoft.com/office/powerpoint/2010/main" val="40874730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4943"/>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6914819" y="4475564"/>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endParaRPr lang="en-US" dirty="0"/>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943095" y="4702477"/>
            <a:ext cx="1656672"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Text Placeholder 20">
            <a:extLst>
              <a:ext uri="{FF2B5EF4-FFF2-40B4-BE49-F238E27FC236}">
                <a16:creationId xmlns:a16="http://schemas.microsoft.com/office/drawing/2014/main" id="{7C5AE40E-BF7F-824F-B333-CE3C54B3FB16}"/>
              </a:ext>
            </a:extLst>
          </p:cNvPr>
          <p:cNvSpPr>
            <a:spLocks noGrp="1"/>
          </p:cNvSpPr>
          <p:nvPr>
            <p:ph type="body" sz="quarter" idx="15"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00904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EFA0EAEB-8B91-8A44-A7B9-E1DCF8161091}"/>
              </a:ext>
            </a:extLst>
          </p:cNvPr>
          <p:cNvSpPr>
            <a:spLocks noGrp="1"/>
          </p:cNvSpPr>
          <p:nvPr>
            <p:ph type="body" sz="quarter" idx="16"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05E7456F-7367-5249-B22D-83052E8C7562}"/>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3827AE21-C49F-704D-A4FF-5B37CC64B8E6}"/>
              </a:ext>
            </a:extLst>
          </p:cNvPr>
          <p:cNvSpPr>
            <a:spLocks noGrp="1"/>
          </p:cNvSpPr>
          <p:nvPr>
            <p:ph type="body" sz="quarter" idx="15" hasCustomPrompt="1"/>
          </p:nvPr>
        </p:nvSpPr>
        <p:spPr>
          <a:xfrm>
            <a:off x="4753349" y="4129359"/>
            <a:ext cx="3851998" cy="288000"/>
          </a:xfrm>
          <a:prstGeom prst="rect">
            <a:avLst/>
          </a:prstGeom>
          <a:solidFill>
            <a:srgbClr val="EE334E"/>
          </a:solidFill>
        </p:spPr>
        <p:txBody>
          <a:bodyPr wrap="none" tIns="90000" rIns="90000" bIns="72000" anchor="ctr" anchorCtr="0">
            <a:noAutofit/>
          </a:bodyPr>
          <a:lstStyle>
            <a:lvl1pPr marL="0" indent="0" algn="ctr">
              <a:buFontTx/>
              <a:buNone/>
              <a:defRPr sz="18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DF12D390-3AAB-BF4A-A0ED-736A3C5D46B8}"/>
              </a:ext>
            </a:extLst>
          </p:cNvPr>
          <p:cNvSpPr>
            <a:spLocks noGrp="1" noChangeAspect="1"/>
          </p:cNvSpPr>
          <p:nvPr>
            <p:ph type="pic" sz="quarter" idx="16" hasCustomPrompt="1"/>
          </p:nvPr>
        </p:nvSpPr>
        <p:spPr>
          <a:xfrm>
            <a:off x="4753349" y="1080000"/>
            <a:ext cx="3851999" cy="2846112"/>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9" name="Text Placeholder 20">
            <a:extLst>
              <a:ext uri="{FF2B5EF4-FFF2-40B4-BE49-F238E27FC236}">
                <a16:creationId xmlns:a16="http://schemas.microsoft.com/office/drawing/2014/main" id="{1E41F5CA-6828-0E47-94CD-30690E6E6175}"/>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1500705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Large Heading,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05E7456F-7367-5249-B22D-83052E8C7562}"/>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3B4E691B-9904-1745-8E97-FAAFBAD1DCBF}"/>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Tree>
    <p:extLst>
      <p:ext uri="{BB962C8B-B14F-4D97-AF65-F5344CB8AC3E}">
        <p14:creationId xmlns:p14="http://schemas.microsoft.com/office/powerpoint/2010/main" val="32901784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 id="2147483670" r:id="rId4"/>
    <p:sldLayoutId id="2147483671" r:id="rId5"/>
    <p:sldLayoutId id="2147483672" r:id="rId6"/>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group of people riding on the back of a bicycle&#10;&#10;Description automatically generated">
            <a:extLst>
              <a:ext uri="{FF2B5EF4-FFF2-40B4-BE49-F238E27FC236}">
                <a16:creationId xmlns:a16="http://schemas.microsoft.com/office/drawing/2014/main" id="{163221AE-5485-264A-A923-7B6F6D0EDC5A}"/>
              </a:ext>
            </a:extLst>
          </p:cNvPr>
          <p:cNvPicPr>
            <a:picLocks noChangeAspect="1"/>
          </p:cNvPicPr>
          <p:nvPr/>
        </p:nvPicPr>
        <p:blipFill rotWithShape="1">
          <a:blip r:embed="rId2"/>
          <a:srcRect t="20045" b="38611"/>
          <a:stretch/>
        </p:blipFill>
        <p:spPr>
          <a:xfrm>
            <a:off x="0" y="2698750"/>
            <a:ext cx="9144000" cy="2444750"/>
          </a:xfrm>
          <a:prstGeom prst="rect">
            <a:avLst/>
          </a:prstGeom>
        </p:spPr>
      </p:pic>
      <p:sp>
        <p:nvSpPr>
          <p:cNvPr id="3" name="Text Placeholder 2">
            <a:extLst>
              <a:ext uri="{FF2B5EF4-FFF2-40B4-BE49-F238E27FC236}">
                <a16:creationId xmlns:a16="http://schemas.microsoft.com/office/drawing/2014/main" id="{DC5B1FC1-8AC5-B949-92A9-8E33F9FB3274}"/>
              </a:ext>
            </a:extLst>
          </p:cNvPr>
          <p:cNvSpPr>
            <a:spLocks noGrp="1"/>
          </p:cNvSpPr>
          <p:nvPr>
            <p:ph type="body" sz="quarter" idx="10"/>
          </p:nvPr>
        </p:nvSpPr>
        <p:spPr>
          <a:xfrm>
            <a:off x="7161873" y="342435"/>
            <a:ext cx="1437894" cy="192360"/>
          </a:xfrm>
        </p:spPr>
        <p:txBody>
          <a:bodyPr/>
          <a:lstStyle/>
          <a:p>
            <a:r>
              <a:rPr lang="en-US" dirty="0"/>
              <a:t>Theme 1 – Unit 4</a:t>
            </a:r>
          </a:p>
        </p:txBody>
      </p:sp>
      <p:sp>
        <p:nvSpPr>
          <p:cNvPr id="4" name="Text Placeholder 3">
            <a:extLst>
              <a:ext uri="{FF2B5EF4-FFF2-40B4-BE49-F238E27FC236}">
                <a16:creationId xmlns:a16="http://schemas.microsoft.com/office/drawing/2014/main" id="{B200CE75-80E1-6C47-8A6D-DD2887000266}"/>
              </a:ext>
            </a:extLst>
          </p:cNvPr>
          <p:cNvSpPr>
            <a:spLocks noGrp="1"/>
          </p:cNvSpPr>
          <p:nvPr>
            <p:ph type="body" sz="quarter" idx="11"/>
          </p:nvPr>
        </p:nvSpPr>
        <p:spPr/>
        <p:txBody>
          <a:bodyPr/>
          <a:lstStyle/>
          <a:p>
            <a:r>
              <a:rPr lang="en-US" dirty="0"/>
              <a:t>Inclusion for all</a:t>
            </a:r>
          </a:p>
          <a:p>
            <a:endParaRPr lang="en-US" dirty="0"/>
          </a:p>
        </p:txBody>
      </p:sp>
      <p:sp>
        <p:nvSpPr>
          <p:cNvPr id="5" name="Text Placeholder 4">
            <a:extLst>
              <a:ext uri="{FF2B5EF4-FFF2-40B4-BE49-F238E27FC236}">
                <a16:creationId xmlns:a16="http://schemas.microsoft.com/office/drawing/2014/main" id="{DEBE0399-3E4F-3E48-A7BA-87DCF12275CF}"/>
              </a:ext>
            </a:extLst>
          </p:cNvPr>
          <p:cNvSpPr>
            <a:spLocks noGrp="1"/>
          </p:cNvSpPr>
          <p:nvPr>
            <p:ph type="body" sz="quarter" idx="16"/>
          </p:nvPr>
        </p:nvSpPr>
        <p:spPr>
          <a:xfrm>
            <a:off x="7095253" y="4475564"/>
            <a:ext cx="1504514" cy="192360"/>
          </a:xfrm>
        </p:spPr>
        <p:txBody>
          <a:bodyPr/>
          <a:lstStyle/>
          <a:p>
            <a:r>
              <a:rPr lang="en-US" dirty="0"/>
              <a:t>Evaluation quiz</a:t>
            </a:r>
          </a:p>
        </p:txBody>
      </p:sp>
      <p:sp>
        <p:nvSpPr>
          <p:cNvPr id="6" name="Text Placeholder 5">
            <a:extLst>
              <a:ext uri="{FF2B5EF4-FFF2-40B4-BE49-F238E27FC236}">
                <a16:creationId xmlns:a16="http://schemas.microsoft.com/office/drawing/2014/main" id="{E65DB4CC-15A1-7445-856C-1D1ABC6EBCF7}"/>
              </a:ext>
            </a:extLst>
          </p:cNvPr>
          <p:cNvSpPr>
            <a:spLocks noGrp="1"/>
          </p:cNvSpPr>
          <p:nvPr>
            <p:ph type="body" sz="quarter" idx="17"/>
          </p:nvPr>
        </p:nvSpPr>
        <p:spPr>
          <a:xfrm>
            <a:off x="6464374" y="4702477"/>
            <a:ext cx="2135393" cy="153888"/>
          </a:xfrm>
        </p:spPr>
        <p:txBody>
          <a:bodyPr/>
          <a:lstStyle/>
          <a:p>
            <a:r>
              <a:rPr lang="en-US" dirty="0"/>
              <a:t>Age Group: 15-18 years</a:t>
            </a:r>
          </a:p>
        </p:txBody>
      </p:sp>
      <p:sp>
        <p:nvSpPr>
          <p:cNvPr id="7" name="Text Placeholder 6">
            <a:extLst>
              <a:ext uri="{FF2B5EF4-FFF2-40B4-BE49-F238E27FC236}">
                <a16:creationId xmlns:a16="http://schemas.microsoft.com/office/drawing/2014/main" id="{B9549E56-9A75-AA4D-874E-8EC41ED13FB1}"/>
              </a:ext>
            </a:extLst>
          </p:cNvPr>
          <p:cNvSpPr>
            <a:spLocks noGrp="1"/>
          </p:cNvSpPr>
          <p:nvPr>
            <p:ph type="body" sz="quarter" idx="14"/>
          </p:nvPr>
        </p:nvSpPr>
        <p:spPr>
          <a:xfrm>
            <a:off x="532187" y="1236786"/>
            <a:ext cx="4911153" cy="553357"/>
          </a:xfrm>
        </p:spPr>
        <p:txBody>
          <a:bodyPr/>
          <a:lstStyle/>
          <a:p>
            <a:r>
              <a:rPr lang="en-US" dirty="0"/>
              <a:t>Inclusion for all</a:t>
            </a:r>
          </a:p>
        </p:txBody>
      </p:sp>
      <p:sp>
        <p:nvSpPr>
          <p:cNvPr id="8" name="Text Placeholder 7">
            <a:extLst>
              <a:ext uri="{FF2B5EF4-FFF2-40B4-BE49-F238E27FC236}">
                <a16:creationId xmlns:a16="http://schemas.microsoft.com/office/drawing/2014/main" id="{0EA8931F-DFBC-B645-8774-1858AA3E0EAE}"/>
              </a:ext>
            </a:extLst>
          </p:cNvPr>
          <p:cNvSpPr>
            <a:spLocks noGrp="1"/>
          </p:cNvSpPr>
          <p:nvPr>
            <p:ph type="body" sz="quarter" idx="15"/>
          </p:nvPr>
        </p:nvSpPr>
        <p:spPr>
          <a:xfrm>
            <a:off x="532187" y="1778742"/>
            <a:ext cx="2315121" cy="276999"/>
          </a:xfrm>
        </p:spPr>
        <p:txBody>
          <a:bodyPr/>
          <a:lstStyle/>
          <a:p>
            <a:r>
              <a:rPr lang="en-US" dirty="0"/>
              <a:t>Evaluation quiz</a:t>
            </a:r>
          </a:p>
        </p:txBody>
      </p:sp>
      <p:sp>
        <p:nvSpPr>
          <p:cNvPr id="9" name="TextBox 8">
            <a:extLst>
              <a:ext uri="{FF2B5EF4-FFF2-40B4-BE49-F238E27FC236}">
                <a16:creationId xmlns:a16="http://schemas.microsoft.com/office/drawing/2014/main" id="{5D3F5D70-3474-D441-BE9E-D505C68E86B6}"/>
              </a:ext>
            </a:extLst>
          </p:cNvPr>
          <p:cNvSpPr txBox="1"/>
          <p:nvPr/>
        </p:nvSpPr>
        <p:spPr>
          <a:xfrm>
            <a:off x="532187" y="4667924"/>
            <a:ext cx="1479572" cy="215444"/>
          </a:xfrm>
          <a:prstGeom prst="rect">
            <a:avLst/>
          </a:prstGeom>
          <a:noFill/>
        </p:spPr>
        <p:txBody>
          <a:bodyPr wrap="none" lIns="0" rIns="0" rtlCol="0">
            <a:spAutoFit/>
          </a:bodyPr>
          <a:lstStyle/>
          <a:p>
            <a:r>
              <a:rPr lang="en-GB" sz="800" dirty="0">
                <a:solidFill>
                  <a:schemeClr val="bg1"/>
                </a:solidFill>
              </a:rPr>
              <a:t>© Thomas Lovelock for OIS/IOC</a:t>
            </a:r>
          </a:p>
        </p:txBody>
      </p:sp>
    </p:spTree>
    <p:extLst>
      <p:ext uri="{BB962C8B-B14F-4D97-AF65-F5344CB8AC3E}">
        <p14:creationId xmlns:p14="http://schemas.microsoft.com/office/powerpoint/2010/main" val="1357721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2" name="Group 1">
            <a:extLst>
              <a:ext uri="{FF2B5EF4-FFF2-40B4-BE49-F238E27FC236}">
                <a16:creationId xmlns:a16="http://schemas.microsoft.com/office/drawing/2014/main" id="{D59B9B37-094A-E84B-8858-26466EB2197E}"/>
              </a:ext>
            </a:extLst>
          </p:cNvPr>
          <p:cNvGrpSpPr/>
          <p:nvPr/>
        </p:nvGrpSpPr>
        <p:grpSpPr>
          <a:xfrm>
            <a:off x="4747768" y="1260000"/>
            <a:ext cx="3851999" cy="3157200"/>
            <a:chOff x="4747768" y="1260000"/>
            <a:chExt cx="3851999" cy="3157200"/>
          </a:xfrm>
        </p:grpSpPr>
        <p:pic>
          <p:nvPicPr>
            <p:cNvPr id="13" name="Picture 12" descr="A picture containing sport, person, track, person&#10;&#10;Description automatically generated">
              <a:extLst>
                <a:ext uri="{FF2B5EF4-FFF2-40B4-BE49-F238E27FC236}">
                  <a16:creationId xmlns:a16="http://schemas.microsoft.com/office/drawing/2014/main" id="{6BD3AE4A-570D-B24B-AB3D-BF39C2384D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260000"/>
              <a:ext cx="3851999" cy="3157200"/>
            </a:xfrm>
            <a:prstGeom prst="rect">
              <a:avLst/>
            </a:prstGeom>
          </p:spPr>
        </p:pic>
        <p:sp>
          <p:nvSpPr>
            <p:cNvPr id="7" name="TextBox 6">
              <a:extLst>
                <a:ext uri="{FF2B5EF4-FFF2-40B4-BE49-F238E27FC236}">
                  <a16:creationId xmlns:a16="http://schemas.microsoft.com/office/drawing/2014/main" id="{344125AB-325C-1C44-9363-BF742552912A}"/>
                </a:ext>
              </a:extLst>
            </p:cNvPr>
            <p:cNvSpPr txBox="1"/>
            <p:nvPr/>
          </p:nvSpPr>
          <p:spPr>
            <a:xfrm>
              <a:off x="6962780" y="4179428"/>
              <a:ext cx="1636987" cy="215444"/>
            </a:xfrm>
            <a:prstGeom prst="rect">
              <a:avLst/>
            </a:prstGeom>
            <a:noFill/>
          </p:spPr>
          <p:txBody>
            <a:bodyPr wrap="none" rtlCol="0">
              <a:spAutoFit/>
            </a:bodyPr>
            <a:lstStyle/>
            <a:p>
              <a:pPr algn="r"/>
              <a:r>
                <a:rPr lang="en-GB" sz="800" dirty="0">
                  <a:solidFill>
                    <a:schemeClr val="bg1"/>
                  </a:solidFill>
                </a:rPr>
                <a:t>© Michael Steele/Getty Images</a:t>
              </a:r>
            </a:p>
          </p:txBody>
        </p:sp>
      </p:grpSp>
      <p:sp>
        <p:nvSpPr>
          <p:cNvPr id="9" name="Text Placeholder 4">
            <a:extLst>
              <a:ext uri="{FF2B5EF4-FFF2-40B4-BE49-F238E27FC236}">
                <a16:creationId xmlns:a16="http://schemas.microsoft.com/office/drawing/2014/main" id="{39109EB4-EA6F-4746-A83B-859C71F3AC5D}"/>
              </a:ext>
            </a:extLst>
          </p:cNvPr>
          <p:cNvSpPr txBox="1">
            <a:spLocks/>
          </p:cNvSpPr>
          <p:nvPr/>
        </p:nvSpPr>
        <p:spPr>
          <a:xfrm>
            <a:off x="544233" y="1260000"/>
            <a:ext cx="2539157" cy="716222"/>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Define ‘discrimination’.</a:t>
            </a:r>
          </a:p>
          <a:p>
            <a:pPr>
              <a:lnSpc>
                <a:spcPts val="2500"/>
              </a:lnSpc>
            </a:pPr>
            <a:endParaRPr lang="en-GB" sz="1800" dirty="0"/>
          </a:p>
        </p:txBody>
      </p:sp>
    </p:spTree>
    <p:extLst>
      <p:ext uri="{BB962C8B-B14F-4D97-AF65-F5344CB8AC3E}">
        <p14:creationId xmlns:p14="http://schemas.microsoft.com/office/powerpoint/2010/main" val="161453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11</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sp>
        <p:nvSpPr>
          <p:cNvPr id="10" name="Text Placeholder 4">
            <a:extLst>
              <a:ext uri="{FF2B5EF4-FFF2-40B4-BE49-F238E27FC236}">
                <a16:creationId xmlns:a16="http://schemas.microsoft.com/office/drawing/2014/main" id="{FF347535-D382-BD4F-9C64-172551B07A1C}"/>
              </a:ext>
            </a:extLst>
          </p:cNvPr>
          <p:cNvSpPr txBox="1">
            <a:spLocks/>
          </p:cNvSpPr>
          <p:nvPr/>
        </p:nvSpPr>
        <p:spPr>
          <a:xfrm>
            <a:off x="544233" y="1260000"/>
            <a:ext cx="3834383" cy="1357423"/>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List three barriers that </a:t>
            </a:r>
            <a:br>
              <a:rPr lang="en-GB" sz="1800" cap="none" dirty="0"/>
            </a:br>
            <a:r>
              <a:rPr lang="en-GB" sz="1800" cap="none" dirty="0"/>
              <a:t>might stop people with a disability </a:t>
            </a:r>
            <a:br>
              <a:rPr lang="en-GB" sz="1800" cap="none" dirty="0"/>
            </a:br>
            <a:r>
              <a:rPr lang="en-GB" sz="1800" cap="none" dirty="0"/>
              <a:t>participating fully in society.</a:t>
            </a:r>
          </a:p>
          <a:p>
            <a:pPr>
              <a:lnSpc>
                <a:spcPts val="2500"/>
              </a:lnSpc>
            </a:pPr>
            <a:endParaRPr lang="en-GB" sz="1800" cap="none" dirty="0"/>
          </a:p>
        </p:txBody>
      </p:sp>
      <p:grpSp>
        <p:nvGrpSpPr>
          <p:cNvPr id="2" name="Group 1">
            <a:extLst>
              <a:ext uri="{FF2B5EF4-FFF2-40B4-BE49-F238E27FC236}">
                <a16:creationId xmlns:a16="http://schemas.microsoft.com/office/drawing/2014/main" id="{458EBA54-E607-0E4C-A125-7448D1928A85}"/>
              </a:ext>
            </a:extLst>
          </p:cNvPr>
          <p:cNvGrpSpPr/>
          <p:nvPr/>
        </p:nvGrpSpPr>
        <p:grpSpPr>
          <a:xfrm>
            <a:off x="4730751" y="1095375"/>
            <a:ext cx="3869016" cy="3321983"/>
            <a:chOff x="4730751" y="1095375"/>
            <a:chExt cx="3869016" cy="3321983"/>
          </a:xfrm>
        </p:grpSpPr>
        <p:pic>
          <p:nvPicPr>
            <p:cNvPr id="12" name="Picture 11" descr="A picture containing person, grass, sport, person&#10;&#10;Description automatically generated">
              <a:extLst>
                <a:ext uri="{FF2B5EF4-FFF2-40B4-BE49-F238E27FC236}">
                  <a16:creationId xmlns:a16="http://schemas.microsoft.com/office/drawing/2014/main" id="{4E5356F1-98DC-1A49-BADA-750E391345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0751" y="1095375"/>
              <a:ext cx="3836988" cy="3321983"/>
            </a:xfrm>
            <a:prstGeom prst="rect">
              <a:avLst/>
            </a:prstGeom>
          </p:spPr>
        </p:pic>
        <p:sp>
          <p:nvSpPr>
            <p:cNvPr id="13" name="TextBox 12">
              <a:extLst>
                <a:ext uri="{FF2B5EF4-FFF2-40B4-BE49-F238E27FC236}">
                  <a16:creationId xmlns:a16="http://schemas.microsoft.com/office/drawing/2014/main" id="{1CE96D87-4090-FF4B-9109-85EAEDCDC6C3}"/>
                </a:ext>
              </a:extLst>
            </p:cNvPr>
            <p:cNvSpPr txBox="1"/>
            <p:nvPr/>
          </p:nvSpPr>
          <p:spPr>
            <a:xfrm>
              <a:off x="7244909" y="4201913"/>
              <a:ext cx="1354858" cy="215444"/>
            </a:xfrm>
            <a:prstGeom prst="rect">
              <a:avLst/>
            </a:prstGeom>
            <a:noFill/>
          </p:spPr>
          <p:txBody>
            <a:bodyPr wrap="none" rtlCol="0">
              <a:spAutoFit/>
            </a:bodyPr>
            <a:lstStyle/>
            <a:p>
              <a:pPr algn="r"/>
              <a:r>
                <a:rPr lang="en-GB" sz="800" dirty="0">
                  <a:solidFill>
                    <a:schemeClr val="bg1"/>
                  </a:solidFill>
                </a:rPr>
                <a:t>© Bob Martin for OIS/IOC</a:t>
              </a:r>
            </a:p>
          </p:txBody>
        </p:sp>
      </p:grpSp>
    </p:spTree>
    <p:extLst>
      <p:ext uri="{BB962C8B-B14F-4D97-AF65-F5344CB8AC3E}">
        <p14:creationId xmlns:p14="http://schemas.microsoft.com/office/powerpoint/2010/main" val="254686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12</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pic>
        <p:nvPicPr>
          <p:cNvPr id="11" name="Picture Placeholder 10" descr="A picture containing fence, person, game, sport&#10;&#10;Description automatically generated">
            <a:extLst>
              <a:ext uri="{FF2B5EF4-FFF2-40B4-BE49-F238E27FC236}">
                <a16:creationId xmlns:a16="http://schemas.microsoft.com/office/drawing/2014/main" id="{24337B94-C96D-344E-BC8D-1331A41F6951}"/>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Box 6">
            <a:extLst>
              <a:ext uri="{FF2B5EF4-FFF2-40B4-BE49-F238E27FC236}">
                <a16:creationId xmlns:a16="http://schemas.microsoft.com/office/drawing/2014/main" id="{9B34610E-3C22-744F-AA86-5928813697EC}"/>
              </a:ext>
            </a:extLst>
          </p:cNvPr>
          <p:cNvSpPr txBox="1"/>
          <p:nvPr/>
        </p:nvSpPr>
        <p:spPr>
          <a:xfrm>
            <a:off x="7874889" y="4179428"/>
            <a:ext cx="724878" cy="215444"/>
          </a:xfrm>
          <a:prstGeom prst="rect">
            <a:avLst/>
          </a:prstGeom>
          <a:noFill/>
        </p:spPr>
        <p:txBody>
          <a:bodyPr wrap="none" rtlCol="0">
            <a:spAutoFit/>
          </a:bodyPr>
          <a:lstStyle/>
          <a:p>
            <a:pPr algn="r"/>
            <a:r>
              <a:rPr lang="en-GB" sz="800" dirty="0">
                <a:solidFill>
                  <a:schemeClr val="bg1"/>
                </a:solidFill>
              </a:rPr>
              <a:t>© Dan Behr</a:t>
            </a:r>
          </a:p>
        </p:txBody>
      </p:sp>
      <p:sp>
        <p:nvSpPr>
          <p:cNvPr id="12" name="Text Placeholder 4">
            <a:extLst>
              <a:ext uri="{FF2B5EF4-FFF2-40B4-BE49-F238E27FC236}">
                <a16:creationId xmlns:a16="http://schemas.microsoft.com/office/drawing/2014/main" id="{ADB98F7D-F593-434B-A34C-46605ED6F893}"/>
              </a:ext>
            </a:extLst>
          </p:cNvPr>
          <p:cNvSpPr txBox="1">
            <a:spLocks/>
          </p:cNvSpPr>
          <p:nvPr/>
        </p:nvSpPr>
        <p:spPr>
          <a:xfrm>
            <a:off x="544233" y="1260000"/>
            <a:ext cx="2590453" cy="1575431"/>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Give three examples of </a:t>
            </a:r>
            <a:br>
              <a:rPr lang="en-GB" sz="1800" cap="none" dirty="0"/>
            </a:br>
            <a:r>
              <a:rPr lang="en-GB" sz="1800" cap="none" dirty="0"/>
              <a:t>the rights of persons </a:t>
            </a:r>
            <a:br>
              <a:rPr lang="en-GB" sz="1800" cap="none" dirty="0"/>
            </a:br>
            <a:r>
              <a:rPr lang="en-GB" sz="1800" cap="none" dirty="0"/>
              <a:t>with disabilities being </a:t>
            </a:r>
            <a:br>
              <a:rPr lang="en-GB" sz="1800" cap="none" dirty="0"/>
            </a:br>
            <a:r>
              <a:rPr lang="en-GB" sz="1800" cap="none" dirty="0"/>
              <a:t>respected and upheld </a:t>
            </a:r>
            <a:br>
              <a:rPr lang="en-GB" sz="1800" cap="none" dirty="0"/>
            </a:br>
            <a:r>
              <a:rPr lang="en-GB" sz="1800" cap="none" dirty="0"/>
              <a:t>in your community.</a:t>
            </a:r>
          </a:p>
        </p:txBody>
      </p:sp>
    </p:spTree>
    <p:extLst>
      <p:ext uri="{BB962C8B-B14F-4D97-AF65-F5344CB8AC3E}">
        <p14:creationId xmlns:p14="http://schemas.microsoft.com/office/powerpoint/2010/main" val="153601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A group of people riding on the back of a bicycle&#10;&#10;Description automatically generated">
            <a:extLst>
              <a:ext uri="{FF2B5EF4-FFF2-40B4-BE49-F238E27FC236}">
                <a16:creationId xmlns:a16="http://schemas.microsoft.com/office/drawing/2014/main" id="{63985A7F-4E69-774D-B772-3EE6558C02EC}"/>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13</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sp>
        <p:nvSpPr>
          <p:cNvPr id="7" name="TextBox 6">
            <a:extLst>
              <a:ext uri="{FF2B5EF4-FFF2-40B4-BE49-F238E27FC236}">
                <a16:creationId xmlns:a16="http://schemas.microsoft.com/office/drawing/2014/main" id="{9B34610E-3C22-744F-AA86-5928813697EC}"/>
              </a:ext>
            </a:extLst>
          </p:cNvPr>
          <p:cNvSpPr txBox="1"/>
          <p:nvPr/>
        </p:nvSpPr>
        <p:spPr>
          <a:xfrm>
            <a:off x="6935529" y="4179428"/>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sp>
        <p:nvSpPr>
          <p:cNvPr id="22" name="Text Placeholder 4">
            <a:extLst>
              <a:ext uri="{FF2B5EF4-FFF2-40B4-BE49-F238E27FC236}">
                <a16:creationId xmlns:a16="http://schemas.microsoft.com/office/drawing/2014/main" id="{8D229B9A-84D5-F04B-AD9B-030F8E6A1152}"/>
              </a:ext>
            </a:extLst>
          </p:cNvPr>
          <p:cNvSpPr txBox="1">
            <a:spLocks/>
          </p:cNvSpPr>
          <p:nvPr/>
        </p:nvSpPr>
        <p:spPr>
          <a:xfrm>
            <a:off x="544233" y="1260000"/>
            <a:ext cx="3462486" cy="1357423"/>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can be improved to make </a:t>
            </a:r>
            <a:br>
              <a:rPr lang="en-GB" sz="1800" cap="none" dirty="0"/>
            </a:br>
            <a:r>
              <a:rPr lang="en-GB" sz="1800" cap="none" dirty="0"/>
              <a:t>life better for persons with a </a:t>
            </a:r>
            <a:br>
              <a:rPr lang="en-GB" sz="1800" cap="none" dirty="0"/>
            </a:br>
            <a:r>
              <a:rPr lang="en-GB" sz="1800" cap="none" dirty="0"/>
              <a:t>disability in your community? </a:t>
            </a:r>
          </a:p>
          <a:p>
            <a:pPr>
              <a:lnSpc>
                <a:spcPts val="2500"/>
              </a:lnSpc>
            </a:pPr>
            <a:r>
              <a:rPr lang="en-GB" sz="1800" cap="none" dirty="0"/>
              <a:t>Give three examples.</a:t>
            </a:r>
          </a:p>
        </p:txBody>
      </p:sp>
    </p:spTree>
    <p:extLst>
      <p:ext uri="{BB962C8B-B14F-4D97-AF65-F5344CB8AC3E}">
        <p14:creationId xmlns:p14="http://schemas.microsoft.com/office/powerpoint/2010/main" val="191829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pic>
        <p:nvPicPr>
          <p:cNvPr id="9" name="Picture Placeholder 8" descr="A picture containing building, night, lit, light&#10;&#10;Description automatically generated">
            <a:extLst>
              <a:ext uri="{FF2B5EF4-FFF2-40B4-BE49-F238E27FC236}">
                <a16:creationId xmlns:a16="http://schemas.microsoft.com/office/drawing/2014/main" id="{8C17648D-0DFE-304C-8EB6-828DF2FE0CA6}"/>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4753349" y="1079999"/>
            <a:ext cx="3851999" cy="3337359"/>
          </a:xfrm>
        </p:spPr>
      </p:pic>
      <p:sp>
        <p:nvSpPr>
          <p:cNvPr id="8" name="TextBox 7">
            <a:extLst>
              <a:ext uri="{FF2B5EF4-FFF2-40B4-BE49-F238E27FC236}">
                <a16:creationId xmlns:a16="http://schemas.microsoft.com/office/drawing/2014/main" id="{566E32BA-4A6E-5548-B43C-4E02146B45E8}"/>
              </a:ext>
            </a:extLst>
          </p:cNvPr>
          <p:cNvSpPr txBox="1"/>
          <p:nvPr/>
        </p:nvSpPr>
        <p:spPr>
          <a:xfrm>
            <a:off x="7049342" y="4179428"/>
            <a:ext cx="1550425" cy="215444"/>
          </a:xfrm>
          <a:prstGeom prst="rect">
            <a:avLst/>
          </a:prstGeom>
          <a:noFill/>
        </p:spPr>
        <p:txBody>
          <a:bodyPr wrap="none" rtlCol="0">
            <a:spAutoFit/>
          </a:bodyPr>
          <a:lstStyle/>
          <a:p>
            <a:pPr algn="r"/>
            <a:r>
              <a:rPr lang="en-GB" sz="800" dirty="0">
                <a:solidFill>
                  <a:schemeClr val="bg1"/>
                </a:solidFill>
              </a:rPr>
              <a:t>© Raphael Dias/Getty Images</a:t>
            </a:r>
          </a:p>
        </p:txBody>
      </p:sp>
      <p:sp>
        <p:nvSpPr>
          <p:cNvPr id="12" name="Text Placeholder 4">
            <a:extLst>
              <a:ext uri="{FF2B5EF4-FFF2-40B4-BE49-F238E27FC236}">
                <a16:creationId xmlns:a16="http://schemas.microsoft.com/office/drawing/2014/main" id="{FC144D5F-996D-2B4B-BF17-AE30D6C1AB9E}"/>
              </a:ext>
            </a:extLst>
          </p:cNvPr>
          <p:cNvSpPr txBox="1">
            <a:spLocks/>
          </p:cNvSpPr>
          <p:nvPr/>
        </p:nvSpPr>
        <p:spPr>
          <a:xfrm>
            <a:off x="544233" y="1260000"/>
            <a:ext cx="3000821" cy="1036822"/>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Why and by whom was the </a:t>
            </a:r>
            <a:br>
              <a:rPr lang="en-GB" sz="1800" cap="none" dirty="0"/>
            </a:br>
            <a:r>
              <a:rPr lang="en-GB" sz="1800" cap="none" dirty="0"/>
              <a:t>United Nations formed?</a:t>
            </a:r>
          </a:p>
          <a:p>
            <a:pPr>
              <a:lnSpc>
                <a:spcPts val="2500"/>
              </a:lnSpc>
            </a:pPr>
            <a:endParaRPr lang="en-GB" sz="1800" cap="none" dirty="0"/>
          </a:p>
        </p:txBody>
      </p:sp>
    </p:spTree>
    <p:extLst>
      <p:ext uri="{BB962C8B-B14F-4D97-AF65-F5344CB8AC3E}">
        <p14:creationId xmlns:p14="http://schemas.microsoft.com/office/powerpoint/2010/main" val="268047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13" name="Group 12">
            <a:extLst>
              <a:ext uri="{FF2B5EF4-FFF2-40B4-BE49-F238E27FC236}">
                <a16:creationId xmlns:a16="http://schemas.microsoft.com/office/drawing/2014/main" id="{CBC6849D-E2A0-F64A-9D63-8885CCBB9C00}"/>
              </a:ext>
            </a:extLst>
          </p:cNvPr>
          <p:cNvGrpSpPr/>
          <p:nvPr/>
        </p:nvGrpSpPr>
        <p:grpSpPr>
          <a:xfrm>
            <a:off x="4747767" y="1079999"/>
            <a:ext cx="3852000" cy="3337359"/>
            <a:chOff x="4747767" y="1079999"/>
            <a:chExt cx="3852000" cy="3337359"/>
          </a:xfrm>
        </p:grpSpPr>
        <p:pic>
          <p:nvPicPr>
            <p:cNvPr id="4" name="Picture 3" descr="A picture containing person, colorful, kite, group&#10;&#10;Description automatically generated">
              <a:extLst>
                <a:ext uri="{FF2B5EF4-FFF2-40B4-BE49-F238E27FC236}">
                  <a16:creationId xmlns:a16="http://schemas.microsoft.com/office/drawing/2014/main" id="{AB17CA01-7D80-6C48-9E56-AB86CF35A6CC}"/>
                </a:ext>
              </a:extLst>
            </p:cNvPr>
            <p:cNvPicPr>
              <a:picLocks noChangeAspect="1"/>
            </p:cNvPicPr>
            <p:nvPr/>
          </p:nvPicPr>
          <p:blipFill rotWithShape="1">
            <a:blip r:embed="rId3"/>
            <a:srcRect l="14175" r="8934"/>
            <a:stretch/>
          </p:blipFill>
          <p:spPr>
            <a:xfrm>
              <a:off x="4747767" y="1079999"/>
              <a:ext cx="3852000" cy="3337359"/>
            </a:xfrm>
            <a:prstGeom prst="rect">
              <a:avLst/>
            </a:prstGeom>
          </p:spPr>
        </p:pic>
        <p:sp>
          <p:nvSpPr>
            <p:cNvPr id="7" name="TextBox 6">
              <a:extLst>
                <a:ext uri="{FF2B5EF4-FFF2-40B4-BE49-F238E27FC236}">
                  <a16:creationId xmlns:a16="http://schemas.microsoft.com/office/drawing/2014/main" id="{0351B517-1833-B747-B820-1B5CDA93BC6C}"/>
                </a:ext>
              </a:extLst>
            </p:cNvPr>
            <p:cNvSpPr txBox="1"/>
            <p:nvPr/>
          </p:nvSpPr>
          <p:spPr>
            <a:xfrm>
              <a:off x="7049342" y="4179428"/>
              <a:ext cx="1550425" cy="215444"/>
            </a:xfrm>
            <a:prstGeom prst="rect">
              <a:avLst/>
            </a:prstGeom>
            <a:noFill/>
          </p:spPr>
          <p:txBody>
            <a:bodyPr wrap="none" rtlCol="0">
              <a:spAutoFit/>
            </a:bodyPr>
            <a:lstStyle/>
            <a:p>
              <a:pPr algn="r"/>
              <a:r>
                <a:rPr lang="en-GB" sz="800" dirty="0">
                  <a:solidFill>
                    <a:schemeClr val="bg1"/>
                  </a:solidFill>
                </a:rPr>
                <a:t>© Raphael Dias/Getty Images</a:t>
              </a:r>
            </a:p>
          </p:txBody>
        </p:sp>
      </p:grpSp>
      <p:sp>
        <p:nvSpPr>
          <p:cNvPr id="10" name="Text Placeholder 4">
            <a:extLst>
              <a:ext uri="{FF2B5EF4-FFF2-40B4-BE49-F238E27FC236}">
                <a16:creationId xmlns:a16="http://schemas.microsoft.com/office/drawing/2014/main" id="{0FF6FD06-6D75-854D-AC23-CC8AF9DE623C}"/>
              </a:ext>
            </a:extLst>
          </p:cNvPr>
          <p:cNvSpPr txBox="1">
            <a:spLocks/>
          </p:cNvSpPr>
          <p:nvPr/>
        </p:nvSpPr>
        <p:spPr>
          <a:xfrm>
            <a:off x="544233" y="1260000"/>
            <a:ext cx="2508700" cy="613630"/>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is the role of the </a:t>
            </a:r>
            <a:br>
              <a:rPr lang="en-GB" sz="1800" cap="none" dirty="0"/>
            </a:br>
            <a:r>
              <a:rPr lang="en-GB" sz="1800" cap="none" dirty="0"/>
              <a:t>UN in the 21</a:t>
            </a:r>
            <a:r>
              <a:rPr lang="en-GB" sz="1800" cap="none" baseline="30000" dirty="0"/>
              <a:t>st</a:t>
            </a:r>
            <a:r>
              <a:rPr lang="en-GB" sz="1800" cap="none" dirty="0"/>
              <a:t> century?</a:t>
            </a:r>
          </a:p>
        </p:txBody>
      </p:sp>
    </p:spTree>
    <p:extLst>
      <p:ext uri="{BB962C8B-B14F-4D97-AF65-F5344CB8AC3E}">
        <p14:creationId xmlns:p14="http://schemas.microsoft.com/office/powerpoint/2010/main" val="203144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2" name="Group 1">
            <a:extLst>
              <a:ext uri="{FF2B5EF4-FFF2-40B4-BE49-F238E27FC236}">
                <a16:creationId xmlns:a16="http://schemas.microsoft.com/office/drawing/2014/main" id="{4F8E276D-3975-8B4F-8F20-26D08E102745}"/>
              </a:ext>
            </a:extLst>
          </p:cNvPr>
          <p:cNvGrpSpPr/>
          <p:nvPr/>
        </p:nvGrpSpPr>
        <p:grpSpPr>
          <a:xfrm>
            <a:off x="4747768" y="1260000"/>
            <a:ext cx="3851999" cy="3157200"/>
            <a:chOff x="4747768" y="1260000"/>
            <a:chExt cx="3851999" cy="3157200"/>
          </a:xfrm>
        </p:grpSpPr>
        <p:pic>
          <p:nvPicPr>
            <p:cNvPr id="11" name="Picture 10" descr="A picture containing street, small, bicycle, orange&#10;&#10;Description automatically generated">
              <a:extLst>
                <a:ext uri="{FF2B5EF4-FFF2-40B4-BE49-F238E27FC236}">
                  <a16:creationId xmlns:a16="http://schemas.microsoft.com/office/drawing/2014/main" id="{75FB42DF-B831-6F4C-87F1-2EC41DB56E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260000"/>
              <a:ext cx="3851999" cy="3157200"/>
            </a:xfrm>
            <a:prstGeom prst="rect">
              <a:avLst/>
            </a:prstGeom>
          </p:spPr>
        </p:pic>
        <p:sp>
          <p:nvSpPr>
            <p:cNvPr id="7" name="TextBox 6">
              <a:extLst>
                <a:ext uri="{FF2B5EF4-FFF2-40B4-BE49-F238E27FC236}">
                  <a16:creationId xmlns:a16="http://schemas.microsoft.com/office/drawing/2014/main" id="{2A28E971-054A-D14A-A1EA-93E34355EC27}"/>
                </a:ext>
              </a:extLst>
            </p:cNvPr>
            <p:cNvSpPr txBox="1"/>
            <p:nvPr/>
          </p:nvSpPr>
          <p:spPr>
            <a:xfrm>
              <a:off x="7874889" y="4179428"/>
              <a:ext cx="724878" cy="215444"/>
            </a:xfrm>
            <a:prstGeom prst="rect">
              <a:avLst/>
            </a:prstGeom>
            <a:noFill/>
          </p:spPr>
          <p:txBody>
            <a:bodyPr wrap="none" rtlCol="0">
              <a:spAutoFit/>
            </a:bodyPr>
            <a:lstStyle/>
            <a:p>
              <a:pPr algn="r"/>
              <a:r>
                <a:rPr lang="en-GB" sz="800" dirty="0"/>
                <a:t>© Dan Behr</a:t>
              </a:r>
            </a:p>
          </p:txBody>
        </p:sp>
      </p:grpSp>
      <p:sp>
        <p:nvSpPr>
          <p:cNvPr id="9" name="Text Placeholder 4">
            <a:extLst>
              <a:ext uri="{FF2B5EF4-FFF2-40B4-BE49-F238E27FC236}">
                <a16:creationId xmlns:a16="http://schemas.microsoft.com/office/drawing/2014/main" id="{B0C42AEE-59EC-BA48-8237-817ADE833ABC}"/>
              </a:ext>
            </a:extLst>
          </p:cNvPr>
          <p:cNvSpPr txBox="1">
            <a:spLocks/>
          </p:cNvSpPr>
          <p:nvPr/>
        </p:nvSpPr>
        <p:spPr>
          <a:xfrm>
            <a:off x="544233" y="1260000"/>
            <a:ext cx="3936975" cy="1036822"/>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do governments of </a:t>
            </a:r>
            <a:br>
              <a:rPr lang="en-GB" sz="1800" cap="none" dirty="0"/>
            </a:br>
            <a:r>
              <a:rPr lang="en-GB" sz="1800" cap="none" dirty="0"/>
              <a:t>member countries undertake to do?</a:t>
            </a:r>
          </a:p>
          <a:p>
            <a:pPr>
              <a:lnSpc>
                <a:spcPts val="2500"/>
              </a:lnSpc>
            </a:pPr>
            <a:endParaRPr lang="en-GB" sz="1800" cap="none" dirty="0"/>
          </a:p>
        </p:txBody>
      </p:sp>
    </p:spTree>
    <p:extLst>
      <p:ext uri="{BB962C8B-B14F-4D97-AF65-F5344CB8AC3E}">
        <p14:creationId xmlns:p14="http://schemas.microsoft.com/office/powerpoint/2010/main" val="1885436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12" name="Group 11">
            <a:extLst>
              <a:ext uri="{FF2B5EF4-FFF2-40B4-BE49-F238E27FC236}">
                <a16:creationId xmlns:a16="http://schemas.microsoft.com/office/drawing/2014/main" id="{64F1E9C2-F8FB-1847-BC6D-7E752BD5FAC3}"/>
              </a:ext>
            </a:extLst>
          </p:cNvPr>
          <p:cNvGrpSpPr/>
          <p:nvPr/>
        </p:nvGrpSpPr>
        <p:grpSpPr>
          <a:xfrm>
            <a:off x="4753349" y="1113766"/>
            <a:ext cx="3846418" cy="3303592"/>
            <a:chOff x="4753349" y="1113766"/>
            <a:chExt cx="3846418" cy="3303592"/>
          </a:xfrm>
        </p:grpSpPr>
        <p:pic>
          <p:nvPicPr>
            <p:cNvPr id="4" name="Picture 3" descr="A picture containing grass, road, sport, outdoor&#10;&#10;Description automatically generated">
              <a:extLst>
                <a:ext uri="{FF2B5EF4-FFF2-40B4-BE49-F238E27FC236}">
                  <a16:creationId xmlns:a16="http://schemas.microsoft.com/office/drawing/2014/main" id="{FCD042A8-5E47-4246-BF64-B6772CC9BCB5}"/>
                </a:ext>
              </a:extLst>
            </p:cNvPr>
            <p:cNvPicPr>
              <a:picLocks noChangeAspect="1"/>
            </p:cNvPicPr>
            <p:nvPr/>
          </p:nvPicPr>
          <p:blipFill rotWithShape="1">
            <a:blip r:embed="rId3"/>
            <a:srcRect t="1011" r="17679" b="121"/>
            <a:stretch/>
          </p:blipFill>
          <p:spPr>
            <a:xfrm>
              <a:off x="4753349" y="1113766"/>
              <a:ext cx="3829241" cy="3303592"/>
            </a:xfrm>
            <a:prstGeom prst="rect">
              <a:avLst/>
            </a:prstGeom>
          </p:spPr>
        </p:pic>
        <p:sp>
          <p:nvSpPr>
            <p:cNvPr id="7" name="TextBox 6">
              <a:extLst>
                <a:ext uri="{FF2B5EF4-FFF2-40B4-BE49-F238E27FC236}">
                  <a16:creationId xmlns:a16="http://schemas.microsoft.com/office/drawing/2014/main" id="{8CC5DD8A-F74A-0141-97BB-BCFBB3FB4605}"/>
                </a:ext>
              </a:extLst>
            </p:cNvPr>
            <p:cNvSpPr txBox="1"/>
            <p:nvPr/>
          </p:nvSpPr>
          <p:spPr>
            <a:xfrm>
              <a:off x="6935529" y="4179428"/>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grpSp>
      <p:sp>
        <p:nvSpPr>
          <p:cNvPr id="10" name="Text Placeholder 4">
            <a:extLst>
              <a:ext uri="{FF2B5EF4-FFF2-40B4-BE49-F238E27FC236}">
                <a16:creationId xmlns:a16="http://schemas.microsoft.com/office/drawing/2014/main" id="{80336E3C-81F2-1E4B-80CC-B235545E7A9B}"/>
              </a:ext>
            </a:extLst>
          </p:cNvPr>
          <p:cNvSpPr txBox="1">
            <a:spLocks/>
          </p:cNvSpPr>
          <p:nvPr/>
        </p:nvSpPr>
        <p:spPr>
          <a:xfrm>
            <a:off x="544233" y="1260000"/>
            <a:ext cx="2551981" cy="293029"/>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is a human right?</a:t>
            </a:r>
          </a:p>
        </p:txBody>
      </p:sp>
    </p:spTree>
    <p:extLst>
      <p:ext uri="{BB962C8B-B14F-4D97-AF65-F5344CB8AC3E}">
        <p14:creationId xmlns:p14="http://schemas.microsoft.com/office/powerpoint/2010/main" val="416371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6</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2" name="Group 1">
            <a:extLst>
              <a:ext uri="{FF2B5EF4-FFF2-40B4-BE49-F238E27FC236}">
                <a16:creationId xmlns:a16="http://schemas.microsoft.com/office/drawing/2014/main" id="{DF3EF6A4-7C5F-5A4D-ABFB-57CF032239AD}"/>
              </a:ext>
            </a:extLst>
          </p:cNvPr>
          <p:cNvGrpSpPr/>
          <p:nvPr/>
        </p:nvGrpSpPr>
        <p:grpSpPr>
          <a:xfrm>
            <a:off x="4730591" y="1081223"/>
            <a:ext cx="3851999" cy="3337200"/>
            <a:chOff x="4730591" y="1081223"/>
            <a:chExt cx="3851999" cy="3337200"/>
          </a:xfrm>
        </p:grpSpPr>
        <p:pic>
          <p:nvPicPr>
            <p:cNvPr id="13" name="Picture 12" descr="A group of people on a court&#10;&#10;Description automatically generated">
              <a:extLst>
                <a:ext uri="{FF2B5EF4-FFF2-40B4-BE49-F238E27FC236}">
                  <a16:creationId xmlns:a16="http://schemas.microsoft.com/office/drawing/2014/main" id="{D32F6F69-2543-0941-8689-A48AACD591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0591" y="1081223"/>
              <a:ext cx="3851999" cy="3337200"/>
            </a:xfrm>
            <a:prstGeom prst="rect">
              <a:avLst/>
            </a:prstGeom>
          </p:spPr>
        </p:pic>
        <p:sp>
          <p:nvSpPr>
            <p:cNvPr id="7" name="TextBox 6">
              <a:extLst>
                <a:ext uri="{FF2B5EF4-FFF2-40B4-BE49-F238E27FC236}">
                  <a16:creationId xmlns:a16="http://schemas.microsoft.com/office/drawing/2014/main" id="{A817432F-AC40-1B46-B505-F8903C0F70B8}"/>
                </a:ext>
              </a:extLst>
            </p:cNvPr>
            <p:cNvSpPr txBox="1"/>
            <p:nvPr/>
          </p:nvSpPr>
          <p:spPr>
            <a:xfrm>
              <a:off x="7218258" y="4202979"/>
              <a:ext cx="1354859" cy="215444"/>
            </a:xfrm>
            <a:prstGeom prst="rect">
              <a:avLst/>
            </a:prstGeom>
            <a:noFill/>
          </p:spPr>
          <p:txBody>
            <a:bodyPr wrap="none" rtlCol="0">
              <a:spAutoFit/>
            </a:bodyPr>
            <a:lstStyle/>
            <a:p>
              <a:pPr algn="r"/>
              <a:r>
                <a:rPr lang="en-GB" sz="800" dirty="0">
                  <a:solidFill>
                    <a:schemeClr val="bg1"/>
                  </a:solidFill>
                </a:rPr>
                <a:t>© Bob Martin for OIS/IOC</a:t>
              </a:r>
            </a:p>
          </p:txBody>
        </p:sp>
      </p:grpSp>
      <p:sp>
        <p:nvSpPr>
          <p:cNvPr id="9" name="Text Placeholder 4">
            <a:extLst>
              <a:ext uri="{FF2B5EF4-FFF2-40B4-BE49-F238E27FC236}">
                <a16:creationId xmlns:a16="http://schemas.microsoft.com/office/drawing/2014/main" id="{F3B5FDDC-9FC7-EF4B-BEBF-9379EF6D391D}"/>
              </a:ext>
            </a:extLst>
          </p:cNvPr>
          <p:cNvSpPr txBox="1">
            <a:spLocks/>
          </p:cNvSpPr>
          <p:nvPr/>
        </p:nvSpPr>
        <p:spPr>
          <a:xfrm>
            <a:off x="544233" y="1260000"/>
            <a:ext cx="2859757" cy="934230"/>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does article 1 of the </a:t>
            </a:r>
            <a:br>
              <a:rPr lang="en-GB" sz="1800" cap="none" dirty="0"/>
            </a:br>
            <a:r>
              <a:rPr lang="en-GB" sz="1800" cap="none" dirty="0"/>
              <a:t>universal declaration </a:t>
            </a:r>
            <a:br>
              <a:rPr lang="en-GB" sz="1800" cap="none" dirty="0"/>
            </a:br>
            <a:r>
              <a:rPr lang="en-GB" sz="1800" cap="none" dirty="0"/>
              <a:t>of human rights state?</a:t>
            </a:r>
          </a:p>
        </p:txBody>
      </p:sp>
    </p:spTree>
    <p:extLst>
      <p:ext uri="{BB962C8B-B14F-4D97-AF65-F5344CB8AC3E}">
        <p14:creationId xmlns:p14="http://schemas.microsoft.com/office/powerpoint/2010/main" val="87472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grpSp>
        <p:nvGrpSpPr>
          <p:cNvPr id="12" name="Group 11">
            <a:extLst>
              <a:ext uri="{FF2B5EF4-FFF2-40B4-BE49-F238E27FC236}">
                <a16:creationId xmlns:a16="http://schemas.microsoft.com/office/drawing/2014/main" id="{BCA6B735-E8BA-0341-BF52-F8B7CCC616F9}"/>
              </a:ext>
            </a:extLst>
          </p:cNvPr>
          <p:cNvGrpSpPr/>
          <p:nvPr/>
        </p:nvGrpSpPr>
        <p:grpSpPr>
          <a:xfrm>
            <a:off x="4747767" y="1079998"/>
            <a:ext cx="3852000" cy="3337360"/>
            <a:chOff x="4747767" y="1079998"/>
            <a:chExt cx="3852000" cy="3337360"/>
          </a:xfrm>
        </p:grpSpPr>
        <p:pic>
          <p:nvPicPr>
            <p:cNvPr id="4" name="Picture 3" descr="A group of people riding on the back of a bicycle&#10;&#10;Description automatically generated">
              <a:extLst>
                <a:ext uri="{FF2B5EF4-FFF2-40B4-BE49-F238E27FC236}">
                  <a16:creationId xmlns:a16="http://schemas.microsoft.com/office/drawing/2014/main" id="{DDEFAB47-8875-1A4A-80C7-EF81151F2457}"/>
                </a:ext>
              </a:extLst>
            </p:cNvPr>
            <p:cNvPicPr>
              <a:picLocks noChangeAspect="1"/>
            </p:cNvPicPr>
            <p:nvPr/>
          </p:nvPicPr>
          <p:blipFill rotWithShape="1">
            <a:blip r:embed="rId3"/>
            <a:srcRect l="-104" t="44309" r="28078" b="14139"/>
            <a:stretch/>
          </p:blipFill>
          <p:spPr>
            <a:xfrm>
              <a:off x="4747767" y="1079998"/>
              <a:ext cx="3851999" cy="3337360"/>
            </a:xfrm>
            <a:prstGeom prst="rect">
              <a:avLst/>
            </a:prstGeom>
          </p:spPr>
        </p:pic>
        <p:sp>
          <p:nvSpPr>
            <p:cNvPr id="7" name="TextBox 6">
              <a:extLst>
                <a:ext uri="{FF2B5EF4-FFF2-40B4-BE49-F238E27FC236}">
                  <a16:creationId xmlns:a16="http://schemas.microsoft.com/office/drawing/2014/main" id="{1B49D343-7593-1E44-B42F-ABE33C024371}"/>
                </a:ext>
              </a:extLst>
            </p:cNvPr>
            <p:cNvSpPr txBox="1"/>
            <p:nvPr/>
          </p:nvSpPr>
          <p:spPr>
            <a:xfrm>
              <a:off x="7148728" y="4179428"/>
              <a:ext cx="1451039"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sp>
        <p:nvSpPr>
          <p:cNvPr id="10" name="Text Placeholder 4">
            <a:extLst>
              <a:ext uri="{FF2B5EF4-FFF2-40B4-BE49-F238E27FC236}">
                <a16:creationId xmlns:a16="http://schemas.microsoft.com/office/drawing/2014/main" id="{652B7FAF-8812-864D-9FC6-6750F338E99D}"/>
              </a:ext>
            </a:extLst>
          </p:cNvPr>
          <p:cNvSpPr txBox="1">
            <a:spLocks/>
          </p:cNvSpPr>
          <p:nvPr/>
        </p:nvSpPr>
        <p:spPr>
          <a:xfrm>
            <a:off x="544233" y="1260000"/>
            <a:ext cx="2782813" cy="1678023"/>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List four human rights </a:t>
            </a:r>
            <a:br>
              <a:rPr lang="en-GB" sz="1800" cap="none" dirty="0"/>
            </a:br>
            <a:r>
              <a:rPr lang="en-GB" sz="1800" cap="none" dirty="0"/>
              <a:t>that are protected in </a:t>
            </a:r>
            <a:br>
              <a:rPr lang="en-GB" sz="1800" cap="none" dirty="0"/>
            </a:br>
            <a:r>
              <a:rPr lang="en-GB" sz="1800" cap="none" dirty="0"/>
              <a:t>the universal declaration </a:t>
            </a:r>
            <a:br>
              <a:rPr lang="en-GB" sz="1800" cap="none" dirty="0"/>
            </a:br>
            <a:r>
              <a:rPr lang="en-GB" sz="1800" cap="none" dirty="0"/>
              <a:t>of human rights.</a:t>
            </a:r>
          </a:p>
          <a:p>
            <a:pPr>
              <a:lnSpc>
                <a:spcPts val="2500"/>
              </a:lnSpc>
            </a:pPr>
            <a:endParaRPr lang="en-GB" sz="1800" cap="none" dirty="0"/>
          </a:p>
        </p:txBody>
      </p:sp>
    </p:spTree>
    <p:extLst>
      <p:ext uri="{BB962C8B-B14F-4D97-AF65-F5344CB8AC3E}">
        <p14:creationId xmlns:p14="http://schemas.microsoft.com/office/powerpoint/2010/main" val="131223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8</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pic>
        <p:nvPicPr>
          <p:cNvPr id="9" name="Picture Placeholder 8" descr="A person holding a bicycle&#10;&#10;Description automatically generated">
            <a:extLst>
              <a:ext uri="{FF2B5EF4-FFF2-40B4-BE49-F238E27FC236}">
                <a16:creationId xmlns:a16="http://schemas.microsoft.com/office/drawing/2014/main" id="{DDD2CB4B-BB10-114E-84AE-74F3EBF5A577}"/>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4753349" y="1079999"/>
            <a:ext cx="3851999" cy="3337359"/>
          </a:xfrm>
        </p:spPr>
      </p:pic>
      <p:sp>
        <p:nvSpPr>
          <p:cNvPr id="7" name="TextBox 6">
            <a:extLst>
              <a:ext uri="{FF2B5EF4-FFF2-40B4-BE49-F238E27FC236}">
                <a16:creationId xmlns:a16="http://schemas.microsoft.com/office/drawing/2014/main" id="{99582752-508E-2C42-ABC5-4488E8EBED54}"/>
              </a:ext>
            </a:extLst>
          </p:cNvPr>
          <p:cNvSpPr txBox="1"/>
          <p:nvPr/>
        </p:nvSpPr>
        <p:spPr>
          <a:xfrm>
            <a:off x="7148728" y="4179428"/>
            <a:ext cx="1451039"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sp>
        <p:nvSpPr>
          <p:cNvPr id="10" name="Text Placeholder 4">
            <a:extLst>
              <a:ext uri="{FF2B5EF4-FFF2-40B4-BE49-F238E27FC236}">
                <a16:creationId xmlns:a16="http://schemas.microsoft.com/office/drawing/2014/main" id="{3B5C0EB2-1D71-E748-8DB1-84264AD4E8D6}"/>
              </a:ext>
            </a:extLst>
          </p:cNvPr>
          <p:cNvSpPr txBox="1">
            <a:spLocks/>
          </p:cNvSpPr>
          <p:nvPr/>
        </p:nvSpPr>
        <p:spPr>
          <a:xfrm>
            <a:off x="544233" y="1260000"/>
            <a:ext cx="3103414" cy="934230"/>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What is the United Nations </a:t>
            </a:r>
            <a:br>
              <a:rPr lang="en-GB" sz="1800" cap="none" dirty="0"/>
            </a:br>
            <a:r>
              <a:rPr lang="en-GB" sz="1800" cap="none" dirty="0"/>
              <a:t>convention on the rights </a:t>
            </a:r>
            <a:br>
              <a:rPr lang="en-GB" sz="1800" cap="none" dirty="0"/>
            </a:br>
            <a:r>
              <a:rPr lang="en-GB" sz="1800" cap="none" dirty="0"/>
              <a:t>of persons with disabilities?</a:t>
            </a:r>
          </a:p>
        </p:txBody>
      </p:sp>
    </p:spTree>
    <p:extLst>
      <p:ext uri="{BB962C8B-B14F-4D97-AF65-F5344CB8AC3E}">
        <p14:creationId xmlns:p14="http://schemas.microsoft.com/office/powerpoint/2010/main" val="427271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4FFA2A-30AF-D647-9B6E-F2ADC8EE3C45}"/>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BC62FCA6-3A52-EF49-879B-8A04F57F7580}"/>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8B0A0266-A8D7-944B-AE15-CDB1FF0A2F43}"/>
              </a:ext>
            </a:extLst>
          </p:cNvPr>
          <p:cNvSpPr>
            <a:spLocks noGrp="1"/>
          </p:cNvSpPr>
          <p:nvPr>
            <p:ph type="body" sz="quarter" idx="17"/>
          </p:nvPr>
        </p:nvSpPr>
        <p:spPr>
          <a:xfrm>
            <a:off x="454902" y="345117"/>
            <a:ext cx="4332567" cy="235449"/>
          </a:xfrm>
        </p:spPr>
        <p:txBody>
          <a:bodyPr/>
          <a:lstStyle/>
          <a:p>
            <a:r>
              <a:rPr lang="en-GB" dirty="0"/>
              <a:t>Inclusion for all</a:t>
            </a:r>
          </a:p>
        </p:txBody>
      </p:sp>
      <p:sp>
        <p:nvSpPr>
          <p:cNvPr id="12" name="Text Placeholder 4">
            <a:extLst>
              <a:ext uri="{FF2B5EF4-FFF2-40B4-BE49-F238E27FC236}">
                <a16:creationId xmlns:a16="http://schemas.microsoft.com/office/drawing/2014/main" id="{E7F94215-A780-084B-813F-5E862C38BA4A}"/>
              </a:ext>
            </a:extLst>
          </p:cNvPr>
          <p:cNvSpPr txBox="1">
            <a:spLocks/>
          </p:cNvSpPr>
          <p:nvPr/>
        </p:nvSpPr>
        <p:spPr>
          <a:xfrm>
            <a:off x="544233" y="1260000"/>
            <a:ext cx="3257302" cy="1357423"/>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0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ts val="2500"/>
              </a:lnSpc>
            </a:pPr>
            <a:r>
              <a:rPr lang="en-GB" sz="1800" cap="none" dirty="0"/>
              <a:t>How does the UN convention </a:t>
            </a:r>
            <a:br>
              <a:rPr lang="en-GB" sz="1800" cap="none" dirty="0"/>
            </a:br>
            <a:r>
              <a:rPr lang="en-GB" sz="1800" cap="none" dirty="0"/>
              <a:t>try to make life better for </a:t>
            </a:r>
            <a:br>
              <a:rPr lang="en-GB" sz="1800" cap="none" dirty="0"/>
            </a:br>
            <a:r>
              <a:rPr lang="en-GB" sz="1800" cap="none" dirty="0"/>
              <a:t>persons with disabilities?</a:t>
            </a:r>
          </a:p>
          <a:p>
            <a:pPr>
              <a:lnSpc>
                <a:spcPts val="2500"/>
              </a:lnSpc>
            </a:pPr>
            <a:endParaRPr lang="en-GB" sz="1800" cap="none" dirty="0"/>
          </a:p>
        </p:txBody>
      </p:sp>
      <p:grpSp>
        <p:nvGrpSpPr>
          <p:cNvPr id="18" name="Group 17">
            <a:extLst>
              <a:ext uri="{FF2B5EF4-FFF2-40B4-BE49-F238E27FC236}">
                <a16:creationId xmlns:a16="http://schemas.microsoft.com/office/drawing/2014/main" id="{463C0C95-8210-3140-86F5-03422C067B55}"/>
              </a:ext>
            </a:extLst>
          </p:cNvPr>
          <p:cNvGrpSpPr/>
          <p:nvPr/>
        </p:nvGrpSpPr>
        <p:grpSpPr>
          <a:xfrm>
            <a:off x="4747767" y="1079998"/>
            <a:ext cx="3852000" cy="3337359"/>
            <a:chOff x="4747767" y="1079998"/>
            <a:chExt cx="3852000" cy="3337359"/>
          </a:xfrm>
        </p:grpSpPr>
        <p:pic>
          <p:nvPicPr>
            <p:cNvPr id="14" name="Picture 13" descr="A person riding skis down a snow covered slope&#10;&#10;Description automatically generated">
              <a:extLst>
                <a:ext uri="{FF2B5EF4-FFF2-40B4-BE49-F238E27FC236}">
                  <a16:creationId xmlns:a16="http://schemas.microsoft.com/office/drawing/2014/main" id="{F7E1F48F-F37C-1647-8C97-512410081506}"/>
                </a:ext>
              </a:extLst>
            </p:cNvPr>
            <p:cNvPicPr>
              <a:picLocks noChangeAspect="1"/>
            </p:cNvPicPr>
            <p:nvPr/>
          </p:nvPicPr>
          <p:blipFill rotWithShape="1">
            <a:blip r:embed="rId3"/>
            <a:srcRect l="11838" t="-132" r="11154"/>
            <a:stretch/>
          </p:blipFill>
          <p:spPr>
            <a:xfrm>
              <a:off x="4747767" y="1079998"/>
              <a:ext cx="3851999" cy="3337359"/>
            </a:xfrm>
            <a:prstGeom prst="rect">
              <a:avLst/>
            </a:prstGeom>
          </p:spPr>
        </p:pic>
        <p:sp>
          <p:nvSpPr>
            <p:cNvPr id="15" name="TextBox 14">
              <a:extLst>
                <a:ext uri="{FF2B5EF4-FFF2-40B4-BE49-F238E27FC236}">
                  <a16:creationId xmlns:a16="http://schemas.microsoft.com/office/drawing/2014/main" id="{BBE4D741-F597-D746-A794-1A25A615441F}"/>
                </a:ext>
              </a:extLst>
            </p:cNvPr>
            <p:cNvSpPr txBox="1"/>
            <p:nvPr/>
          </p:nvSpPr>
          <p:spPr>
            <a:xfrm>
              <a:off x="6892247" y="4179428"/>
              <a:ext cx="1707520" cy="215444"/>
            </a:xfrm>
            <a:prstGeom prst="rect">
              <a:avLst/>
            </a:prstGeom>
            <a:noFill/>
          </p:spPr>
          <p:txBody>
            <a:bodyPr wrap="none" rtlCol="0">
              <a:spAutoFit/>
            </a:bodyPr>
            <a:lstStyle/>
            <a:p>
              <a:pPr algn="r"/>
              <a:r>
                <a:rPr lang="en-GB" sz="800" dirty="0"/>
                <a:t>© Chung Sung-Jun/Getty Images</a:t>
              </a:r>
            </a:p>
          </p:txBody>
        </p:sp>
      </p:grpSp>
    </p:spTree>
    <p:extLst>
      <p:ext uri="{BB962C8B-B14F-4D97-AF65-F5344CB8AC3E}">
        <p14:creationId xmlns:p14="http://schemas.microsoft.com/office/powerpoint/2010/main" val="239299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93026D-8EBF-A64F-859E-9D1BE038A6E6}" vid="{393D9522-9CA4-3248-BAA0-4BADA92C5D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220</TotalTime>
  <Words>781</Words>
  <Application>Microsoft Macintosh PowerPoint</Application>
  <PresentationFormat>On-screen Show (16:9)</PresentationFormat>
  <Paragraphs>99</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Hero New Super</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Vogel</dc:creator>
  <cp:lastModifiedBy>Carla Martin</cp:lastModifiedBy>
  <cp:revision>28</cp:revision>
  <dcterms:created xsi:type="dcterms:W3CDTF">2020-09-25T13:15:33Z</dcterms:created>
  <dcterms:modified xsi:type="dcterms:W3CDTF">2020-11-10T12:52:19Z</dcterms:modified>
</cp:coreProperties>
</file>