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3"/>
  </p:notesMasterIdLst>
  <p:sldIdLst>
    <p:sldId id="264" r:id="rId2"/>
    <p:sldId id="265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ho Shinohara" initials="KS" lastIdx="1" clrIdx="0">
    <p:extLst>
      <p:ext uri="{19B8F6BF-5375-455C-9EA6-DF929625EA0E}">
        <p15:presenceInfo xmlns:p15="http://schemas.microsoft.com/office/powerpoint/2012/main" userId="S::kaho.shinohara@paralympic.org::7f422c79-a823-46e2-bb37-78032b57061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0FF"/>
    <a:srgbClr val="EE334E"/>
    <a:srgbClr val="91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21"/>
    <p:restoredTop sz="78095"/>
  </p:normalViewPr>
  <p:slideViewPr>
    <p:cSldViewPr snapToGrid="0" snapToObjects="1">
      <p:cViewPr varScale="1">
        <p:scale>
          <a:sx n="131" d="100"/>
          <a:sy n="131" d="100"/>
        </p:scale>
        <p:origin x="1936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F2608C-5DCC-E74C-A2A9-CC9B2629E94A}" type="datetimeFigureOut">
              <a:rPr lang="en-US" smtClean="0"/>
              <a:t>11/11/20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82C56-D078-2D4A-9C06-08745FC5C5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466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Answer:   B  To resolve international conflicts without war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4984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Answer:</a:t>
            </a:r>
            <a:r>
              <a:rPr lang="en-GB" baseline="0" dirty="0"/>
              <a:t>  </a:t>
            </a:r>
            <a:r>
              <a:rPr lang="en-GB" sz="1200" baseline="0" dirty="0"/>
              <a:t>provide</a:t>
            </a:r>
            <a:r>
              <a:rPr lang="en-GB" sz="1200" dirty="0"/>
              <a:t> equal access to things like housing, education and health care;</a:t>
            </a:r>
            <a:r>
              <a:rPr lang="en-GB" sz="1200" baseline="0" dirty="0"/>
              <a:t> give </a:t>
            </a:r>
            <a:r>
              <a:rPr lang="en-GB" sz="1200" dirty="0"/>
              <a:t>access buildings like hospitals, schools, and leisure facilities;</a:t>
            </a:r>
            <a:r>
              <a:rPr lang="en-GB" sz="1200" baseline="0" dirty="0"/>
              <a:t> help them to get </a:t>
            </a:r>
            <a:r>
              <a:rPr lang="en-GB" sz="1200" dirty="0"/>
              <a:t>about independently as much as possible;</a:t>
            </a:r>
            <a:r>
              <a:rPr lang="en-GB" sz="1200" baseline="0" dirty="0"/>
              <a:t> give them a voice so they </a:t>
            </a:r>
            <a:r>
              <a:rPr lang="en-GB" sz="1200" dirty="0"/>
              <a:t>are heard;</a:t>
            </a:r>
            <a:r>
              <a:rPr lang="en-GB" sz="1200" baseline="0" dirty="0"/>
              <a:t> </a:t>
            </a:r>
            <a:r>
              <a:rPr lang="en-GB" sz="1200" dirty="0"/>
              <a:t>provide access to information that they understand.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108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Answer:  A  51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534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Answer:  C  193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7976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Answer: B   Something that belongs to every human being in the world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8860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Answer:</a:t>
            </a:r>
            <a:r>
              <a:rPr lang="en-GB" baseline="0" dirty="0"/>
              <a:t>   All human beings are born free and equal in dignity and rights.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4956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Answer:</a:t>
            </a:r>
            <a:r>
              <a:rPr lang="en-GB" baseline="0" dirty="0"/>
              <a:t>  </a:t>
            </a:r>
            <a:r>
              <a:rPr lang="en-GB" sz="120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</a:t>
            </a:r>
            <a:r>
              <a:rPr lang="en-GB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ife, liberty, equality, have and express their own opinions, health, an education and employment, privacy and family life, justice and a fair trial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629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Answer:</a:t>
            </a:r>
            <a:r>
              <a:rPr lang="en-GB" baseline="0" dirty="0"/>
              <a:t>  </a:t>
            </a:r>
            <a:r>
              <a:rPr lang="en-GB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 life better for all persons with a disability throughout the world, protect and promote human rights, stop discrimination, improve accessibility, improve communication for persons with a disability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458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Answer:  </a:t>
            </a:r>
            <a:r>
              <a:rPr lang="en-GB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Access to buildings, public transport and information, people’s attitude to persons with a disability, lack of education, training and employment, social isolation.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6348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Answer:  C  That they should be able to take part in Para sports and join in sports with their friends and peers.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237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61A4E13-D161-FC47-BE6F-86D00318D6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4943"/>
            <a:ext cx="9144000" cy="5143500"/>
          </a:xfrm>
          <a:prstGeom prst="rect">
            <a:avLst/>
          </a:prstGeom>
        </p:spPr>
      </p:pic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C18005B-7998-C54A-BAD2-9C0DC9E26CB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2698750"/>
            <a:ext cx="9144000" cy="24447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666B520-72E6-1F48-851C-0DBC3B2198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2F7A6955-E8ED-5F41-B56D-4CBEA4FFA8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31292" y="517711"/>
            <a:ext cx="1768475" cy="357084"/>
          </a:xfrm>
          <a:prstGeom prst="rect">
            <a:avLst/>
          </a:prstGeom>
        </p:spPr>
        <p:txBody>
          <a:bodyPr wrap="none" lIns="0" tIns="0" rIns="0" bIns="0"/>
          <a:lstStyle>
            <a:lvl1pPr marL="0" indent="0" algn="r">
              <a:lnSpc>
                <a:spcPts val="12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lang="en-GB" sz="1000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3E0EEE3C-9095-2247-8FB1-6EC30D33BF6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14819" y="4475564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  <a:endParaRPr lang="en-US" dirty="0"/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3827ECD0-54BC-D843-94EB-363C861F4B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43095" y="4702477"/>
            <a:ext cx="1656672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2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lang="en-GB" sz="1300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</a:p>
        </p:txBody>
      </p:sp>
      <p:sp>
        <p:nvSpPr>
          <p:cNvPr id="18" name="Text Placeholder 20">
            <a:extLst>
              <a:ext uri="{FF2B5EF4-FFF2-40B4-BE49-F238E27FC236}">
                <a16:creationId xmlns:a16="http://schemas.microsoft.com/office/drawing/2014/main" id="{0C900BB1-6CB6-1245-A05C-9302C8C8D6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2187" y="1236786"/>
            <a:ext cx="4920450" cy="553357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lnSpc>
                <a:spcPts val="4600"/>
              </a:lnSpc>
              <a:buFontTx/>
              <a:buNone/>
              <a:defRPr lang="en-GB" sz="3800" b="1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r>
              <a:rPr lang="en-GB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  <a:endParaRPr lang="en-GB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FB773A03-6425-E245-A67A-7CBADEC13E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2187" y="1778742"/>
            <a:ext cx="2590646" cy="27699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 algn="l">
              <a:buFontTx/>
              <a:buNone/>
              <a:defRPr lang="en-GB" sz="2000" b="1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r>
              <a:rPr lang="en-GB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  <a:endParaRPr lang="en-GB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74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641B9BC-49D4-424D-B949-75667680D4F7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4753349" y="1438275"/>
            <a:ext cx="3851999" cy="297908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Text Placeholder 20">
            <a:extLst>
              <a:ext uri="{FF2B5EF4-FFF2-40B4-BE49-F238E27FC236}">
                <a16:creationId xmlns:a16="http://schemas.microsoft.com/office/drawing/2014/main" id="{2BF3CE05-A4A8-5A40-8F00-4111CDD4A89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40511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5EECDC3-8381-FB45-B9DB-382E153715A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9A57971E-0ACD-E741-958E-5A45602EE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69A0888E-3302-3044-AF56-803830A1B4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583139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Heading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2160001"/>
            <a:ext cx="3886200" cy="22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5EECDC3-8381-FB45-B9DB-382E153715A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2160000"/>
            <a:ext cx="3886200" cy="22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67CAA267-D11A-2B42-95B6-D5DFEDF280F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4233" y="1620000"/>
            <a:ext cx="2974660" cy="31854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buFontTx/>
              <a:buNone/>
              <a:defRPr sz="2300" b="1" i="0" cap="all" baseline="0">
                <a:solidFill>
                  <a:srgbClr val="EE334E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AA9C5EFB-8809-894E-9501-DDCAE3B59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3AB03AD8-6E17-2D44-A170-E2E9BDED847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451725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Bullets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641B9BC-49D4-424D-B949-75667680D4F7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4753349" y="1079999"/>
            <a:ext cx="3851999" cy="333735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500D6A53-1658-6B45-B27B-4B44BE7CF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7C5AE40E-BF7F-824F-B333-CE3C54B3FB1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009046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321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ABD2C8-E2AF-3447-BEDC-F47D038F156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379EEA52-AC2D-B64A-9D87-1BE8022B4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EFA0EAEB-8B91-8A44-A7B9-E1DCF816109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847793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Large Heading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800000"/>
            <a:ext cx="3886200" cy="261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ABD2C8-E2AF-3447-BEDC-F47D038F156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800000"/>
            <a:ext cx="3886200" cy="261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20">
            <a:extLst>
              <a:ext uri="{FF2B5EF4-FFF2-40B4-BE49-F238E27FC236}">
                <a16:creationId xmlns:a16="http://schemas.microsoft.com/office/drawing/2014/main" id="{1A02418D-58F5-3D4A-8FBD-C88BD3D1F7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4233" y="1260000"/>
            <a:ext cx="2974660" cy="31854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buFontTx/>
              <a:buNone/>
              <a:defRPr sz="2300" b="1" i="0" cap="all" baseline="0">
                <a:solidFill>
                  <a:srgbClr val="EE334E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A97B1E17-BD22-6E49-A799-E8CC4E921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05E7456F-7367-5249-B22D-83052E8C756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740288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Bullets &amp; Ima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500D6A53-1658-6B45-B27B-4B44BE7CF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3827AE21-C49F-704D-A4FF-5B37CC64B8E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3349" y="4129359"/>
            <a:ext cx="3851998" cy="288000"/>
          </a:xfrm>
          <a:prstGeom prst="rect">
            <a:avLst/>
          </a:prstGeom>
          <a:solidFill>
            <a:srgbClr val="EE334E"/>
          </a:solidFill>
        </p:spPr>
        <p:txBody>
          <a:bodyPr wrap="none" tIns="90000" rIns="90000" bIns="72000" anchor="ctr" anchorCtr="0">
            <a:noAutofit/>
          </a:bodyPr>
          <a:lstStyle>
            <a:lvl1pPr marL="0" indent="0" algn="ctr">
              <a:buFontTx/>
              <a:buNone/>
              <a:defRPr sz="18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2" name="Picture Placeholder 14">
            <a:extLst>
              <a:ext uri="{FF2B5EF4-FFF2-40B4-BE49-F238E27FC236}">
                <a16:creationId xmlns:a16="http://schemas.microsoft.com/office/drawing/2014/main" id="{DF12D390-3AAB-BF4A-A0ED-736A3C5D46B8}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4753349" y="1080000"/>
            <a:ext cx="3851999" cy="284611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1E41F5CA-6828-0E47-94CD-30690E6E617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1500705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hort - Large Heading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800000"/>
            <a:ext cx="3886200" cy="261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Text Placeholder 20">
            <a:extLst>
              <a:ext uri="{FF2B5EF4-FFF2-40B4-BE49-F238E27FC236}">
                <a16:creationId xmlns:a16="http://schemas.microsoft.com/office/drawing/2014/main" id="{1A02418D-58F5-3D4A-8FBD-C88BD3D1F7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4233" y="1260000"/>
            <a:ext cx="2974660" cy="31854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buFontTx/>
              <a:buNone/>
              <a:defRPr sz="2300" b="1" i="0" cap="all" baseline="0">
                <a:solidFill>
                  <a:srgbClr val="EE334E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A97B1E17-BD22-6E49-A799-E8CC4E921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05E7456F-7367-5249-B22D-83052E8C756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9BA0435-227B-C74D-AFC0-D09A7503A1D3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682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9317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4" r:id="rId2"/>
    <p:sldLayoutId id="2147483667" r:id="rId3"/>
    <p:sldLayoutId id="2147483669" r:id="rId4"/>
    <p:sldLayoutId id="2147483666" r:id="rId5"/>
    <p:sldLayoutId id="2147483668" r:id="rId6"/>
    <p:sldLayoutId id="2147483670" r:id="rId7"/>
    <p:sldLayoutId id="2147483671" r:id="rId8"/>
    <p:sldLayoutId id="2147483672" r:id="rId9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F6231EAD-F825-0440-9A40-A23FC25A2F0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698750"/>
            <a:ext cx="9144000" cy="244475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5B1FC1-8AC5-B949-92A9-8E33F9FB32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4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00CE75-80E1-6C47-8A6D-DD288700026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Inclusion for all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BE0399-3E4F-3E48-A7BA-87DCF12275C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095253" y="4475564"/>
            <a:ext cx="1504514" cy="192360"/>
          </a:xfrm>
        </p:spPr>
        <p:txBody>
          <a:bodyPr/>
          <a:lstStyle/>
          <a:p>
            <a:r>
              <a:rPr lang="en-US"/>
              <a:t>EVALUATION QUIZ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5DB4CC-15A1-7445-856C-1D1ABC6EBC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510862" y="4702477"/>
            <a:ext cx="2088905" cy="153888"/>
          </a:xfrm>
        </p:spPr>
        <p:txBody>
          <a:bodyPr/>
          <a:lstStyle/>
          <a:p>
            <a:r>
              <a:rPr lang="en-US" dirty="0"/>
              <a:t>Age group:13-15 years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549E56-9A75-AA4D-874E-8EC41ED13F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2187" y="1236786"/>
            <a:ext cx="4911153" cy="553357"/>
          </a:xfrm>
        </p:spPr>
        <p:txBody>
          <a:bodyPr/>
          <a:lstStyle/>
          <a:p>
            <a:r>
              <a:rPr lang="en-US" dirty="0"/>
              <a:t>Inclusion for all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EA8931F-DFBC-B645-8774-1858AA3E0EA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32187" y="1778742"/>
            <a:ext cx="2315121" cy="276999"/>
          </a:xfrm>
        </p:spPr>
        <p:txBody>
          <a:bodyPr/>
          <a:lstStyle/>
          <a:p>
            <a:r>
              <a:rPr lang="en-US" dirty="0"/>
              <a:t>Evaluation quiz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CEEE2-B9F9-AA4B-B1DA-CC1CCD24B2C3}"/>
              </a:ext>
            </a:extLst>
          </p:cNvPr>
          <p:cNvSpPr txBox="1"/>
          <p:nvPr/>
        </p:nvSpPr>
        <p:spPr>
          <a:xfrm>
            <a:off x="532187" y="4667924"/>
            <a:ext cx="540212" cy="21544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© Dan Behr</a:t>
            </a:r>
          </a:p>
        </p:txBody>
      </p:sp>
    </p:spTree>
    <p:extLst>
      <p:ext uri="{BB962C8B-B14F-4D97-AF65-F5344CB8AC3E}">
        <p14:creationId xmlns:p14="http://schemas.microsoft.com/office/powerpoint/2010/main" val="135772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person, baseball, indoor, player&#10;&#10;Description automatically generated">
            <a:extLst>
              <a:ext uri="{FF2B5EF4-FFF2-40B4-BE49-F238E27FC236}">
                <a16:creationId xmlns:a16="http://schemas.microsoft.com/office/drawing/2014/main" id="{0003866D-3EAF-974F-B199-1D391EA248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56" t="35873" r="386" b="18893"/>
          <a:stretch/>
        </p:blipFill>
        <p:spPr>
          <a:xfrm>
            <a:off x="4730752" y="2002033"/>
            <a:ext cx="3807144" cy="2415325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ABCD7C-7FF5-EF49-8EEF-E3C8B80900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3837" y="2002033"/>
            <a:ext cx="4215043" cy="2168833"/>
          </a:xfrm>
        </p:spPr>
        <p:txBody>
          <a:bodyPr/>
          <a:lstStyle/>
          <a:p>
            <a:pPr marL="342900" indent="-342900">
              <a:buSzPct val="100000"/>
              <a:buFont typeface="+mj-lt"/>
              <a:buAutoNum type="alphaUcPeriod"/>
            </a:pPr>
            <a:r>
              <a:rPr lang="en-GB" sz="1400" dirty="0"/>
              <a:t>That they should be able to access sport facilities as spectators only</a:t>
            </a:r>
          </a:p>
          <a:p>
            <a:pPr marL="342900" indent="-342900">
              <a:buSzPct val="100000"/>
              <a:buFont typeface="+mj-lt"/>
              <a:buAutoNum type="alphaUcPeriod"/>
            </a:pPr>
            <a:r>
              <a:rPr lang="en-GB" sz="1400" dirty="0"/>
              <a:t>That they should be provided with opportunities to participate in Para sports only</a:t>
            </a:r>
          </a:p>
          <a:p>
            <a:pPr marL="342900" indent="-342900">
              <a:buSzPct val="100000"/>
              <a:buFont typeface="+mj-lt"/>
              <a:buAutoNum type="alphaUcPeriod"/>
            </a:pPr>
            <a:r>
              <a:rPr lang="en-GB" sz="1400" dirty="0"/>
              <a:t>That they should be able to take part in </a:t>
            </a:r>
            <a:br>
              <a:rPr lang="en-GB" sz="1400" dirty="0"/>
            </a:br>
            <a:r>
              <a:rPr lang="en-GB" sz="1400" dirty="0"/>
              <a:t>Para sports and join in sports with their </a:t>
            </a:r>
            <a:br>
              <a:rPr lang="en-GB" sz="1400" dirty="0"/>
            </a:br>
            <a:r>
              <a:rPr lang="en-GB" sz="1400" dirty="0"/>
              <a:t>friends and peers.</a:t>
            </a:r>
          </a:p>
          <a:p>
            <a:pPr marL="342900" indent="-342900">
              <a:buSzPct val="100000"/>
              <a:buFont typeface="+mj-lt"/>
              <a:buAutoNum type="alphaUcPeriod"/>
            </a:pPr>
            <a:endParaRPr lang="en-GB" sz="14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E18E6E-7C2B-AF4B-B796-9F5DC781B2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2" y="1260000"/>
            <a:ext cx="6373540" cy="568745"/>
          </a:xfrm>
        </p:spPr>
        <p:txBody>
          <a:bodyPr/>
          <a:lstStyle/>
          <a:p>
            <a:pPr>
              <a:lnSpc>
                <a:spcPts val="2300"/>
              </a:lnSpc>
            </a:pPr>
            <a:r>
              <a:rPr lang="en-GB" sz="1800" cap="none" dirty="0"/>
              <a:t>What does the UN convention say about the ability of </a:t>
            </a:r>
            <a:br>
              <a:rPr lang="en-GB" sz="1800" cap="none" dirty="0"/>
            </a:br>
            <a:r>
              <a:rPr lang="en-GB" sz="1800" cap="none" dirty="0"/>
              <a:t>people with a disability to participate in sport and leisure?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1CAC82-6B03-754B-8835-3BF60022C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10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397FCC6A-3547-4A4C-8918-B382A3DDC088}"/>
              </a:ext>
            </a:extLst>
          </p:cNvPr>
          <p:cNvSpPr txBox="1">
            <a:spLocks/>
          </p:cNvSpPr>
          <p:nvPr/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17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Inclusion for all</a:t>
            </a:r>
            <a:endParaRPr lang="en-GB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B6A4FF8-EED5-7245-A025-57F361827A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GB" dirty="0"/>
              <a:t>Theme 1 – Unit 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52A551-094A-5B44-95C5-8014263BE143}"/>
              </a:ext>
            </a:extLst>
          </p:cNvPr>
          <p:cNvSpPr txBox="1"/>
          <p:nvPr/>
        </p:nvSpPr>
        <p:spPr>
          <a:xfrm>
            <a:off x="6935529" y="4201913"/>
            <a:ext cx="166423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Thomas Lovelock for OIS/IOC</a:t>
            </a:r>
          </a:p>
        </p:txBody>
      </p:sp>
    </p:spTree>
    <p:extLst>
      <p:ext uri="{BB962C8B-B14F-4D97-AF65-F5344CB8AC3E}">
        <p14:creationId xmlns:p14="http://schemas.microsoft.com/office/powerpoint/2010/main" val="1970400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build="p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port, person, track, person&#10;&#10;Description automatically generated">
            <a:extLst>
              <a:ext uri="{FF2B5EF4-FFF2-40B4-BE49-F238E27FC236}">
                <a16:creationId xmlns:a16="http://schemas.microsoft.com/office/drawing/2014/main" id="{5CD23AAB-36CC-DB44-BF9B-6DB30DCB82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7768" y="1260000"/>
            <a:ext cx="3851999" cy="315720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0635AA-2A34-4041-BA06-E2B476D86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11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A03B1849-39E6-0A43-9BCD-65A70E3729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2" y="1260000"/>
            <a:ext cx="3180358" cy="1254831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List two practical things </a:t>
            </a:r>
            <a:br>
              <a:rPr lang="en-GB" sz="1800" cap="none" dirty="0"/>
            </a:br>
            <a:r>
              <a:rPr lang="en-GB" sz="1800" cap="none" dirty="0"/>
              <a:t>countries must do to uphold </a:t>
            </a:r>
            <a:br>
              <a:rPr lang="en-GB" sz="1800" cap="none" dirty="0"/>
            </a:br>
            <a:r>
              <a:rPr lang="en-GB" sz="1800" cap="none" dirty="0"/>
              <a:t>the human rights of </a:t>
            </a:r>
            <a:br>
              <a:rPr lang="en-GB" sz="1800" cap="none" dirty="0"/>
            </a:br>
            <a:r>
              <a:rPr lang="en-GB" sz="1800" cap="none" dirty="0"/>
              <a:t>people with a disability.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8A9A85FE-26CC-F046-96DE-6BAA2483435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4902" y="345117"/>
            <a:ext cx="4332567" cy="235449"/>
          </a:xfrm>
        </p:spPr>
        <p:txBody>
          <a:bodyPr/>
          <a:lstStyle/>
          <a:p>
            <a:r>
              <a:rPr lang="en-GB" dirty="0"/>
              <a:t>Inclusion for all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BFA1BDD-39AD-944E-AE94-51D2BA0258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GB" dirty="0"/>
              <a:t>Theme 1 – Unit 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7ED861-6D9F-494D-AEAD-289869042835}"/>
              </a:ext>
            </a:extLst>
          </p:cNvPr>
          <p:cNvSpPr txBox="1"/>
          <p:nvPr/>
        </p:nvSpPr>
        <p:spPr>
          <a:xfrm>
            <a:off x="6991633" y="4179428"/>
            <a:ext cx="16081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/>
              <a:t>© Michael Steele/Getty Images</a:t>
            </a:r>
          </a:p>
        </p:txBody>
      </p:sp>
    </p:spTree>
    <p:extLst>
      <p:ext uri="{BB962C8B-B14F-4D97-AF65-F5344CB8AC3E}">
        <p14:creationId xmlns:p14="http://schemas.microsoft.com/office/powerpoint/2010/main" val="373617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302135C-9AD7-A04E-A3EC-EF88E865D8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3838" y="2061148"/>
            <a:ext cx="3886200" cy="2356210"/>
          </a:xfrm>
        </p:spPr>
        <p:txBody>
          <a:bodyPr/>
          <a:lstStyle/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To bring about an end to war</a:t>
            </a:r>
          </a:p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To resolve international conflicts </a:t>
            </a:r>
            <a:br>
              <a:rPr lang="en-GB" sz="1400" dirty="0">
                <a:cs typeface="Arial" panose="020B0604020202020204" pitchFamily="34" charset="0"/>
              </a:rPr>
            </a:br>
            <a:r>
              <a:rPr lang="en-GB" sz="1400" dirty="0">
                <a:cs typeface="Arial" panose="020B0604020202020204" pitchFamily="34" charset="0"/>
              </a:rPr>
              <a:t>without war</a:t>
            </a:r>
          </a:p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To end the Second World War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725E13-A630-E14C-BC7A-653A91CA5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GB" dirty="0"/>
              <a:t>Theme 1 – Unit 4</a:t>
            </a:r>
          </a:p>
        </p:txBody>
      </p:sp>
      <p:pic>
        <p:nvPicPr>
          <p:cNvPr id="11" name="Content Placeholder 10" descr="A person jumping in the air&#10;&#10;Description automatically generated">
            <a:extLst>
              <a:ext uri="{FF2B5EF4-FFF2-40B4-BE49-F238E27FC236}">
                <a16:creationId xmlns:a16="http://schemas.microsoft.com/office/drawing/2014/main" id="{B346E562-2FB2-9849-A5FA-B0632AC41DA7}"/>
              </a:ext>
            </a:extLst>
          </p:cNvPr>
          <p:cNvPicPr preferRelativeResize="0">
            <a:picLocks noGrp="1"/>
          </p:cNvPicPr>
          <p:nvPr>
            <p:ph sz="half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"/>
          <a:stretch/>
        </p:blipFill>
        <p:spPr>
          <a:xfrm>
            <a:off x="4707182" y="1259999"/>
            <a:ext cx="3886200" cy="3129813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660991-63DF-AA44-8570-199C54AD406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2244204" cy="613630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Why was the United </a:t>
            </a:r>
            <a:br>
              <a:rPr lang="en-GB" sz="1800" cap="none" dirty="0"/>
            </a:br>
            <a:r>
              <a:rPr lang="en-GB" sz="1800" cap="none" dirty="0"/>
              <a:t>Nations founded?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3838381-9F9C-574A-B979-CCC6A40484B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4902" y="345117"/>
            <a:ext cx="4332567" cy="235449"/>
          </a:xfrm>
        </p:spPr>
        <p:txBody>
          <a:bodyPr/>
          <a:lstStyle/>
          <a:p>
            <a:r>
              <a:rPr lang="en-GB" dirty="0"/>
              <a:t>Inclusion for all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F23375-F1B2-D246-86C5-1BF9526E09D2}"/>
              </a:ext>
            </a:extLst>
          </p:cNvPr>
          <p:cNvSpPr txBox="1"/>
          <p:nvPr/>
        </p:nvSpPr>
        <p:spPr>
          <a:xfrm>
            <a:off x="7060563" y="4179428"/>
            <a:ext cx="15392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Julian Finney/Getty Images</a:t>
            </a:r>
          </a:p>
        </p:txBody>
      </p:sp>
    </p:spTree>
    <p:extLst>
      <p:ext uri="{BB962C8B-B14F-4D97-AF65-F5344CB8AC3E}">
        <p14:creationId xmlns:p14="http://schemas.microsoft.com/office/powerpoint/2010/main" val="135893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build="p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0635AA-2A34-4041-BA06-E2B476D86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3</a:t>
            </a:fld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15" name="Content Placeholder 14" descr="A picture containing fence, person, game, sport&#10;&#10;Description automatically generated">
            <a:extLst>
              <a:ext uri="{FF2B5EF4-FFF2-40B4-BE49-F238E27FC236}">
                <a16:creationId xmlns:a16="http://schemas.microsoft.com/office/drawing/2014/main" id="{193CBEB2-60DA-444D-9C78-B98B7D054C27}"/>
              </a:ext>
            </a:extLst>
          </p:cNvPr>
          <p:cNvPicPr>
            <a:picLocks noGrp="1" noChangeAspect="1"/>
          </p:cNvPicPr>
          <p:nvPr>
            <p:ph sz="half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2400" y="1260000"/>
            <a:ext cx="3886200" cy="3157358"/>
          </a:xfrm>
        </p:spPr>
      </p:pic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E79D4885-2E5B-3C41-84F5-8341E91E87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3838" y="2401294"/>
            <a:ext cx="3886200" cy="2001074"/>
          </a:xfrm>
        </p:spPr>
        <p:txBody>
          <a:bodyPr/>
          <a:lstStyle/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51</a:t>
            </a:r>
          </a:p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61</a:t>
            </a:r>
          </a:p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71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A03B1849-39E6-0A43-9BCD-65A70E3729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3154710" cy="613630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How many members formed </a:t>
            </a:r>
            <a:br>
              <a:rPr lang="en-GB" sz="1800" cap="none" dirty="0"/>
            </a:br>
            <a:r>
              <a:rPr lang="en-GB" sz="1800" cap="none" dirty="0"/>
              <a:t>the original United Nations?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8A9A85FE-26CC-F046-96DE-6BAA2483435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4902" y="345117"/>
            <a:ext cx="4332567" cy="235449"/>
          </a:xfrm>
        </p:spPr>
        <p:txBody>
          <a:bodyPr/>
          <a:lstStyle/>
          <a:p>
            <a:r>
              <a:rPr lang="en-GB" dirty="0"/>
              <a:t>Inclusion for all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BFA1BDD-39AD-944E-AE94-51D2BA0258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GB" dirty="0"/>
              <a:t>Theme 1 – Unit 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CBE27A-118B-AB4B-8584-5D623A723A6B}"/>
              </a:ext>
            </a:extLst>
          </p:cNvPr>
          <p:cNvSpPr txBox="1"/>
          <p:nvPr/>
        </p:nvSpPr>
        <p:spPr>
          <a:xfrm>
            <a:off x="7874889" y="4179428"/>
            <a:ext cx="7248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Dan Behr</a:t>
            </a:r>
          </a:p>
        </p:txBody>
      </p:sp>
    </p:spTree>
    <p:extLst>
      <p:ext uri="{BB962C8B-B14F-4D97-AF65-F5344CB8AC3E}">
        <p14:creationId xmlns:p14="http://schemas.microsoft.com/office/powerpoint/2010/main" val="101896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9" grpId="0" build="p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treet, small, bicycle, orange&#10;&#10;Description automatically generated">
            <a:extLst>
              <a:ext uri="{FF2B5EF4-FFF2-40B4-BE49-F238E27FC236}">
                <a16:creationId xmlns:a16="http://schemas.microsoft.com/office/drawing/2014/main" id="{84C78A7F-90BB-3A45-A475-81B0A4AF33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7768" y="1260000"/>
            <a:ext cx="3851999" cy="315720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0635AA-2A34-4041-BA06-E2B476D86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4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E79D4885-2E5B-3C41-84F5-8341E91E87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3838" y="2293496"/>
            <a:ext cx="3886200" cy="2123862"/>
          </a:xfrm>
        </p:spPr>
        <p:txBody>
          <a:bodyPr/>
          <a:lstStyle/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173</a:t>
            </a:r>
          </a:p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183</a:t>
            </a:r>
          </a:p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193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A03B1849-39E6-0A43-9BCD-65A70E3729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3282950" cy="613630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How many member countries </a:t>
            </a:r>
            <a:br>
              <a:rPr lang="en-GB" sz="1800" cap="none" dirty="0"/>
            </a:br>
            <a:r>
              <a:rPr lang="en-GB" sz="1800" cap="none" dirty="0"/>
              <a:t>are there today (as of 2018)?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8A9A85FE-26CC-F046-96DE-6BAA2483435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4902" y="345117"/>
            <a:ext cx="4332567" cy="235449"/>
          </a:xfrm>
        </p:spPr>
        <p:txBody>
          <a:bodyPr/>
          <a:lstStyle/>
          <a:p>
            <a:r>
              <a:rPr lang="en-GB" dirty="0"/>
              <a:t>Inclusion for all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BFA1BDD-39AD-944E-AE94-51D2BA0258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GB" dirty="0"/>
              <a:t>Theme 1 – Unit 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E02D39-A6F6-264A-849B-340FBCE62C0D}"/>
              </a:ext>
            </a:extLst>
          </p:cNvPr>
          <p:cNvSpPr txBox="1"/>
          <p:nvPr/>
        </p:nvSpPr>
        <p:spPr>
          <a:xfrm>
            <a:off x="7874889" y="4179428"/>
            <a:ext cx="7248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/>
              <a:t>© Dan Behr</a:t>
            </a:r>
          </a:p>
        </p:txBody>
      </p:sp>
    </p:spTree>
    <p:extLst>
      <p:ext uri="{BB962C8B-B14F-4D97-AF65-F5344CB8AC3E}">
        <p14:creationId xmlns:p14="http://schemas.microsoft.com/office/powerpoint/2010/main" val="204413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riding skis down a snow covered slope&#10;&#10;Description automatically generated">
            <a:extLst>
              <a:ext uri="{FF2B5EF4-FFF2-40B4-BE49-F238E27FC236}">
                <a16:creationId xmlns:a16="http://schemas.microsoft.com/office/drawing/2014/main" id="{F468D076-7FE0-9647-B76A-57DC0129EA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54" t="5269" r="11154"/>
          <a:stretch/>
        </p:blipFill>
        <p:spPr>
          <a:xfrm>
            <a:off x="4713565" y="1260000"/>
            <a:ext cx="3886201" cy="3157357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0635AA-2A34-4041-BA06-E2B476D86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5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E79D4885-2E5B-3C41-84F5-8341E91E87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4902" y="1693889"/>
            <a:ext cx="3299916" cy="2723468"/>
          </a:xfrm>
        </p:spPr>
        <p:txBody>
          <a:bodyPr/>
          <a:lstStyle/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Something that belongs to specific people in specific countries</a:t>
            </a:r>
          </a:p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Something that belongs to every human being in the world</a:t>
            </a:r>
          </a:p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Something that governments can give to specific groups of people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A03B1849-39E6-0A43-9BCD-65A70E3729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5297" y="1260000"/>
            <a:ext cx="2551981" cy="249299"/>
          </a:xfrm>
        </p:spPr>
        <p:txBody>
          <a:bodyPr/>
          <a:lstStyle/>
          <a:p>
            <a:r>
              <a:rPr lang="en-GB" sz="1800" cap="none" dirty="0"/>
              <a:t>What is a human right?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8A9A85FE-26CC-F046-96DE-6BAA2483435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4902" y="345117"/>
            <a:ext cx="4332567" cy="235449"/>
          </a:xfrm>
        </p:spPr>
        <p:txBody>
          <a:bodyPr/>
          <a:lstStyle/>
          <a:p>
            <a:r>
              <a:rPr lang="en-GB" dirty="0"/>
              <a:t>Inclusion for all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BFA1BDD-39AD-944E-AE94-51D2BA0258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GB" dirty="0"/>
              <a:t>Theme 1 – Unit 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23D9A5-9B55-6F41-9C31-4539FE7804AC}"/>
              </a:ext>
            </a:extLst>
          </p:cNvPr>
          <p:cNvSpPr txBox="1"/>
          <p:nvPr/>
        </p:nvSpPr>
        <p:spPr>
          <a:xfrm>
            <a:off x="6892247" y="4179428"/>
            <a:ext cx="170752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/>
              <a:t>© Chung Sung-Jun/Getty Images</a:t>
            </a:r>
          </a:p>
        </p:txBody>
      </p:sp>
    </p:spTree>
    <p:extLst>
      <p:ext uri="{BB962C8B-B14F-4D97-AF65-F5344CB8AC3E}">
        <p14:creationId xmlns:p14="http://schemas.microsoft.com/office/powerpoint/2010/main" val="29081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group of people on a court&#10;&#10;Description automatically generated">
            <a:extLst>
              <a:ext uri="{FF2B5EF4-FFF2-40B4-BE49-F238E27FC236}">
                <a16:creationId xmlns:a16="http://schemas.microsoft.com/office/drawing/2014/main" id="{DBF79E30-539E-744E-A193-94FE1C565F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0591" y="1081223"/>
            <a:ext cx="3851999" cy="333720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0635AA-2A34-4041-BA06-E2B476D86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6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A03B1849-39E6-0A43-9BCD-65A70E3729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3064942" cy="934230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What does article 1 of </a:t>
            </a:r>
            <a:br>
              <a:rPr lang="en-GB" sz="1800" cap="none" dirty="0"/>
            </a:br>
            <a:r>
              <a:rPr lang="en-GB" sz="1800" cap="none" dirty="0"/>
              <a:t>the universal declaration of </a:t>
            </a:r>
            <a:br>
              <a:rPr lang="en-GB" sz="1800" cap="none" dirty="0"/>
            </a:br>
            <a:r>
              <a:rPr lang="en-GB" sz="1800" cap="none" dirty="0"/>
              <a:t>human rights state?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8A9A85FE-26CC-F046-96DE-6BAA2483435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4902" y="345117"/>
            <a:ext cx="4332567" cy="235449"/>
          </a:xfrm>
        </p:spPr>
        <p:txBody>
          <a:bodyPr/>
          <a:lstStyle/>
          <a:p>
            <a:r>
              <a:rPr lang="en-GB" dirty="0"/>
              <a:t>Inclusion for all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BFA1BDD-39AD-944E-AE94-51D2BA0258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GB" dirty="0"/>
              <a:t>Theme 1 – Unit 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049B57A-3EE3-3B46-A753-AC6686EAD114}"/>
              </a:ext>
            </a:extLst>
          </p:cNvPr>
          <p:cNvSpPr txBox="1"/>
          <p:nvPr/>
        </p:nvSpPr>
        <p:spPr>
          <a:xfrm>
            <a:off x="7244908" y="4179428"/>
            <a:ext cx="135485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Bob Martin for OIS/IOC</a:t>
            </a:r>
          </a:p>
        </p:txBody>
      </p:sp>
    </p:spTree>
    <p:extLst>
      <p:ext uri="{BB962C8B-B14F-4D97-AF65-F5344CB8AC3E}">
        <p14:creationId xmlns:p14="http://schemas.microsoft.com/office/powerpoint/2010/main" val="271449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0635AA-2A34-4041-BA06-E2B476D86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7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A03B1849-39E6-0A43-9BCD-65A70E3729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2693045" cy="1254831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List four human rights </a:t>
            </a:r>
            <a:br>
              <a:rPr lang="en-GB" sz="1800" cap="none" dirty="0"/>
            </a:br>
            <a:r>
              <a:rPr lang="en-GB" sz="1800" cap="none" dirty="0"/>
              <a:t>that are protected in the </a:t>
            </a:r>
            <a:br>
              <a:rPr lang="en-GB" sz="1800" cap="none" dirty="0"/>
            </a:br>
            <a:r>
              <a:rPr lang="en-GB" sz="1800" cap="none" dirty="0"/>
              <a:t>universal declaration </a:t>
            </a:r>
            <a:br>
              <a:rPr lang="en-GB" sz="1800" cap="none" dirty="0"/>
            </a:br>
            <a:r>
              <a:rPr lang="en-GB" sz="1800" cap="none" dirty="0"/>
              <a:t>of human rights.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8A9A85FE-26CC-F046-96DE-6BAA2483435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4902" y="345117"/>
            <a:ext cx="4332567" cy="235449"/>
          </a:xfrm>
        </p:spPr>
        <p:txBody>
          <a:bodyPr/>
          <a:lstStyle/>
          <a:p>
            <a:r>
              <a:rPr lang="en-GB" dirty="0"/>
              <a:t>Inclusion for all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BFA1BDD-39AD-944E-AE94-51D2BA0258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GB" dirty="0"/>
              <a:t>Theme 1 – Unit 4</a:t>
            </a:r>
          </a:p>
        </p:txBody>
      </p:sp>
      <p:pic>
        <p:nvPicPr>
          <p:cNvPr id="13" name="Content Placeholder 12" descr="A person on a court&#10;&#10;Description automatically generated">
            <a:extLst>
              <a:ext uri="{FF2B5EF4-FFF2-40B4-BE49-F238E27FC236}">
                <a16:creationId xmlns:a16="http://schemas.microsoft.com/office/drawing/2014/main" id="{3EE39B86-DEE8-784E-B164-C9F97B513300}"/>
              </a:ext>
            </a:extLst>
          </p:cNvPr>
          <p:cNvPicPr>
            <a:picLocks noGrp="1" noChangeAspect="1"/>
          </p:cNvPicPr>
          <p:nvPr>
            <p:ph sz="half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6"/>
          <a:stretch/>
        </p:blipFill>
        <p:spPr>
          <a:xfrm>
            <a:off x="4712400" y="1260000"/>
            <a:ext cx="3889947" cy="3157538"/>
          </a:xfr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AB5FE0C-DB29-444D-8AA3-8656AC1AA792}"/>
              </a:ext>
            </a:extLst>
          </p:cNvPr>
          <p:cNvSpPr txBox="1"/>
          <p:nvPr/>
        </p:nvSpPr>
        <p:spPr>
          <a:xfrm>
            <a:off x="7692146" y="4179428"/>
            <a:ext cx="9076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Rob </a:t>
            </a:r>
            <a:r>
              <a:rPr lang="en-GB" sz="800" dirty="0" err="1">
                <a:solidFill>
                  <a:schemeClr val="bg1"/>
                </a:solidFill>
              </a:rPr>
              <a:t>Prezioso</a:t>
            </a:r>
            <a:endParaRPr lang="en-GB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87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0635AA-2A34-4041-BA06-E2B476D86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8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A03B1849-39E6-0A43-9BCD-65A70E3729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2" y="1260000"/>
            <a:ext cx="2987997" cy="1575431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List three things the </a:t>
            </a:r>
            <a:br>
              <a:rPr lang="en-GB" sz="1800" cap="none" dirty="0"/>
            </a:br>
            <a:r>
              <a:rPr lang="en-GB" sz="1800" cap="none" dirty="0"/>
              <a:t>United Nations convention </a:t>
            </a:r>
            <a:br>
              <a:rPr lang="en-GB" sz="1800" cap="none" dirty="0"/>
            </a:br>
            <a:r>
              <a:rPr lang="en-GB" sz="1800" cap="none" dirty="0"/>
              <a:t>of the rights of persons </a:t>
            </a:r>
            <a:br>
              <a:rPr lang="en-GB" sz="1800" cap="none" dirty="0"/>
            </a:br>
            <a:r>
              <a:rPr lang="en-GB" sz="1800" cap="none" dirty="0"/>
              <a:t>with disabilities requires </a:t>
            </a:r>
            <a:br>
              <a:rPr lang="en-GB" sz="1800" cap="none" dirty="0"/>
            </a:br>
            <a:r>
              <a:rPr lang="en-GB" sz="1800" cap="none" dirty="0"/>
              <a:t>governments to do.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8A9A85FE-26CC-F046-96DE-6BAA2483435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4902" y="345117"/>
            <a:ext cx="4332567" cy="235449"/>
          </a:xfrm>
        </p:spPr>
        <p:txBody>
          <a:bodyPr/>
          <a:lstStyle/>
          <a:p>
            <a:r>
              <a:rPr lang="en-GB" dirty="0"/>
              <a:t>Inclusion for all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BFA1BDD-39AD-944E-AE94-51D2BA0258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GB" dirty="0"/>
              <a:t>Theme 1 – Unit 4</a:t>
            </a:r>
          </a:p>
        </p:txBody>
      </p:sp>
      <p:pic>
        <p:nvPicPr>
          <p:cNvPr id="6" name="Content Placeholder 5" descr="A person holding a bicycle&#10;&#10;Description automatically generated">
            <a:extLst>
              <a:ext uri="{FF2B5EF4-FFF2-40B4-BE49-F238E27FC236}">
                <a16:creationId xmlns:a16="http://schemas.microsoft.com/office/drawing/2014/main" id="{9C99572F-A068-284B-B7F7-930FFC5CE6A6}"/>
              </a:ext>
            </a:extLst>
          </p:cNvPr>
          <p:cNvPicPr>
            <a:picLocks noGrp="1" noChangeAspect="1"/>
          </p:cNvPicPr>
          <p:nvPr>
            <p:ph sz="half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9"/>
          <a:stretch/>
        </p:blipFill>
        <p:spPr>
          <a:xfrm>
            <a:off x="4712400" y="1260826"/>
            <a:ext cx="3887367" cy="3157538"/>
          </a:xfr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7329BE6-D4FE-964D-AE2C-CE9FAF9AF662}"/>
              </a:ext>
            </a:extLst>
          </p:cNvPr>
          <p:cNvSpPr txBox="1"/>
          <p:nvPr/>
        </p:nvSpPr>
        <p:spPr>
          <a:xfrm>
            <a:off x="7148728" y="4179428"/>
            <a:ext cx="145103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Al </a:t>
            </a:r>
            <a:r>
              <a:rPr lang="en-GB" sz="800" dirty="0" err="1">
                <a:solidFill>
                  <a:schemeClr val="bg1"/>
                </a:solidFill>
              </a:rPr>
              <a:t>Tielemans</a:t>
            </a:r>
            <a:r>
              <a:rPr lang="en-GB" sz="800" dirty="0">
                <a:solidFill>
                  <a:schemeClr val="bg1"/>
                </a:solidFill>
              </a:rPr>
              <a:t> for OIS/IOC</a:t>
            </a:r>
          </a:p>
        </p:txBody>
      </p:sp>
    </p:spTree>
    <p:extLst>
      <p:ext uri="{BB962C8B-B14F-4D97-AF65-F5344CB8AC3E}">
        <p14:creationId xmlns:p14="http://schemas.microsoft.com/office/powerpoint/2010/main" val="195735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0635AA-2A34-4041-BA06-E2B476D86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9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A03B1849-39E6-0A43-9BCD-65A70E3729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3834383" cy="934230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List three barriers that </a:t>
            </a:r>
            <a:br>
              <a:rPr lang="en-GB" sz="1800" cap="none" dirty="0"/>
            </a:br>
            <a:r>
              <a:rPr lang="en-GB" sz="1800" cap="none" dirty="0"/>
              <a:t>might stop people with a disability </a:t>
            </a:r>
            <a:br>
              <a:rPr lang="en-GB" sz="1800" cap="none" dirty="0"/>
            </a:br>
            <a:r>
              <a:rPr lang="en-GB" sz="1800" cap="none" dirty="0"/>
              <a:t>participating fully in society.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8A9A85FE-26CC-F046-96DE-6BAA2483435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4902" y="345117"/>
            <a:ext cx="4332567" cy="235449"/>
          </a:xfrm>
        </p:spPr>
        <p:txBody>
          <a:bodyPr/>
          <a:lstStyle/>
          <a:p>
            <a:r>
              <a:rPr lang="en-GB" dirty="0"/>
              <a:t>Inclusion for all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BFA1BDD-39AD-944E-AE94-51D2BA0258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GB" dirty="0"/>
              <a:t>Theme 1 – Unit 4</a:t>
            </a:r>
          </a:p>
        </p:txBody>
      </p:sp>
      <p:pic>
        <p:nvPicPr>
          <p:cNvPr id="14" name="Picture 13" descr="A picture containing person, grass, sport, person&#10;&#10;Description automatically generated">
            <a:extLst>
              <a:ext uri="{FF2B5EF4-FFF2-40B4-BE49-F238E27FC236}">
                <a16:creationId xmlns:a16="http://schemas.microsoft.com/office/drawing/2014/main" id="{04802073-7228-504D-A787-2DC7729DB6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0751" y="1095375"/>
            <a:ext cx="3836988" cy="332198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DC6DC5B-69CA-D841-B56C-78027CA2244D}"/>
              </a:ext>
            </a:extLst>
          </p:cNvPr>
          <p:cNvSpPr txBox="1"/>
          <p:nvPr/>
        </p:nvSpPr>
        <p:spPr>
          <a:xfrm>
            <a:off x="7244909" y="4201913"/>
            <a:ext cx="13548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Bob Martin for OIS/IOC</a:t>
            </a:r>
          </a:p>
        </p:txBody>
      </p:sp>
    </p:spTree>
    <p:extLst>
      <p:ext uri="{BB962C8B-B14F-4D97-AF65-F5344CB8AC3E}">
        <p14:creationId xmlns:p14="http://schemas.microsoft.com/office/powerpoint/2010/main" val="108120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5" grpId="0"/>
    </p:bldLst>
  </p:timing>
</p:sld>
</file>

<file path=ppt/theme/theme1.xml><?xml version="1.0" encoding="utf-8"?>
<a:theme xmlns:a="http://schemas.openxmlformats.org/drawingml/2006/main" name="Cover">
  <a:themeElements>
    <a:clrScheme name="IPC Learner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D334D"/>
      </a:accent1>
      <a:accent2>
        <a:srgbClr val="910048"/>
      </a:accent2>
      <a:accent3>
        <a:srgbClr val="0080C8"/>
      </a:accent3>
      <a:accent4>
        <a:srgbClr val="003B70"/>
      </a:accent4>
      <a:accent5>
        <a:srgbClr val="00A650"/>
      </a:accent5>
      <a:accent6>
        <a:srgbClr val="00534C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093026D-8EBF-A64F-859E-9D1BE038A6E6}" vid="{393D9522-9CA4-3248-BAA0-4BADA92C5D9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Cover</Template>
  <TotalTime>216</TotalTime>
  <Words>653</Words>
  <Application>Microsoft Macintosh PowerPoint</Application>
  <PresentationFormat>On-screen Show (16:9)</PresentationFormat>
  <Paragraphs>91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Hero New Super</vt:lpstr>
      <vt:lpstr>Cover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Vogel</dc:creator>
  <cp:lastModifiedBy>Carla Martin</cp:lastModifiedBy>
  <cp:revision>29</cp:revision>
  <dcterms:created xsi:type="dcterms:W3CDTF">2020-09-25T09:41:03Z</dcterms:created>
  <dcterms:modified xsi:type="dcterms:W3CDTF">2020-11-11T14:22:00Z</dcterms:modified>
</cp:coreProperties>
</file>