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63" r:id="rId2"/>
    <p:sldId id="264" r:id="rId3"/>
    <p:sldId id="266" r:id="rId4"/>
    <p:sldId id="267" r:id="rId5"/>
    <p:sldId id="268" r:id="rId6"/>
    <p:sldId id="269" r:id="rId7"/>
    <p:sldId id="270" r:id="rId8"/>
    <p:sldId id="265" r:id="rId9"/>
    <p:sldId id="271" r:id="rId10"/>
    <p:sldId id="272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804" userDrawn="1">
          <p15:clr>
            <a:srgbClr val="A4A3A4"/>
          </p15:clr>
        </p15:guide>
        <p15:guide id="3" orient="horz" pos="1302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pos="272" userDrawn="1">
          <p15:clr>
            <a:srgbClr val="A4A3A4"/>
          </p15:clr>
        </p15:guide>
        <p15:guide id="6" pos="29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ho Shinohara" initials="KS" lastIdx="1" clrIdx="0">
    <p:extLst>
      <p:ext uri="{19B8F6BF-5375-455C-9EA6-DF929625EA0E}">
        <p15:presenceInfo xmlns:p15="http://schemas.microsoft.com/office/powerpoint/2012/main" userId="S::kaho.shinohara@paralympic.org::7f422c79-a823-46e2-bb37-78032b5706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34E"/>
    <a:srgbClr val="91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34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200" y="200"/>
      </p:cViewPr>
      <p:guideLst>
        <p:guide pos="2880"/>
        <p:guide orient="horz" pos="804"/>
        <p:guide orient="horz" pos="1302"/>
        <p:guide pos="340"/>
        <p:guide pos="272"/>
        <p:guide pos="29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2608C-5DCC-E74C-A2A9-CC9B2629E94A}" type="datetimeFigureOut">
              <a:rPr lang="en-US" smtClean="0"/>
              <a:t>11/27/20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82C56-D078-2D4A-9C06-08745FC5C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6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  B  Sir Ludwig Guttmann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151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  B	Archery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101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</a:t>
            </a:r>
            <a:r>
              <a:rPr lang="en-GB" baseline="0" dirty="0"/>
              <a:t>  A 	Rome, 1960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9877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</a:t>
            </a:r>
            <a:r>
              <a:rPr lang="en-GB" baseline="0" dirty="0"/>
              <a:t>  Participated in Paralympic Games.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4248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</a:t>
            </a:r>
            <a:r>
              <a:rPr lang="en-GB" baseline="0" dirty="0"/>
              <a:t> </a:t>
            </a:r>
            <a:r>
              <a:rPr lang="en-GB" sz="120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</a:t>
            </a: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heelchair basketball, wheelchair rugby, wheelchair fencing, wheelchair tennis, Para athletics, wheelchair curling</a:t>
            </a:r>
            <a:endParaRPr lang="en-GB" i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135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Answer: C	parallel to</a:t>
            </a:r>
          </a:p>
          <a:p>
            <a:endParaRPr lang="en-GB" dirty="0"/>
          </a:p>
          <a:p>
            <a:r>
              <a:rPr lang="en-GB" dirty="0"/>
              <a:t>The term 'Para' comes from the Greek word 'para' meaning 'beside' or 'parallel to'.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1229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</a:t>
            </a:r>
            <a:r>
              <a:rPr lang="en-GB" baseline="0" dirty="0"/>
              <a:t> B 	4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156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 </a:t>
            </a: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recreational and competitive sports, recognised by the International Paralympic Committee, that are played, performed and contested by athletes with an impairment.  </a:t>
            </a:r>
          </a:p>
          <a:p>
            <a:endParaRPr lang="en-GB" i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2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Answer:</a:t>
            </a:r>
            <a:r>
              <a:rPr lang="en-GB" baseline="0" dirty="0"/>
              <a:t> Change Starts With Sport.</a:t>
            </a:r>
            <a:endParaRPr lang="en-GB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102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A4E13-D161-FC47-BE6F-86D00318D6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4943"/>
            <a:ext cx="9144000" cy="514350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C18005B-7998-C54A-BAD2-9C0DC9E26CB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2698750"/>
            <a:ext cx="9144000" cy="24447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666B520-72E6-1F48-851C-0DBC3B219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Theme 1 – Unit 1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F7A6955-E8ED-5F41-B56D-4CBEA4FFA8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31292" y="517711"/>
            <a:ext cx="1768475" cy="357084"/>
          </a:xfrm>
          <a:prstGeom prst="rect">
            <a:avLst/>
          </a:prstGeom>
        </p:spPr>
        <p:txBody>
          <a:bodyPr wrap="none" lIns="0" tIns="0" rIns="0" bIns="0"/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000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 Paralympic Movement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0EEE3C-9095-2247-8FB1-6EC30D33BF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4819" y="4475564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  <a:endParaRPr lang="en-US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827ECD0-54BC-D843-94EB-363C861F4B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43095" y="4702477"/>
            <a:ext cx="1656672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3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0C900BB1-6CB6-1245-A05C-9302C8C8D6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2187" y="1236786"/>
            <a:ext cx="4920450" cy="553357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lnSpc>
                <a:spcPts val="4600"/>
              </a:lnSpc>
              <a:buFontTx/>
              <a:buNone/>
              <a:defRPr lang="en-GB" sz="38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FB773A03-6425-E245-A67A-7CBADEC13E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2187" y="1778742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>
              <a:buFontTx/>
              <a:buNone/>
              <a:defRPr lang="en-GB" sz="20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74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438275"/>
            <a:ext cx="3851999" cy="297908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Theme 1 – Unit 1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BB83A64F-FCD4-5F41-B878-34D69EE0E9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Theme 1 – Unit 1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9A57971E-0ACD-E741-958E-5A45602E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ECFAEAE1-83ED-414A-B34C-5BE6CC02FE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58313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Heading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2160001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Theme 1 – Unit 1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2160000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67CAA267-D11A-2B42-95B6-D5DFEDF280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62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AA9C5EFB-8809-894E-9501-DDCAE3B5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63CCEA43-F7D7-A740-A884-7880455EEE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45172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Theme 1 – Unit 1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7160DDBA-4B71-F24C-BA2E-1C561B29C5B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00904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Theme 1 – Unit 1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379EEA52-AC2D-B64A-9D87-1BE8022B4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9C81DD01-8BEA-164E-B214-D187C10209A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4779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Large Heading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Theme 1 – Unit 1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1A02418D-58F5-3D4A-8FBD-C88BD3D1F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97B1E17-BD22-6E49-A799-E8CC4E92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A5CB46AF-F4DA-8745-A7EA-AD30748498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740288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Theme 1 – Unit 1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3827AE21-C49F-704D-A4FF-5B37CC64B8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3349" y="4129359"/>
            <a:ext cx="3851998" cy="288000"/>
          </a:xfrm>
          <a:prstGeom prst="rect">
            <a:avLst/>
          </a:prstGeom>
          <a:solidFill>
            <a:srgbClr val="EE334E"/>
          </a:solidFill>
        </p:spPr>
        <p:txBody>
          <a:bodyPr wrap="none" tIns="90000" rIns="90000" bIns="72000" anchor="ctr" anchorCtr="0">
            <a:noAutofit/>
          </a:bodyPr>
          <a:lstStyle>
            <a:lvl1pPr marL="0" indent="0" algn="ctr">
              <a:buFontTx/>
              <a:buNone/>
              <a:defRPr sz="18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2" name="Picture Placeholder 14">
            <a:extLst>
              <a:ext uri="{FF2B5EF4-FFF2-40B4-BE49-F238E27FC236}">
                <a16:creationId xmlns:a16="http://schemas.microsoft.com/office/drawing/2014/main" id="{DF12D390-3AAB-BF4A-A0ED-736A3C5D46B8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4753349" y="1080000"/>
            <a:ext cx="3851999" cy="28461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20281CBC-1A1A-374D-A271-C0F0E9A903B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500705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hort - Headlinel,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61873" y="342435"/>
            <a:ext cx="1437894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Theme 1 – Unit 1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00D76AD-588B-B14C-B9C9-36211F3CD1E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835923CF-757A-184A-A779-457E483A27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E4E77DB6-7751-D444-B4AC-BCC1668FAA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44703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31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7" r:id="rId3"/>
    <p:sldLayoutId id="2147483669" r:id="rId4"/>
    <p:sldLayoutId id="2147483666" r:id="rId5"/>
    <p:sldLayoutId id="2147483668" r:id="rId6"/>
    <p:sldLayoutId id="2147483670" r:id="rId7"/>
    <p:sldLayoutId id="2147483671" r:id="rId8"/>
    <p:sldLayoutId id="2147483672" r:id="rId9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Photo of wheelchair rugby players.">
            <a:extLst>
              <a:ext uri="{FF2B5EF4-FFF2-40B4-BE49-F238E27FC236}">
                <a16:creationId xmlns:a16="http://schemas.microsoft.com/office/drawing/2014/main" id="{BC5C8BA3-888A-A843-A1AC-70B338A955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8763" b="31126"/>
          <a:stretch/>
        </p:blipFill>
        <p:spPr>
          <a:xfrm>
            <a:off x="0" y="2704676"/>
            <a:ext cx="9145084" cy="2444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3E09FC-DD10-FE4F-BEF4-5D5C6964E48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1 – Unit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044BFD6-81D3-064E-B04A-99943F4759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The Paralympic Movement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897344-55C1-544C-85F4-8673C74E67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95252" y="4475564"/>
            <a:ext cx="1504515" cy="192360"/>
          </a:xfrm>
        </p:spPr>
        <p:txBody>
          <a:bodyPr/>
          <a:lstStyle/>
          <a:p>
            <a:r>
              <a:rPr lang="en-US" dirty="0"/>
              <a:t>EVALUATION QUIZ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DA1832-EC98-334B-AB08-E110B1A8889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4374" y="4702477"/>
            <a:ext cx="2135393" cy="153888"/>
          </a:xfrm>
        </p:spPr>
        <p:txBody>
          <a:bodyPr/>
          <a:lstStyle/>
          <a:p>
            <a:r>
              <a:rPr lang="en-US" dirty="0"/>
              <a:t>Age Group: 13-15 years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CA5C8BE-F398-364D-A6E2-B85F5F569BB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2187" y="1236786"/>
            <a:ext cx="7206332" cy="553357"/>
          </a:xfrm>
        </p:spPr>
        <p:txBody>
          <a:bodyPr/>
          <a:lstStyle/>
          <a:p>
            <a:r>
              <a:rPr lang="en-US" dirty="0"/>
              <a:t>The Paralympic Movement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528B6B2-B15D-CF48-AE4C-909961D26EE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32187" y="1778742"/>
            <a:ext cx="2315121" cy="276999"/>
          </a:xfrm>
        </p:spPr>
        <p:txBody>
          <a:bodyPr/>
          <a:lstStyle/>
          <a:p>
            <a:r>
              <a:rPr lang="en-US" dirty="0"/>
              <a:t>Evaluation quiz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8709CED-740D-9D4F-81DA-3F9721262E03}"/>
              </a:ext>
            </a:extLst>
          </p:cNvPr>
          <p:cNvSpPr txBox="1"/>
          <p:nvPr/>
        </p:nvSpPr>
        <p:spPr>
          <a:xfrm>
            <a:off x="532187" y="4667924"/>
            <a:ext cx="2615204" cy="21544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</a:rPr>
              <a:t>© Dan Behr</a:t>
            </a:r>
          </a:p>
        </p:txBody>
      </p:sp>
    </p:spTree>
    <p:extLst>
      <p:ext uri="{BB962C8B-B14F-4D97-AF65-F5344CB8AC3E}">
        <p14:creationId xmlns:p14="http://schemas.microsoft.com/office/powerpoint/2010/main" val="10519324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CB5F8-18C3-5641-A127-4CB84B1A02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3B9394-0FD5-CA48-8CC5-BC46FF6E4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10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066C57-12CE-C643-80C9-E78E1BEF45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1"/>
            <a:ext cx="3270126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What is the brand narrative </a:t>
            </a:r>
            <a:br>
              <a:rPr lang="en-GB" sz="1800" cap="none" dirty="0"/>
            </a:br>
            <a:r>
              <a:rPr lang="en-GB" sz="1800" cap="none" dirty="0"/>
              <a:t>of the Paralympic Movement?</a:t>
            </a:r>
          </a:p>
        </p:txBody>
      </p:sp>
      <p:pic>
        <p:nvPicPr>
          <p:cNvPr id="11" name="Picture Placeholder 10" descr="Photo of the paralympic flag at an open ceremony.">
            <a:extLst>
              <a:ext uri="{FF2B5EF4-FFF2-40B4-BE49-F238E27FC236}">
                <a16:creationId xmlns:a16="http://schemas.microsoft.com/office/drawing/2014/main" id="{B827FAC1-5380-6F47-8EDC-5D2B5ABB5FC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4FFF34-0BF0-7545-A084-CD224778C448}"/>
              </a:ext>
            </a:extLst>
          </p:cNvPr>
          <p:cNvSpPr txBox="1"/>
          <p:nvPr/>
        </p:nvSpPr>
        <p:spPr>
          <a:xfrm>
            <a:off x="7664895" y="4201913"/>
            <a:ext cx="9348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Wagner Meier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C2FAC65B-7854-8140-B48C-BA77498B33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750" y="345117"/>
            <a:ext cx="4247719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 Paralympic movement</a:t>
            </a:r>
          </a:p>
        </p:txBody>
      </p:sp>
    </p:spTree>
    <p:extLst>
      <p:ext uri="{BB962C8B-B14F-4D97-AF65-F5344CB8AC3E}">
        <p14:creationId xmlns:p14="http://schemas.microsoft.com/office/powerpoint/2010/main" val="2374803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Photo of a flag bearer at the PyeongChang 2018 Paralympic Games.">
            <a:extLst>
              <a:ext uri="{FF2B5EF4-FFF2-40B4-BE49-F238E27FC236}">
                <a16:creationId xmlns:a16="http://schemas.microsoft.com/office/drawing/2014/main" id="{E72EF1CC-8A4D-8B42-BF5E-6EB75B2E49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96" r="11196"/>
          <a:stretch/>
        </p:blipFill>
        <p:spPr>
          <a:xfrm>
            <a:off x="4694590" y="1079999"/>
            <a:ext cx="3888000" cy="333735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CB5F8-18C3-5641-A127-4CB84B1A02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3B9394-0FD5-CA48-8CC5-BC46FF6E4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F83717-0031-B74D-B539-B2853C4A2B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00" y="2066925"/>
            <a:ext cx="3908238" cy="2428001"/>
          </a:xfrm>
        </p:spPr>
        <p:txBody>
          <a:bodyPr/>
          <a:lstStyle/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Sir Philip Craven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Sir Ludwig Guttmann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Andrew Parsons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066C57-12CE-C643-80C9-E78E1BEF45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1"/>
            <a:ext cx="2577629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Who began the </a:t>
            </a:r>
            <a:br>
              <a:rPr lang="en-GB" sz="1800" cap="none" dirty="0"/>
            </a:br>
            <a:r>
              <a:rPr lang="en-GB" sz="1800" cap="none" dirty="0"/>
              <a:t>Paralympic Movement?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4188FBD-8097-6E4E-936C-D60C53BDCAA2}"/>
              </a:ext>
            </a:extLst>
          </p:cNvPr>
          <p:cNvSpPr txBox="1"/>
          <p:nvPr/>
        </p:nvSpPr>
        <p:spPr>
          <a:xfrm>
            <a:off x="7512611" y="4201913"/>
            <a:ext cx="10871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Lieven </a:t>
            </a:r>
            <a:r>
              <a:rPr lang="en-GB" sz="800" dirty="0" err="1">
                <a:solidFill>
                  <a:schemeClr val="bg1"/>
                </a:solidFill>
              </a:rPr>
              <a:t>Coudenys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1DF58D3D-FD27-3D43-A3D1-35ABC0D1CA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2365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 Paralympic movement</a:t>
            </a:r>
          </a:p>
        </p:txBody>
      </p:sp>
    </p:spTree>
    <p:extLst>
      <p:ext uri="{BB962C8B-B14F-4D97-AF65-F5344CB8AC3E}">
        <p14:creationId xmlns:p14="http://schemas.microsoft.com/office/powerpoint/2010/main" val="87349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CB5F8-18C3-5641-A127-4CB84B1A02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3B9394-0FD5-CA48-8CC5-BC46FF6E4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3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F83717-0031-B74D-B539-B2853C4A2B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00" y="2417197"/>
            <a:ext cx="3908238" cy="1770966"/>
          </a:xfrm>
        </p:spPr>
        <p:txBody>
          <a:bodyPr/>
          <a:lstStyle/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Boccia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Archery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Wheelchair basketball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066C57-12CE-C643-80C9-E78E1BEF45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2" y="1260000"/>
            <a:ext cx="3411190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What was the first competition </a:t>
            </a:r>
            <a:br>
              <a:rPr lang="en-GB" sz="1800" cap="none" dirty="0"/>
            </a:br>
            <a:r>
              <a:rPr lang="en-GB" sz="1800" cap="none" dirty="0"/>
              <a:t>for wheelchair competitors?</a:t>
            </a:r>
          </a:p>
        </p:txBody>
      </p:sp>
      <p:pic>
        <p:nvPicPr>
          <p:cNvPr id="11" name="Picture Placeholder 10" descr="Photo of a Para athlete at the Tokyo 1964 Paralympic Games.">
            <a:extLst>
              <a:ext uri="{FF2B5EF4-FFF2-40B4-BE49-F238E27FC236}">
                <a16:creationId xmlns:a16="http://schemas.microsoft.com/office/drawing/2014/main" id="{AD316C66-29BE-1F4C-81D2-2CEABB10DC3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41" r="-145"/>
          <a:stretch/>
        </p:blipFill>
        <p:spPr>
          <a:xfrm>
            <a:off x="4730751" y="1079999"/>
            <a:ext cx="3874598" cy="3337359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824C228-BB22-CA45-9CEE-0EEC6169F9EF}"/>
              </a:ext>
            </a:extLst>
          </p:cNvPr>
          <p:cNvSpPr txBox="1"/>
          <p:nvPr/>
        </p:nvSpPr>
        <p:spPr>
          <a:xfrm>
            <a:off x="4835595" y="4201913"/>
            <a:ext cx="376417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Paralympic TOKYO 1964: the Tokyo Games for the Physically Handicapped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BE8457BC-44B7-C044-84B5-CED8955FB3A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750" y="345117"/>
            <a:ext cx="4247719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 Paralympic movement</a:t>
            </a:r>
          </a:p>
        </p:txBody>
      </p:sp>
    </p:spTree>
    <p:extLst>
      <p:ext uri="{BB962C8B-B14F-4D97-AF65-F5344CB8AC3E}">
        <p14:creationId xmlns:p14="http://schemas.microsoft.com/office/powerpoint/2010/main" val="380110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CB5F8-18C3-5641-A127-4CB84B1A02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3B9394-0FD5-CA48-8CC5-BC46FF6E4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F83717-0031-B74D-B539-B2853C4A2B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00" y="2425147"/>
            <a:ext cx="3908238" cy="1876537"/>
          </a:xfrm>
        </p:spPr>
        <p:txBody>
          <a:bodyPr/>
          <a:lstStyle/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Rome, 1960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Rome, 1964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Tokyo, 1960</a:t>
            </a:r>
          </a:p>
          <a:p>
            <a:pPr marL="0" indent="0">
              <a:spcAft>
                <a:spcPts val="2400"/>
              </a:spcAft>
              <a:buSzPct val="100000"/>
              <a:buNone/>
            </a:pPr>
            <a:endParaRPr lang="en-GB" sz="1400" dirty="0">
              <a:cs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066C57-12CE-C643-80C9-E78E1BEF45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1"/>
            <a:ext cx="3654847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When and where were </a:t>
            </a:r>
            <a:br>
              <a:rPr lang="en-GB" sz="1800" cap="none" dirty="0"/>
            </a:br>
            <a:r>
              <a:rPr lang="en-GB" sz="1800" cap="none" dirty="0"/>
              <a:t>the first Paralympic Games held?</a:t>
            </a:r>
          </a:p>
        </p:txBody>
      </p:sp>
      <p:pic>
        <p:nvPicPr>
          <p:cNvPr id="14" name="Picture 13" descr="Photo of a Para athlete and their guide.">
            <a:extLst>
              <a:ext uri="{FF2B5EF4-FFF2-40B4-BE49-F238E27FC236}">
                <a16:creationId xmlns:a16="http://schemas.microsoft.com/office/drawing/2014/main" id="{CB55AE79-BB1A-CC41-8FFF-9A283B432D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0591" y="1081223"/>
            <a:ext cx="3851999" cy="3337200"/>
          </a:xfrm>
          <a:prstGeom prst="rect">
            <a:avLst/>
          </a:prstGeom>
        </p:spPr>
      </p:pic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E187A86B-7FD7-3941-9984-8CE006815C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750" y="345117"/>
            <a:ext cx="4247719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 Paralympic movement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784DDB-668C-FA4D-9C91-CF5C3B29C14C}"/>
              </a:ext>
            </a:extLst>
          </p:cNvPr>
          <p:cNvSpPr txBox="1"/>
          <p:nvPr/>
        </p:nvSpPr>
        <p:spPr>
          <a:xfrm>
            <a:off x="7244908" y="4201913"/>
            <a:ext cx="13548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Bob Martin for OIS/IOC</a:t>
            </a:r>
          </a:p>
        </p:txBody>
      </p:sp>
    </p:spTree>
    <p:extLst>
      <p:ext uri="{BB962C8B-B14F-4D97-AF65-F5344CB8AC3E}">
        <p14:creationId xmlns:p14="http://schemas.microsoft.com/office/powerpoint/2010/main" val="81074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Photo of Lisa Bunschoten, a Para snowboarder.">
            <a:extLst>
              <a:ext uri="{FF2B5EF4-FFF2-40B4-BE49-F238E27FC236}">
                <a16:creationId xmlns:a16="http://schemas.microsoft.com/office/drawing/2014/main" id="{CE0A95DD-87D3-C548-A9D7-3107044DB0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05" r="10868"/>
          <a:stretch/>
        </p:blipFill>
        <p:spPr>
          <a:xfrm>
            <a:off x="4747768" y="1077149"/>
            <a:ext cx="3851999" cy="334005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CB5F8-18C3-5641-A127-4CB84B1A02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3B9394-0FD5-CA48-8CC5-BC46FF6E4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F83717-0031-B74D-B539-B2853C4A2B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00" y="3456878"/>
            <a:ext cx="3908238" cy="1090828"/>
          </a:xfrm>
        </p:spPr>
        <p:txBody>
          <a:bodyPr/>
          <a:lstStyle/>
          <a:p>
            <a:pPr marL="0" indent="0">
              <a:spcAft>
                <a:spcPts val="2400"/>
              </a:spcAft>
              <a:buSzPct val="100000"/>
              <a:buNone/>
            </a:pPr>
            <a:r>
              <a:rPr lang="en-GB" sz="1400" dirty="0">
                <a:cs typeface="Arial" panose="020B0604020202020204" pitchFamily="34" charset="0"/>
              </a:rPr>
              <a:t>What does this mean?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066C57-12CE-C643-80C9-E78E1BEF45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93285" y="1907590"/>
            <a:ext cx="2385268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I’m Lisa </a:t>
            </a:r>
            <a:r>
              <a:rPr lang="en-GB" sz="1800" cap="none" dirty="0" err="1"/>
              <a:t>Bunschoten</a:t>
            </a:r>
            <a:r>
              <a:rPr lang="en-GB" sz="1800" cap="none" dirty="0"/>
              <a:t>. </a:t>
            </a:r>
            <a:br>
              <a:rPr lang="en-GB" sz="1800" cap="none" dirty="0"/>
            </a:br>
            <a:r>
              <a:rPr lang="en-GB" sz="1800" cap="none" dirty="0"/>
              <a:t>I’m a Paralympian.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94CE04-047F-C642-B549-09FF7877996C}"/>
              </a:ext>
            </a:extLst>
          </p:cNvPr>
          <p:cNvSpPr txBox="1"/>
          <p:nvPr/>
        </p:nvSpPr>
        <p:spPr>
          <a:xfrm>
            <a:off x="7512610" y="4201913"/>
            <a:ext cx="108715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Lieven </a:t>
            </a:r>
            <a:r>
              <a:rPr lang="en-GB" sz="800" dirty="0" err="1">
                <a:solidFill>
                  <a:schemeClr val="bg1"/>
                </a:solidFill>
              </a:rPr>
              <a:t>Coudenys</a:t>
            </a:r>
            <a:endParaRPr lang="en-GB" sz="800" dirty="0">
              <a:solidFill>
                <a:schemeClr val="bg1"/>
              </a:solidFill>
            </a:endParaRP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5EEF226B-FC08-D34F-BD0C-34329AA5C1D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750" y="345117"/>
            <a:ext cx="4247719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 Paralympic movement</a:t>
            </a:r>
          </a:p>
        </p:txBody>
      </p:sp>
      <p:pic>
        <p:nvPicPr>
          <p:cNvPr id="12" name="Picture 11" descr="Shape, circle&#10;&#10;Description automatically generated">
            <a:extLst>
              <a:ext uri="{FF2B5EF4-FFF2-40B4-BE49-F238E27FC236}">
                <a16:creationId xmlns:a16="http://schemas.microsoft.com/office/drawing/2014/main" id="{5F0A9388-62FE-CF49-A7BD-C049549A80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382" y="1077149"/>
            <a:ext cx="3305953" cy="255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50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hoto of Ryley Batt, a wheelchair rugby player who competes for Australia.">
            <a:extLst>
              <a:ext uri="{FF2B5EF4-FFF2-40B4-BE49-F238E27FC236}">
                <a16:creationId xmlns:a16="http://schemas.microsoft.com/office/drawing/2014/main" id="{548F7E74-9720-954B-A808-3F504FD9BC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952" t="17938" r="20952" b="6531"/>
          <a:stretch/>
        </p:blipFill>
        <p:spPr>
          <a:xfrm>
            <a:off x="4747768" y="1080157"/>
            <a:ext cx="3851999" cy="33372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CB5F8-18C3-5641-A127-4CB84B1A02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3B9394-0FD5-CA48-8CC5-BC46FF6E4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6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F83717-0031-B74D-B539-B2853C4A2B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2355" y="3463509"/>
            <a:ext cx="2519001" cy="1202900"/>
          </a:xfrm>
        </p:spPr>
        <p:txBody>
          <a:bodyPr/>
          <a:lstStyle/>
          <a:p>
            <a:pPr marL="0" indent="0">
              <a:spcAft>
                <a:spcPts val="2400"/>
              </a:spcAft>
              <a:buSzPct val="100000"/>
              <a:buNone/>
            </a:pPr>
            <a:r>
              <a:rPr lang="en-GB" sz="1400" dirty="0">
                <a:cs typeface="Arial" panose="020B0604020202020204" pitchFamily="34" charset="0"/>
              </a:rPr>
              <a:t>List </a:t>
            </a:r>
            <a:r>
              <a:rPr lang="en-GB" sz="1400" b="1" dirty="0">
                <a:cs typeface="Arial" panose="020B0604020202020204" pitchFamily="34" charset="0"/>
              </a:rPr>
              <a:t>3</a:t>
            </a:r>
            <a:r>
              <a:rPr lang="en-GB" sz="1400" dirty="0">
                <a:cs typeface="Arial" panose="020B0604020202020204" pitchFamily="34" charset="0"/>
              </a:rPr>
              <a:t> other Para sports that a Para athlete could participate in using a </a:t>
            </a:r>
            <a:r>
              <a:rPr lang="en-GB" sz="1400" b="1" dirty="0">
                <a:cs typeface="Arial" panose="020B0604020202020204" pitchFamily="34" charset="0"/>
              </a:rPr>
              <a:t>wheelchair</a:t>
            </a:r>
            <a:r>
              <a:rPr lang="en-GB" sz="1400" dirty="0"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067412EC-FE80-994D-A984-842A1E7B8F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750" y="345117"/>
            <a:ext cx="4247719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 Paralympic movement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7035E6-1D4A-ED46-9A7A-3CACED7C296C}"/>
              </a:ext>
            </a:extLst>
          </p:cNvPr>
          <p:cNvSpPr txBox="1"/>
          <p:nvPr/>
        </p:nvSpPr>
        <p:spPr>
          <a:xfrm>
            <a:off x="7874889" y="4201913"/>
            <a:ext cx="7248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Dan Behr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B5AEF89C-9823-AF4F-880D-600B3A6CF133}"/>
              </a:ext>
            </a:extLst>
          </p:cNvPr>
          <p:cNvSpPr txBox="1">
            <a:spLocks/>
          </p:cNvSpPr>
          <p:nvPr/>
        </p:nvSpPr>
        <p:spPr>
          <a:xfrm>
            <a:off x="1193285" y="1907590"/>
            <a:ext cx="2663101" cy="613630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3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500"/>
              </a:lnSpc>
            </a:pPr>
            <a:r>
              <a:rPr lang="en-GB" sz="1800" cap="none" dirty="0"/>
              <a:t>I’m Ryley Batt. </a:t>
            </a:r>
            <a:br>
              <a:rPr lang="en-GB" sz="1800" cap="none" dirty="0"/>
            </a:br>
            <a:r>
              <a:rPr lang="en-GB" sz="1800" cap="none" dirty="0"/>
              <a:t>I play wheelchair rugby. </a:t>
            </a:r>
          </a:p>
        </p:txBody>
      </p:sp>
      <p:pic>
        <p:nvPicPr>
          <p:cNvPr id="10" name="Picture 9" descr="Shape, circle&#10;&#10;Description automatically generated">
            <a:extLst>
              <a:ext uri="{FF2B5EF4-FFF2-40B4-BE49-F238E27FC236}">
                <a16:creationId xmlns:a16="http://schemas.microsoft.com/office/drawing/2014/main" id="{862FB6A2-B31E-6545-9A6E-74BD23BD4D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858" y="1077149"/>
            <a:ext cx="3305953" cy="255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58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Photo of a Para athlete.">
            <a:extLst>
              <a:ext uri="{FF2B5EF4-FFF2-40B4-BE49-F238E27FC236}">
                <a16:creationId xmlns:a16="http://schemas.microsoft.com/office/drawing/2014/main" id="{EB2CC0B1-BF0D-294A-915E-6161572F3D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272" b="22272"/>
          <a:stretch/>
        </p:blipFill>
        <p:spPr>
          <a:xfrm>
            <a:off x="4753349" y="1080157"/>
            <a:ext cx="3846418" cy="33372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CB5F8-18C3-5641-A127-4CB84B1A02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3B9394-0FD5-CA48-8CC5-BC46FF6E4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0F83717-0031-B74D-B539-B2853C4A2B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00" y="2425148"/>
            <a:ext cx="3908238" cy="1884488"/>
          </a:xfrm>
        </p:spPr>
        <p:txBody>
          <a:bodyPr/>
          <a:lstStyle/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the same as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different to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r>
              <a:rPr lang="en-GB" sz="1400" dirty="0">
                <a:cs typeface="Arial" panose="020B0604020202020204" pitchFamily="34" charset="0"/>
              </a:rPr>
              <a:t>parallel to</a:t>
            </a:r>
          </a:p>
          <a:p>
            <a:pPr marL="342900" indent="-342900">
              <a:spcAft>
                <a:spcPts val="2400"/>
              </a:spcAft>
              <a:buSzPct val="100000"/>
              <a:buFont typeface="+mj-lt"/>
              <a:buAutoNum type="alphaUcPeriod"/>
            </a:pPr>
            <a:endParaRPr lang="en-GB" sz="1400" dirty="0">
              <a:cs typeface="Arial" panose="020B0604020202020204" pitchFamily="34" charset="0"/>
            </a:endParaRPr>
          </a:p>
          <a:p>
            <a:pPr marL="0" indent="0">
              <a:spcAft>
                <a:spcPts val="2400"/>
              </a:spcAft>
              <a:buSzPct val="100000"/>
              <a:buNone/>
            </a:pPr>
            <a:endParaRPr lang="en-GB" sz="1400" dirty="0">
              <a:cs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066C57-12CE-C643-80C9-E78E1BEF45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1"/>
            <a:ext cx="3462486" cy="613630"/>
          </a:xfrm>
        </p:spPr>
        <p:txBody>
          <a:bodyPr/>
          <a:lstStyle/>
          <a:p>
            <a:pPr>
              <a:lnSpc>
                <a:spcPts val="2500"/>
              </a:lnSpc>
            </a:pPr>
            <a:r>
              <a:rPr lang="en-GB" sz="1800" cap="none" dirty="0"/>
              <a:t>What does the term ‘Para’ </a:t>
            </a:r>
            <a:br>
              <a:rPr lang="en-GB" sz="1800" cap="none" dirty="0"/>
            </a:br>
            <a:r>
              <a:rPr lang="en-GB" sz="1800" cap="none" dirty="0"/>
              <a:t>mean in the word ‘Paralympic’?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B6106DD-C215-994C-A2F6-880F00920E8C}"/>
              </a:ext>
            </a:extLst>
          </p:cNvPr>
          <p:cNvSpPr txBox="1"/>
          <p:nvPr/>
        </p:nvSpPr>
        <p:spPr>
          <a:xfrm>
            <a:off x="7244908" y="4201913"/>
            <a:ext cx="13548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Bob Martin for OIS/IOC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B2DA53C9-7766-BF45-89A5-BCECDB7E2CA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750" y="345117"/>
            <a:ext cx="4247719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 Paralympic movement</a:t>
            </a:r>
          </a:p>
        </p:txBody>
      </p:sp>
    </p:spTree>
    <p:extLst>
      <p:ext uri="{BB962C8B-B14F-4D97-AF65-F5344CB8AC3E}">
        <p14:creationId xmlns:p14="http://schemas.microsoft.com/office/powerpoint/2010/main" val="1183219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CB5F8-18C3-5641-A127-4CB84B1A02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3B9394-0FD5-CA48-8CC5-BC46FF6E4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066C57-12CE-C643-80C9-E78E1BEF45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7847" y="3391907"/>
            <a:ext cx="1990930" cy="534570"/>
          </a:xfrm>
        </p:spPr>
        <p:txBody>
          <a:bodyPr/>
          <a:lstStyle/>
          <a:p>
            <a:pPr>
              <a:lnSpc>
                <a:spcPts val="2200"/>
              </a:lnSpc>
            </a:pPr>
            <a:r>
              <a:rPr lang="en-GB" sz="1400" b="0" cap="none" dirty="0">
                <a:solidFill>
                  <a:schemeClr val="tx1"/>
                </a:solidFill>
              </a:rPr>
              <a:t>How many sport classes </a:t>
            </a:r>
            <a:br>
              <a:rPr lang="en-GB" sz="1400" b="0" cap="none" dirty="0">
                <a:solidFill>
                  <a:schemeClr val="tx1"/>
                </a:solidFill>
              </a:rPr>
            </a:br>
            <a:r>
              <a:rPr lang="en-GB" sz="1400" b="0" cap="none" dirty="0">
                <a:solidFill>
                  <a:schemeClr val="tx1"/>
                </a:solidFill>
              </a:rPr>
              <a:t>are there in my sport?</a:t>
            </a:r>
          </a:p>
        </p:txBody>
      </p:sp>
      <p:pic>
        <p:nvPicPr>
          <p:cNvPr id="16" name="Picture Placeholder 15" descr="Photo of Watcharaphon Vongsa, a Boccia player who competes for Thailand.">
            <a:extLst>
              <a:ext uri="{FF2B5EF4-FFF2-40B4-BE49-F238E27FC236}">
                <a16:creationId xmlns:a16="http://schemas.microsoft.com/office/drawing/2014/main" id="{7CA7AEAE-92BC-C04B-82C1-3CAE7CC1109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05E20D9-2363-4743-BBD7-9AD17FCE6AED}"/>
              </a:ext>
            </a:extLst>
          </p:cNvPr>
          <p:cNvSpPr txBox="1"/>
          <p:nvPr/>
        </p:nvSpPr>
        <p:spPr>
          <a:xfrm>
            <a:off x="7515816" y="4201913"/>
            <a:ext cx="10839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Cicero Rodrigues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9B7C8C4F-E87A-D547-835E-7E3BCEF268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750" y="345117"/>
            <a:ext cx="4247719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 Paralympic movement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AA9203B5-4A5D-3844-9896-4E3D3310B22F}"/>
              </a:ext>
            </a:extLst>
          </p:cNvPr>
          <p:cNvSpPr txBox="1">
            <a:spLocks/>
          </p:cNvSpPr>
          <p:nvPr/>
        </p:nvSpPr>
        <p:spPr>
          <a:xfrm>
            <a:off x="1038398" y="1970560"/>
            <a:ext cx="3000758" cy="601190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3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cap="none" dirty="0"/>
              <a:t>I’m </a:t>
            </a:r>
            <a:r>
              <a:rPr lang="en-GB" sz="1800" cap="none" dirty="0" err="1"/>
              <a:t>Watcharaphon</a:t>
            </a:r>
            <a:r>
              <a:rPr lang="en-GB" sz="1800" cap="none" dirty="0"/>
              <a:t> </a:t>
            </a:r>
            <a:r>
              <a:rPr lang="en-GB" sz="1800" cap="none" dirty="0" err="1"/>
              <a:t>Vongsa</a:t>
            </a:r>
            <a:r>
              <a:rPr lang="en-GB" sz="1800" cap="none" dirty="0"/>
              <a:t>. </a:t>
            </a:r>
          </a:p>
          <a:p>
            <a:r>
              <a:rPr lang="en-GB" sz="1800" cap="none" dirty="0"/>
              <a:t>I play boccia for Thailand.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48578488-0BAD-304A-8ECF-A1BE3ED028A2}"/>
              </a:ext>
            </a:extLst>
          </p:cNvPr>
          <p:cNvSpPr txBox="1">
            <a:spLocks/>
          </p:cNvSpPr>
          <p:nvPr/>
        </p:nvSpPr>
        <p:spPr>
          <a:xfrm>
            <a:off x="547847" y="4075692"/>
            <a:ext cx="1861087" cy="252441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sz="2300" b="1" i="0" kern="1200" cap="all" baseline="0">
                <a:solidFill>
                  <a:srgbClr val="EE334E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200"/>
              </a:lnSpc>
            </a:pPr>
            <a:r>
              <a:rPr lang="en-GB" sz="1400" b="0" cap="none" dirty="0"/>
              <a:t>A. </a:t>
            </a:r>
            <a:r>
              <a:rPr lang="en-GB" sz="1400" b="0" cap="none" dirty="0">
                <a:solidFill>
                  <a:schemeClr val="tx1"/>
                </a:solidFill>
              </a:rPr>
              <a:t>5          </a:t>
            </a:r>
            <a:r>
              <a:rPr lang="en-GB" sz="1400" b="0" cap="none" dirty="0"/>
              <a:t>B. </a:t>
            </a:r>
            <a:r>
              <a:rPr lang="en-GB" sz="1400" b="0" cap="none" dirty="0">
                <a:solidFill>
                  <a:schemeClr val="tx1"/>
                </a:solidFill>
              </a:rPr>
              <a:t>4        </a:t>
            </a:r>
            <a:r>
              <a:rPr lang="en-GB" sz="1400" b="0" cap="none" dirty="0"/>
              <a:t>C. </a:t>
            </a:r>
            <a:r>
              <a:rPr lang="en-GB" sz="1400" b="0" cap="none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14" name="Picture 13" descr="Shape, circle&#10;&#10;Description automatically generated">
            <a:extLst>
              <a:ext uri="{FF2B5EF4-FFF2-40B4-BE49-F238E27FC236}">
                <a16:creationId xmlns:a16="http://schemas.microsoft.com/office/drawing/2014/main" id="{8F830FAD-E8B3-D64B-928A-D217D486D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10" y="1018624"/>
            <a:ext cx="3550882" cy="274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12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hoto of a Para cross-country skier.">
            <a:extLst>
              <a:ext uri="{FF2B5EF4-FFF2-40B4-BE49-F238E27FC236}">
                <a16:creationId xmlns:a16="http://schemas.microsoft.com/office/drawing/2014/main" id="{402FD440-8351-0643-9117-D3C885B0EC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055" t="3738" r="7746" b="3738"/>
          <a:stretch/>
        </p:blipFill>
        <p:spPr>
          <a:xfrm>
            <a:off x="4730591" y="1080156"/>
            <a:ext cx="3851999" cy="33372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2CB5F8-18C3-5641-A127-4CB84B1A02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GB" dirty="0"/>
              <a:t>Theme 1 – Unit 1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3B9394-0FD5-CA48-8CC5-BC46FF6E4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8066C57-12CE-C643-80C9-E78E1BEF45F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4233" y="1260001"/>
            <a:ext cx="2449388" cy="249299"/>
          </a:xfrm>
        </p:spPr>
        <p:txBody>
          <a:bodyPr/>
          <a:lstStyle/>
          <a:p>
            <a:r>
              <a:rPr lang="en-GB" sz="1800" cap="none" dirty="0"/>
              <a:t>What are Para sports?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D408187-EE9E-D04C-876C-21324E6F71F7}"/>
              </a:ext>
            </a:extLst>
          </p:cNvPr>
          <p:cNvSpPr txBox="1"/>
          <p:nvPr/>
        </p:nvSpPr>
        <p:spPr>
          <a:xfrm>
            <a:off x="6764867" y="4201912"/>
            <a:ext cx="18349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" dirty="0"/>
              <a:t>© Lieven </a:t>
            </a:r>
            <a:r>
              <a:rPr lang="en-GB" sz="800" dirty="0" err="1"/>
              <a:t>Coudenys</a:t>
            </a:r>
            <a:endParaRPr lang="en-GB" sz="800" dirty="0"/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D801BE86-E18D-7949-B11A-24E17223085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750" y="345117"/>
            <a:ext cx="4247719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The Paralympic movement</a:t>
            </a:r>
          </a:p>
        </p:txBody>
      </p:sp>
    </p:spTree>
    <p:extLst>
      <p:ext uri="{BB962C8B-B14F-4D97-AF65-F5344CB8AC3E}">
        <p14:creationId xmlns:p14="http://schemas.microsoft.com/office/powerpoint/2010/main" val="72201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Cover">
  <a:themeElements>
    <a:clrScheme name="IPC Learn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334D"/>
      </a:accent1>
      <a:accent2>
        <a:srgbClr val="910048"/>
      </a:accent2>
      <a:accent3>
        <a:srgbClr val="0080C8"/>
      </a:accent3>
      <a:accent4>
        <a:srgbClr val="003B70"/>
      </a:accent4>
      <a:accent5>
        <a:srgbClr val="00A650"/>
      </a:accent5>
      <a:accent6>
        <a:srgbClr val="00534C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3" id="{C0A2E679-6DE5-FC41-8943-760C78E72DE6}" vid="{5603ED94-1421-1143-BCD3-0E8E35B3DC1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281</TotalTime>
  <Words>421</Words>
  <Application>Microsoft Macintosh PowerPoint</Application>
  <PresentationFormat>On-screen Show (16:9)</PresentationFormat>
  <Paragraphs>89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Hero New Super</vt:lpstr>
      <vt:lpstr>Cover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Charlotte Vogel</dc:creator>
  <cp:lastModifiedBy>Kari Walters</cp:lastModifiedBy>
  <cp:revision>64</cp:revision>
  <dcterms:created xsi:type="dcterms:W3CDTF">2020-09-23T16:34:15Z</dcterms:created>
  <dcterms:modified xsi:type="dcterms:W3CDTF">2020-11-27T15:48:45Z</dcterms:modified>
</cp:coreProperties>
</file>