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6"/>
  </p:notesMasterIdLst>
  <p:sldIdLst>
    <p:sldId id="263" r:id="rId2"/>
    <p:sldId id="301" r:id="rId3"/>
    <p:sldId id="276" r:id="rId4"/>
    <p:sldId id="314" r:id="rId5"/>
    <p:sldId id="277" r:id="rId6"/>
    <p:sldId id="278" r:id="rId7"/>
    <p:sldId id="279" r:id="rId8"/>
    <p:sldId id="315" r:id="rId9"/>
    <p:sldId id="316" r:id="rId10"/>
    <p:sldId id="282" r:id="rId11"/>
    <p:sldId id="283" r:id="rId12"/>
    <p:sldId id="309" r:id="rId13"/>
    <p:sldId id="310" r:id="rId14"/>
    <p:sldId id="285" r:id="rId15"/>
    <p:sldId id="286" r:id="rId16"/>
    <p:sldId id="311" r:id="rId17"/>
    <p:sldId id="287" r:id="rId18"/>
    <p:sldId id="312" r:id="rId19"/>
    <p:sldId id="313" r:id="rId20"/>
    <p:sldId id="317" r:id="rId21"/>
    <p:sldId id="290" r:id="rId22"/>
    <p:sldId id="291" r:id="rId23"/>
    <p:sldId id="292" r:id="rId24"/>
    <p:sldId id="293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7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3288" userDrawn="1">
          <p15:clr>
            <a:srgbClr val="A4A3A4"/>
          </p15:clr>
        </p15:guide>
        <p15:guide id="4" pos="2472" userDrawn="1">
          <p15:clr>
            <a:srgbClr val="A4A3A4"/>
          </p15:clr>
        </p15:guide>
        <p15:guide id="5" orient="horz" pos="105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ho Shinohara" initials="KS" lastIdx="4" clrIdx="0">
    <p:extLst>
      <p:ext uri="{19B8F6BF-5375-455C-9EA6-DF929625EA0E}">
        <p15:presenceInfo xmlns:p15="http://schemas.microsoft.com/office/powerpoint/2012/main" userId="S::kaho.shinohara@paralympic.org::7f422c79-a823-46e2-bb37-78032b5706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34E"/>
    <a:srgbClr val="91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5"/>
    <p:restoredTop sz="72925"/>
  </p:normalViewPr>
  <p:slideViewPr>
    <p:cSldViewPr snapToGrid="0" snapToObjects="1">
      <p:cViewPr varScale="1">
        <p:scale>
          <a:sx n="116" d="100"/>
          <a:sy n="116" d="100"/>
        </p:scale>
        <p:origin x="856" y="184"/>
      </p:cViewPr>
      <p:guideLst>
        <p:guide orient="horz" pos="1597"/>
        <p:guide pos="2880"/>
        <p:guide pos="3288"/>
        <p:guide pos="2472"/>
        <p:guide orient="horz" pos="105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2608C-5DCC-E74C-A2A9-CC9B2629E94A}" type="datetimeFigureOut">
              <a:rPr lang="en-US" smtClean="0"/>
              <a:t>11/18/20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82C56-D078-2D4A-9C06-08745FC5C5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466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playlist?list=PL6CBAXPeBajmZxy_8SXmqJrJFudmAmMuZ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For a brief introduction</a:t>
            </a:r>
            <a:r>
              <a:rPr lang="en-GB" baseline="0" dirty="0"/>
              <a:t> to the Paralympic Movement and the Paralympic values, please see the following films which are 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available via the IPC’s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I’mPOSSIBLE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YouTube playlist (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https://www.youtube.com/playlist?list=PL6CBAXPeBajmZxy_8SXmqJrJFudmAmMuZ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</a:t>
            </a:r>
          </a:p>
          <a:p>
            <a:endParaRPr lang="en-GB" baseline="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'Introduction to the Paralympic Movement’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'The Paralympic values'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1618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Red, blue and green are </a:t>
            </a:r>
            <a:r>
              <a:rPr lang="en-GB" sz="1200" dirty="0">
                <a:latin typeface="TradeGothic Light"/>
                <a:cs typeface="TradeGothic Light"/>
              </a:rPr>
              <a:t>the most widely used colours in national flags around the world.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897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501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072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latin typeface="TradeGothic Light"/>
                <a:cs typeface="TradeGothic Light"/>
              </a:rPr>
              <a:t>The Games are declared officially open by well-known personalities like Presidents and Queens.</a:t>
            </a:r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792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Not every Paralympic and Olympic Games have been held in the same cities: due</a:t>
            </a:r>
            <a:r>
              <a:rPr lang="en-GB" baseline="0" dirty="0"/>
              <a:t> to complications in the host countries from </a:t>
            </a:r>
            <a:r>
              <a:rPr lang="en-GB" dirty="0"/>
              <a:t>1964– 1972 they were held in separate places. In</a:t>
            </a:r>
            <a:r>
              <a:rPr lang="en-GB" baseline="0" dirty="0"/>
              <a:t> 1964 Tel Aviv stepped in to host the Paralympic Games after Mexico was forced to pull out after technical difficulties in the government. </a:t>
            </a:r>
            <a:r>
              <a:rPr lang="en-GB" baseline="0"/>
              <a:t>In 1972 the Paralympic Games were held in the same country but a different city to the </a:t>
            </a:r>
            <a:r>
              <a:rPr lang="en-GB" sz="1200" b="0" i="0" u="none" strike="noStrike" baseline="0">
                <a:latin typeface="PTSans-Regular"/>
              </a:rPr>
              <a:t>Olympic Games </a:t>
            </a:r>
            <a:r>
              <a:rPr lang="en-GB"/>
              <a:t>–</a:t>
            </a:r>
            <a:r>
              <a:rPr lang="en-GB" sz="1200" b="0" i="0" u="none" strike="noStrike" baseline="0">
                <a:latin typeface="PTSans-Regular"/>
              </a:rPr>
              <a:t> Heidelberg staged the Paralympic Games at the university’s institute for physical training.</a:t>
            </a:r>
            <a:endParaRPr lang="en-GB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072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251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572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2115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bg1"/>
                </a:solidFill>
              </a:rPr>
              <a:t>Images left to right: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bg1"/>
                </a:solidFill>
              </a:rPr>
              <a:t>© Italian Institute for Disabled Workers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© </a:t>
            </a:r>
            <a:r>
              <a:rPr lang="en-GB" sz="1200" dirty="0" err="1"/>
              <a:t>Handikappidrott</a:t>
            </a:r>
            <a:endParaRPr lang="en-GB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>
                <a:solidFill>
                  <a:schemeClr val="bg1"/>
                </a:solidFill>
              </a:rPr>
              <a:t>© Anthony Edgar for OIS/IOC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© Chung Sung-Jun/Getty Images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>
                <a:solidFill>
                  <a:srgbClr val="FF0000"/>
                </a:solidFill>
              </a:rPr>
              <a:t>In 2018 t</a:t>
            </a:r>
            <a:r>
              <a:rPr lang="en-GB" dirty="0">
                <a:solidFill>
                  <a:srgbClr val="FF0000"/>
                </a:solidFill>
              </a:rPr>
              <a:t>he term</a:t>
            </a:r>
            <a:r>
              <a:rPr lang="en-GB" baseline="0" dirty="0">
                <a:solidFill>
                  <a:srgbClr val="FF0000"/>
                </a:solidFill>
              </a:rPr>
              <a:t> “delegations” was used in place of “countries” as 30 Russian athletes competed as the Neutral Paralympic Athlete delegation.</a:t>
            </a:r>
            <a:endParaRPr lang="en-GB" dirty="0">
              <a:solidFill>
                <a:srgbClr val="FF0000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8872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001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911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1A4E13-D161-FC47-BE6F-86D00318D6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4943"/>
            <a:ext cx="9144000" cy="5143500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C18005B-7998-C54A-BAD2-9C0DC9E26CB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2698750"/>
            <a:ext cx="9144000" cy="24447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666B520-72E6-1F48-851C-0DBC3B219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F7A6955-E8ED-5F41-B56D-4CBEA4FFA8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31292" y="517711"/>
            <a:ext cx="1768475" cy="357084"/>
          </a:xfrm>
          <a:prstGeom prst="rect">
            <a:avLst/>
          </a:prstGeom>
        </p:spPr>
        <p:txBody>
          <a:bodyPr wrap="none" lIns="0" tIns="0" rIns="0" bIns="0"/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000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3E0EEE3C-9095-2247-8FB1-6EC30D33BF6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4819" y="4475564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  <a:endParaRPr lang="en-US" dirty="0"/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3827ECD0-54BC-D843-94EB-363C861F4B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43095" y="4702477"/>
            <a:ext cx="1656672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3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0C900BB1-6CB6-1245-A05C-9302C8C8D6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2187" y="1236786"/>
            <a:ext cx="4920450" cy="553357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lnSpc>
                <a:spcPts val="4600"/>
              </a:lnSpc>
              <a:buFontTx/>
              <a:buNone/>
              <a:defRPr lang="en-GB" sz="38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FB773A03-6425-E245-A67A-7CBADEC13E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2187" y="1778742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>
              <a:buFontTx/>
              <a:buNone/>
              <a:defRPr lang="en-GB" sz="20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74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438275"/>
            <a:ext cx="3851999" cy="297908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5E426472-7AD7-8446-B622-0E4E6A4C1E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1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9A57971E-0ACD-E741-958E-5A45602EE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618A9DC-DCCA-8A46-9662-452D6760E0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583139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Heading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2160001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2160000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67CAA267-D11A-2B42-95B6-D5DFEDF280F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62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AA9C5EFB-8809-894E-9501-DDCAE3B59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CF1FBFA0-F568-9F45-86E7-CA13CB847A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45172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079999"/>
            <a:ext cx="3851999" cy="333735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429BAFB-EF75-0D4B-ACD4-230EEA72D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046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379EEA52-AC2D-B64A-9D87-1BE8022B4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A35FBB01-F0CB-7D47-AB45-28DAEAE912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47793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Large Heading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1A02418D-58F5-3D4A-8FBD-C88BD3D1F7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26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A97B1E17-BD22-6E49-A799-E8CC4E92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FA6AE6B9-433B-2C48-AA09-ED1B7DEBA6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740288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31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7" r:id="rId3"/>
    <p:sldLayoutId id="2147483669" r:id="rId4"/>
    <p:sldLayoutId id="2147483666" r:id="rId5"/>
    <p:sldLayoutId id="2147483668" r:id="rId6"/>
    <p:sldLayoutId id="2147483670" r:id="rId7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7" Type="http://schemas.openxmlformats.org/officeDocument/2006/relationships/image" Target="../media/image3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B67D6D43-6E06-1F44-974E-50E04278028B}"/>
              </a:ext>
            </a:extLst>
          </p:cNvPr>
          <p:cNvPicPr>
            <a:picLocks noGrp="1"/>
          </p:cNvPicPr>
          <p:nvPr>
            <p:ph type="pic" sz="quarter" idx="18"/>
          </p:nvPr>
        </p:nvPicPr>
        <p:blipFill rotWithShape="1">
          <a:blip r:embed="rId3"/>
          <a:srcRect t="34150" b="13690"/>
          <a:stretch/>
        </p:blipFill>
        <p:spPr>
          <a:xfrm>
            <a:off x="0" y="2699100"/>
            <a:ext cx="9144000" cy="2444400"/>
          </a:xfrm>
          <a:prstGeom prst="roundRect">
            <a:avLst>
              <a:gd name="adj" fmla="val 0"/>
            </a:avLst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3E09FC-DD10-FE4F-BEF4-5D5C6964E4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44BFD6-81D3-064E-B04A-99943F4759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The Paralympic Movement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897344-55C1-544C-85F4-8673C74E67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88703" y="4475564"/>
            <a:ext cx="2011064" cy="19236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Lesson Presentation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DA1832-EC98-334B-AB08-E110B1A888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4374" y="4702477"/>
            <a:ext cx="2135393" cy="15388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Age Group: 13-18 years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CA5C8BE-F398-364D-A6E2-B85F5F569B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2187" y="1236786"/>
            <a:ext cx="6177204" cy="553293"/>
          </a:xfrm>
        </p:spPr>
        <p:txBody>
          <a:bodyPr/>
          <a:lstStyle/>
          <a:p>
            <a:r>
              <a:rPr lang="en-US" dirty="0"/>
              <a:t>The Paralympic Games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528B6B2-B15D-CF48-AE4C-909961D26E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32187" y="1778742"/>
            <a:ext cx="2571538" cy="276999"/>
          </a:xfrm>
        </p:spPr>
        <p:txBody>
          <a:bodyPr/>
          <a:lstStyle/>
          <a:p>
            <a:r>
              <a:rPr lang="en-US" dirty="0"/>
              <a:t>Past and present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BA985A-2F2B-3343-B807-57195C0D93A6}"/>
              </a:ext>
            </a:extLst>
          </p:cNvPr>
          <p:cNvSpPr txBox="1"/>
          <p:nvPr/>
        </p:nvSpPr>
        <p:spPr>
          <a:xfrm>
            <a:off x="532187" y="4667924"/>
            <a:ext cx="1170192" cy="215444"/>
          </a:xfrm>
          <a:prstGeom prst="rect">
            <a:avLst/>
          </a:prstGeom>
          <a:noFill/>
        </p:spPr>
        <p:txBody>
          <a:bodyPr wrap="none" lIns="0" rIns="0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© Bob Martin for OIS/IOC</a:t>
            </a:r>
          </a:p>
        </p:txBody>
      </p:sp>
    </p:spTree>
    <p:extLst>
      <p:ext uri="{BB962C8B-B14F-4D97-AF65-F5344CB8AC3E}">
        <p14:creationId xmlns:p14="http://schemas.microsoft.com/office/powerpoint/2010/main" val="1051932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B6C618E-8EDA-3742-A222-5C6830F30940}"/>
              </a:ext>
            </a:extLst>
          </p:cNvPr>
          <p:cNvSpPr txBox="1">
            <a:spLocks/>
          </p:cNvSpPr>
          <p:nvPr/>
        </p:nvSpPr>
        <p:spPr>
          <a:xfrm>
            <a:off x="544234" y="4140000"/>
            <a:ext cx="8055533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Tel Aviv 1968, Israel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10</a:t>
            </a:fld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8" name="Content Placeholder 10">
            <a:extLst>
              <a:ext uri="{FF2B5EF4-FFF2-40B4-BE49-F238E27FC236}">
                <a16:creationId xmlns:a16="http://schemas.microsoft.com/office/drawing/2014/main" id="{E9A3369E-C9BE-A444-B28D-01DB37A4820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540233" y="1692000"/>
            <a:ext cx="3060000" cy="2340000"/>
          </a:xfrm>
        </p:spPr>
      </p:pic>
      <p:pic>
        <p:nvPicPr>
          <p:cNvPr id="12" name="Content Placeholder 10">
            <a:extLst>
              <a:ext uri="{FF2B5EF4-FFF2-40B4-BE49-F238E27FC236}">
                <a16:creationId xmlns:a16="http://schemas.microsoft.com/office/drawing/2014/main" id="{B722F3C6-66F7-484B-98EE-CC1582DE94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3767" y="1692000"/>
            <a:ext cx="3060000" cy="2340000"/>
          </a:xfrm>
          <a:prstGeom prst="rect">
            <a:avLst/>
          </a:prstGeom>
        </p:spPr>
      </p:pic>
      <p:pic>
        <p:nvPicPr>
          <p:cNvPr id="13" name="Content Placeholder 10">
            <a:extLst>
              <a:ext uri="{FF2B5EF4-FFF2-40B4-BE49-F238E27FC236}">
                <a16:creationId xmlns:a16="http://schemas.microsoft.com/office/drawing/2014/main" id="{E0BB37EF-D54F-004A-A602-F273D67DDD8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4441" y="1692000"/>
            <a:ext cx="1695118" cy="2340000"/>
          </a:xfrm>
          <a:prstGeom prst="rect">
            <a:avLst/>
          </a:prstGeom>
        </p:spPr>
      </p:pic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7B621111-4C46-E64E-8FAE-CC8541D6DF4D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1CF5233-B5DC-9A43-853F-71ECCF2C3408}"/>
              </a:ext>
            </a:extLst>
          </p:cNvPr>
          <p:cNvSpPr txBox="1"/>
          <p:nvPr/>
        </p:nvSpPr>
        <p:spPr>
          <a:xfrm>
            <a:off x="7794738" y="3822091"/>
            <a:ext cx="80502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Arie </a:t>
            </a:r>
            <a:r>
              <a:rPr lang="en-GB" sz="800" dirty="0" err="1">
                <a:solidFill>
                  <a:schemeClr val="bg1"/>
                </a:solidFill>
              </a:rPr>
              <a:t>Kanfer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ED54EC-42BA-5D41-9F6D-081E315AC1C2}"/>
              </a:ext>
            </a:extLst>
          </p:cNvPr>
          <p:cNvSpPr txBox="1"/>
          <p:nvPr/>
        </p:nvSpPr>
        <p:spPr>
          <a:xfrm>
            <a:off x="4745938" y="3822091"/>
            <a:ext cx="6655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M </a:t>
            </a:r>
            <a:r>
              <a:rPr lang="en-GB" sz="800" dirty="0" err="1">
                <a:solidFill>
                  <a:schemeClr val="bg1"/>
                </a:solidFill>
              </a:rPr>
              <a:t>Dekel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E206587-7031-D446-BCB1-152B5D6BA6FE}"/>
              </a:ext>
            </a:extLst>
          </p:cNvPr>
          <p:cNvSpPr txBox="1"/>
          <p:nvPr/>
        </p:nvSpPr>
        <p:spPr>
          <a:xfrm>
            <a:off x="2340210" y="3822091"/>
            <a:ext cx="12586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Alexander </a:t>
            </a:r>
            <a:r>
              <a:rPr lang="en-GB" sz="800" dirty="0" err="1">
                <a:solidFill>
                  <a:schemeClr val="bg1"/>
                </a:solidFill>
              </a:rPr>
              <a:t>Suesskind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A5AD194F-2DEC-7242-A0BB-75EE5069B66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4091120" cy="249299"/>
          </a:xfrm>
        </p:spPr>
        <p:txBody>
          <a:bodyPr/>
          <a:lstStyle/>
          <a:p>
            <a:r>
              <a:rPr lang="en-US" sz="1800" dirty="0"/>
              <a:t>Some come, some stay, some go</a:t>
            </a:r>
          </a:p>
        </p:txBody>
      </p:sp>
    </p:spTree>
    <p:extLst>
      <p:ext uri="{BB962C8B-B14F-4D97-AF65-F5344CB8AC3E}">
        <p14:creationId xmlns:p14="http://schemas.microsoft.com/office/powerpoint/2010/main" val="349410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/>
      <p:bldP spid="15" grpId="0"/>
      <p:bldP spid="16" grpId="0"/>
      <p:bldP spid="1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3D32E8E-1EAB-5040-8DC1-FC70EA1AF126}"/>
              </a:ext>
            </a:extLst>
          </p:cNvPr>
          <p:cNvSpPr txBox="1">
            <a:spLocks/>
          </p:cNvSpPr>
          <p:nvPr/>
        </p:nvSpPr>
        <p:spPr>
          <a:xfrm>
            <a:off x="544234" y="4140000"/>
            <a:ext cx="8055533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Preparing for the upcoming Games and beyond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4091120" cy="249299"/>
          </a:xfrm>
        </p:spPr>
        <p:txBody>
          <a:bodyPr/>
          <a:lstStyle/>
          <a:p>
            <a:r>
              <a:rPr lang="en-US" sz="1800" dirty="0"/>
              <a:t>Some come, some stay, some go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11</a:t>
            </a:fld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8" name="Content Placeholder 10">
            <a:extLst>
              <a:ext uri="{FF2B5EF4-FFF2-40B4-BE49-F238E27FC236}">
                <a16:creationId xmlns:a16="http://schemas.microsoft.com/office/drawing/2014/main" id="{E9A3369E-C9BE-A444-B28D-01DB37A4820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368" y="1692000"/>
            <a:ext cx="3060000" cy="2340000"/>
          </a:xfrm>
        </p:spPr>
      </p:pic>
      <p:pic>
        <p:nvPicPr>
          <p:cNvPr id="12" name="Content Placeholder 10">
            <a:extLst>
              <a:ext uri="{FF2B5EF4-FFF2-40B4-BE49-F238E27FC236}">
                <a16:creationId xmlns:a16="http://schemas.microsoft.com/office/drawing/2014/main" id="{B722F3C6-66F7-484B-98EE-CC1582DE94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43767" y="1692000"/>
            <a:ext cx="3060000" cy="2340000"/>
          </a:xfrm>
          <a:prstGeom prst="rect">
            <a:avLst/>
          </a:prstGeom>
        </p:spPr>
      </p:pic>
      <p:pic>
        <p:nvPicPr>
          <p:cNvPr id="13" name="Content Placeholder 10">
            <a:extLst>
              <a:ext uri="{FF2B5EF4-FFF2-40B4-BE49-F238E27FC236}">
                <a16:creationId xmlns:a16="http://schemas.microsoft.com/office/drawing/2014/main" id="{E0BB37EF-D54F-004A-A602-F273D67DDD8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2525" y="1692000"/>
            <a:ext cx="1699084" cy="2340000"/>
          </a:xfrm>
          <a:prstGeom prst="rect">
            <a:avLst/>
          </a:prstGeom>
        </p:spPr>
      </p:pic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698AA768-505A-3B49-BF6F-DC2B64B8D7EC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58A6F8-2874-0E48-A9FB-889864C00A88}"/>
              </a:ext>
            </a:extLst>
          </p:cNvPr>
          <p:cNvSpPr txBox="1"/>
          <p:nvPr/>
        </p:nvSpPr>
        <p:spPr>
          <a:xfrm>
            <a:off x="7054151" y="3822091"/>
            <a:ext cx="15456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Scott </a:t>
            </a:r>
            <a:r>
              <a:rPr lang="en-GB" sz="800" dirty="0" err="1">
                <a:solidFill>
                  <a:schemeClr val="bg1"/>
                </a:solidFill>
              </a:rPr>
              <a:t>Heavey</a:t>
            </a:r>
            <a:r>
              <a:rPr lang="en-GB" sz="800" dirty="0">
                <a:solidFill>
                  <a:schemeClr val="bg1"/>
                </a:solidFill>
              </a:rPr>
              <a:t>/Getty Images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4C5D11-FB1A-F04A-A3EA-86580DABA44B}"/>
              </a:ext>
            </a:extLst>
          </p:cNvPr>
          <p:cNvSpPr txBox="1"/>
          <p:nvPr/>
        </p:nvSpPr>
        <p:spPr>
          <a:xfrm>
            <a:off x="3896346" y="3822091"/>
            <a:ext cx="15151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Warren Little/Getty Images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7ECF19-B55C-E24E-9D03-D6A2F2E37D4D}"/>
              </a:ext>
            </a:extLst>
          </p:cNvPr>
          <p:cNvSpPr txBox="1"/>
          <p:nvPr/>
        </p:nvSpPr>
        <p:spPr>
          <a:xfrm>
            <a:off x="1891369" y="3822091"/>
            <a:ext cx="17075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/>
              <a:t>© Chung Sung-Jun/Getty Images</a:t>
            </a:r>
          </a:p>
        </p:txBody>
      </p:sp>
    </p:spTree>
    <p:extLst>
      <p:ext uri="{BB962C8B-B14F-4D97-AF65-F5344CB8AC3E}">
        <p14:creationId xmlns:p14="http://schemas.microsoft.com/office/powerpoint/2010/main" val="410661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D585DB3D-8450-1E4A-9E7A-10CB4C82D3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6284" y="1683785"/>
            <a:ext cx="1800000" cy="2293059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9A3557C-76DF-F244-A310-A14E606858CE}"/>
              </a:ext>
            </a:extLst>
          </p:cNvPr>
          <p:cNvSpPr txBox="1">
            <a:spLocks/>
          </p:cNvSpPr>
          <p:nvPr/>
        </p:nvSpPr>
        <p:spPr>
          <a:xfrm>
            <a:off x="454902" y="4137400"/>
            <a:ext cx="4051953" cy="344550"/>
          </a:xfrm>
          <a:prstGeom prst="rect">
            <a:avLst/>
          </a:prstGeom>
          <a:solidFill>
            <a:srgbClr val="EE334E"/>
          </a:solidFill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1100" dirty="0"/>
              <a:t>Rome 1960, Italy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C2AAC8E-AEC3-4D49-ADBE-375A96C10523}"/>
              </a:ext>
            </a:extLst>
          </p:cNvPr>
          <p:cNvSpPr txBox="1">
            <a:spLocks/>
          </p:cNvSpPr>
          <p:nvPr/>
        </p:nvSpPr>
        <p:spPr>
          <a:xfrm>
            <a:off x="4506856" y="4138463"/>
            <a:ext cx="4063935" cy="342425"/>
          </a:xfrm>
          <a:prstGeom prst="rect">
            <a:avLst/>
          </a:prstGeom>
          <a:solidFill>
            <a:srgbClr val="EE334E"/>
          </a:solidFill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1100" dirty="0"/>
              <a:t>Rio 2016, Brazil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4655313" cy="249299"/>
          </a:xfrm>
        </p:spPr>
        <p:txBody>
          <a:bodyPr/>
          <a:lstStyle/>
          <a:p>
            <a:r>
              <a:rPr lang="en-US" sz="1800" dirty="0"/>
              <a:t>Paralympic Summer games 1960-2016</a:t>
            </a:r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8421548F-8CB3-844D-8B94-92CD181A67D8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508F0A1-CD48-A14A-993B-6B3E669F976E}"/>
              </a:ext>
            </a:extLst>
          </p:cNvPr>
          <p:cNvGrpSpPr/>
          <p:nvPr/>
        </p:nvGrpSpPr>
        <p:grpSpPr>
          <a:xfrm>
            <a:off x="2624727" y="1465415"/>
            <a:ext cx="1412553" cy="920217"/>
            <a:chOff x="2624727" y="1465415"/>
            <a:chExt cx="1412553" cy="920217"/>
          </a:xfrm>
        </p:grpSpPr>
        <p:sp>
          <p:nvSpPr>
            <p:cNvPr id="35" name="Content Placeholder 1">
              <a:extLst>
                <a:ext uri="{FF2B5EF4-FFF2-40B4-BE49-F238E27FC236}">
                  <a16:creationId xmlns:a16="http://schemas.microsoft.com/office/drawing/2014/main" id="{9EE430A6-308D-7B43-B05E-4EAD3EDEAF15}"/>
                </a:ext>
              </a:extLst>
            </p:cNvPr>
            <p:cNvSpPr txBox="1">
              <a:spLocks/>
            </p:cNvSpPr>
            <p:nvPr/>
          </p:nvSpPr>
          <p:spPr>
            <a:xfrm>
              <a:off x="2974312" y="1465415"/>
              <a:ext cx="1062968" cy="852126"/>
            </a:xfrm>
            <a:prstGeom prst="rect">
              <a:avLst/>
            </a:prstGeom>
          </p:spPr>
          <p:txBody>
            <a:bodyPr anchor="ctr"/>
            <a:lstStyle>
              <a:lvl1pPr marL="216000" indent="-216000" algn="l" defTabSz="685800" rtl="0" eaLnBrk="1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EE334E"/>
                </a:buClr>
                <a:buSzPct val="150000"/>
                <a:buFont typeface="Arial" panose="020B0604020202020204" pitchFamily="34" charset="0"/>
                <a:buChar char="•"/>
                <a:defRPr sz="1800" b="0" i="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4000" b="1" dirty="0">
                  <a:solidFill>
                    <a:srgbClr val="EE334E"/>
                  </a:solidFill>
                  <a:cs typeface="Arial" panose="020B0604020202020204" pitchFamily="34" charset="0"/>
                </a:rPr>
                <a:t>400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88E2D8C-F919-FD4C-AC65-0346BC4A3C5E}"/>
                </a:ext>
              </a:extLst>
            </p:cNvPr>
            <p:cNvSpPr txBox="1"/>
            <p:nvPr/>
          </p:nvSpPr>
          <p:spPr>
            <a:xfrm>
              <a:off x="2624727" y="2108633"/>
              <a:ext cx="1412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athletes</a:t>
              </a:r>
              <a:endParaRPr lang="en-GB" sz="120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BD7773D-A73E-9648-A2F9-F4A627278312}"/>
              </a:ext>
            </a:extLst>
          </p:cNvPr>
          <p:cNvGrpSpPr/>
          <p:nvPr/>
        </p:nvGrpSpPr>
        <p:grpSpPr>
          <a:xfrm>
            <a:off x="5148824" y="1465415"/>
            <a:ext cx="2607088" cy="920217"/>
            <a:chOff x="5148824" y="1465415"/>
            <a:chExt cx="2607088" cy="920217"/>
          </a:xfrm>
        </p:grpSpPr>
        <p:sp>
          <p:nvSpPr>
            <p:cNvPr id="47" name="Content Placeholder 1">
              <a:extLst>
                <a:ext uri="{FF2B5EF4-FFF2-40B4-BE49-F238E27FC236}">
                  <a16:creationId xmlns:a16="http://schemas.microsoft.com/office/drawing/2014/main" id="{9F3E38C8-D3A7-4144-A65A-605AA95CEF65}"/>
                </a:ext>
              </a:extLst>
            </p:cNvPr>
            <p:cNvSpPr txBox="1">
              <a:spLocks/>
            </p:cNvSpPr>
            <p:nvPr/>
          </p:nvSpPr>
          <p:spPr>
            <a:xfrm>
              <a:off x="5148824" y="1465415"/>
              <a:ext cx="2607088" cy="852126"/>
            </a:xfrm>
            <a:prstGeom prst="rect">
              <a:avLst/>
            </a:prstGeom>
          </p:spPr>
          <p:txBody>
            <a:bodyPr anchor="ctr"/>
            <a:lstStyle>
              <a:lvl1pPr marL="216000" indent="-216000" algn="l" defTabSz="685800" rtl="0" eaLnBrk="1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EE334E"/>
                </a:buClr>
                <a:buSzPct val="150000"/>
                <a:buFont typeface="Arial" panose="020B0604020202020204" pitchFamily="34" charset="0"/>
                <a:buChar char="•"/>
                <a:defRPr sz="1800" b="0" i="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4000" b="1" dirty="0">
                  <a:solidFill>
                    <a:srgbClr val="EE334E"/>
                  </a:solidFill>
                  <a:cs typeface="Arial" panose="020B0604020202020204" pitchFamily="34" charset="0"/>
                </a:rPr>
                <a:t>4,328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E5D396BA-D2DB-3D4A-9A44-4C79AE02F4D8}"/>
                </a:ext>
              </a:extLst>
            </p:cNvPr>
            <p:cNvSpPr txBox="1"/>
            <p:nvPr/>
          </p:nvSpPr>
          <p:spPr>
            <a:xfrm>
              <a:off x="5148824" y="2108633"/>
              <a:ext cx="1412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athletes</a:t>
              </a:r>
              <a:endParaRPr lang="en-GB" sz="1200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217B1BD-1269-C744-9E8E-C67B09068B4B}"/>
              </a:ext>
            </a:extLst>
          </p:cNvPr>
          <p:cNvGrpSpPr/>
          <p:nvPr/>
        </p:nvGrpSpPr>
        <p:grpSpPr>
          <a:xfrm>
            <a:off x="1430192" y="2300361"/>
            <a:ext cx="2607088" cy="916956"/>
            <a:chOff x="1430192" y="2300361"/>
            <a:chExt cx="2607088" cy="916956"/>
          </a:xfrm>
        </p:grpSpPr>
        <p:sp>
          <p:nvSpPr>
            <p:cNvPr id="36" name="Content Placeholder 1">
              <a:extLst>
                <a:ext uri="{FF2B5EF4-FFF2-40B4-BE49-F238E27FC236}">
                  <a16:creationId xmlns:a16="http://schemas.microsoft.com/office/drawing/2014/main" id="{E3FF3B39-4772-354E-9399-D82B19AB42F6}"/>
                </a:ext>
              </a:extLst>
            </p:cNvPr>
            <p:cNvSpPr txBox="1">
              <a:spLocks/>
            </p:cNvSpPr>
            <p:nvPr/>
          </p:nvSpPr>
          <p:spPr>
            <a:xfrm>
              <a:off x="1430192" y="2300361"/>
              <a:ext cx="2607088" cy="852126"/>
            </a:xfrm>
            <a:prstGeom prst="rect">
              <a:avLst/>
            </a:prstGeom>
          </p:spPr>
          <p:txBody>
            <a:bodyPr anchor="ctr"/>
            <a:lstStyle>
              <a:lvl1pPr marL="216000" indent="-216000" algn="l" defTabSz="685800" rtl="0" eaLnBrk="1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EE334E"/>
                </a:buClr>
                <a:buSzPct val="150000"/>
                <a:buFont typeface="Arial" panose="020B0604020202020204" pitchFamily="34" charset="0"/>
                <a:buChar char="•"/>
                <a:defRPr sz="1800" b="0" i="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4000" b="1" dirty="0">
                  <a:solidFill>
                    <a:srgbClr val="EE334E"/>
                  </a:solidFill>
                  <a:cs typeface="Arial" panose="020B0604020202020204" pitchFamily="34" charset="0"/>
                </a:rPr>
                <a:t>23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321481E-1B48-FD4D-9F6B-FAA882031DC7}"/>
                </a:ext>
              </a:extLst>
            </p:cNvPr>
            <p:cNvSpPr txBox="1"/>
            <p:nvPr/>
          </p:nvSpPr>
          <p:spPr>
            <a:xfrm>
              <a:off x="2624727" y="2940318"/>
              <a:ext cx="1412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countries</a:t>
              </a:r>
              <a:endParaRPr lang="en-GB" sz="1200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24A41040-90F7-D34D-AE75-2F26B1801C17}"/>
              </a:ext>
            </a:extLst>
          </p:cNvPr>
          <p:cNvGrpSpPr/>
          <p:nvPr/>
        </p:nvGrpSpPr>
        <p:grpSpPr>
          <a:xfrm>
            <a:off x="5148824" y="2300361"/>
            <a:ext cx="2607088" cy="916956"/>
            <a:chOff x="5148824" y="2300361"/>
            <a:chExt cx="2607088" cy="916956"/>
          </a:xfrm>
        </p:grpSpPr>
        <p:sp>
          <p:nvSpPr>
            <p:cNvPr id="48" name="Content Placeholder 1">
              <a:extLst>
                <a:ext uri="{FF2B5EF4-FFF2-40B4-BE49-F238E27FC236}">
                  <a16:creationId xmlns:a16="http://schemas.microsoft.com/office/drawing/2014/main" id="{D45C00B0-B56A-FE46-96EC-C906CF6DBFF2}"/>
                </a:ext>
              </a:extLst>
            </p:cNvPr>
            <p:cNvSpPr txBox="1">
              <a:spLocks/>
            </p:cNvSpPr>
            <p:nvPr/>
          </p:nvSpPr>
          <p:spPr>
            <a:xfrm>
              <a:off x="5148824" y="2300361"/>
              <a:ext cx="2607088" cy="852126"/>
            </a:xfrm>
            <a:prstGeom prst="rect">
              <a:avLst/>
            </a:prstGeom>
          </p:spPr>
          <p:txBody>
            <a:bodyPr anchor="ctr"/>
            <a:lstStyle>
              <a:lvl1pPr marL="216000" indent="-216000" algn="l" defTabSz="685800" rtl="0" eaLnBrk="1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EE334E"/>
                </a:buClr>
                <a:buSzPct val="150000"/>
                <a:buFont typeface="Arial" panose="020B0604020202020204" pitchFamily="34" charset="0"/>
                <a:buChar char="•"/>
                <a:defRPr sz="1800" b="0" i="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4000" b="1" dirty="0">
                  <a:solidFill>
                    <a:srgbClr val="EE334E"/>
                  </a:solidFill>
                  <a:cs typeface="Arial" panose="020B0604020202020204" pitchFamily="34" charset="0"/>
                </a:rPr>
                <a:t>159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9175C4A-4872-1B4F-803B-4C2B1B28BF8E}"/>
                </a:ext>
              </a:extLst>
            </p:cNvPr>
            <p:cNvSpPr txBox="1"/>
            <p:nvPr/>
          </p:nvSpPr>
          <p:spPr>
            <a:xfrm>
              <a:off x="5148824" y="2940318"/>
              <a:ext cx="1412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countries</a:t>
              </a:r>
              <a:endParaRPr lang="en-GB" sz="1200" dirty="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4F9ED17-253C-4541-9CE1-442FB6181E8D}"/>
              </a:ext>
            </a:extLst>
          </p:cNvPr>
          <p:cNvGrpSpPr/>
          <p:nvPr/>
        </p:nvGrpSpPr>
        <p:grpSpPr>
          <a:xfrm>
            <a:off x="2624727" y="3146557"/>
            <a:ext cx="1412552" cy="910060"/>
            <a:chOff x="2624727" y="3146557"/>
            <a:chExt cx="1412552" cy="910060"/>
          </a:xfrm>
        </p:grpSpPr>
        <p:sp>
          <p:nvSpPr>
            <p:cNvPr id="37" name="Content Placeholder 1">
              <a:extLst>
                <a:ext uri="{FF2B5EF4-FFF2-40B4-BE49-F238E27FC236}">
                  <a16:creationId xmlns:a16="http://schemas.microsoft.com/office/drawing/2014/main" id="{296E5FEE-3022-9444-88AC-42374D8F07AC}"/>
                </a:ext>
              </a:extLst>
            </p:cNvPr>
            <p:cNvSpPr txBox="1">
              <a:spLocks/>
            </p:cNvSpPr>
            <p:nvPr/>
          </p:nvSpPr>
          <p:spPr>
            <a:xfrm>
              <a:off x="3290838" y="3146557"/>
              <a:ext cx="746441" cy="852126"/>
            </a:xfrm>
            <a:prstGeom prst="rect">
              <a:avLst/>
            </a:prstGeom>
          </p:spPr>
          <p:txBody>
            <a:bodyPr anchor="ctr"/>
            <a:lstStyle>
              <a:lvl1pPr marL="216000" indent="-216000" algn="l" defTabSz="685800" rtl="0" eaLnBrk="1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EE334E"/>
                </a:buClr>
                <a:buSzPct val="150000"/>
                <a:buFont typeface="Arial" panose="020B0604020202020204" pitchFamily="34" charset="0"/>
                <a:buChar char="•"/>
                <a:defRPr sz="1800" b="0" i="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4000" b="1" dirty="0">
                  <a:solidFill>
                    <a:srgbClr val="EE334E"/>
                  </a:solidFill>
                  <a:cs typeface="Arial" panose="020B0604020202020204" pitchFamily="34" charset="0"/>
                </a:rPr>
                <a:t>8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988624C-3665-C84C-B953-CA6D9EB1811C}"/>
                </a:ext>
              </a:extLst>
            </p:cNvPr>
            <p:cNvSpPr txBox="1"/>
            <p:nvPr/>
          </p:nvSpPr>
          <p:spPr>
            <a:xfrm>
              <a:off x="2624727" y="3779618"/>
              <a:ext cx="1412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sports</a:t>
              </a:r>
              <a:endParaRPr lang="en-GB" sz="1200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F7E0BEA-BAC7-DE44-8528-C34F655E9655}"/>
              </a:ext>
            </a:extLst>
          </p:cNvPr>
          <p:cNvGrpSpPr/>
          <p:nvPr/>
        </p:nvGrpSpPr>
        <p:grpSpPr>
          <a:xfrm>
            <a:off x="5148824" y="3146557"/>
            <a:ext cx="1412552" cy="910060"/>
            <a:chOff x="5148824" y="3146557"/>
            <a:chExt cx="1412552" cy="910060"/>
          </a:xfrm>
        </p:grpSpPr>
        <p:sp>
          <p:nvSpPr>
            <p:cNvPr id="49" name="Content Placeholder 1">
              <a:extLst>
                <a:ext uri="{FF2B5EF4-FFF2-40B4-BE49-F238E27FC236}">
                  <a16:creationId xmlns:a16="http://schemas.microsoft.com/office/drawing/2014/main" id="{ED53DF8E-323F-974E-AF3C-51A0F21E79B8}"/>
                </a:ext>
              </a:extLst>
            </p:cNvPr>
            <p:cNvSpPr txBox="1">
              <a:spLocks/>
            </p:cNvSpPr>
            <p:nvPr/>
          </p:nvSpPr>
          <p:spPr>
            <a:xfrm>
              <a:off x="5148824" y="3146557"/>
              <a:ext cx="807088" cy="852126"/>
            </a:xfrm>
            <a:prstGeom prst="rect">
              <a:avLst/>
            </a:prstGeom>
          </p:spPr>
          <p:txBody>
            <a:bodyPr anchor="ctr"/>
            <a:lstStyle>
              <a:lvl1pPr marL="216000" indent="-216000" algn="l" defTabSz="685800" rtl="0" eaLnBrk="1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EE334E"/>
                </a:buClr>
                <a:buSzPct val="150000"/>
                <a:buFont typeface="Arial" panose="020B0604020202020204" pitchFamily="34" charset="0"/>
                <a:buChar char="•"/>
                <a:defRPr sz="1800" b="0" i="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4000" b="1" dirty="0">
                  <a:solidFill>
                    <a:srgbClr val="EE334E"/>
                  </a:solidFill>
                  <a:cs typeface="Arial" panose="020B0604020202020204" pitchFamily="34" charset="0"/>
                </a:rPr>
                <a:t>22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76C0A12-C497-934F-AB07-9959085C5816}"/>
                </a:ext>
              </a:extLst>
            </p:cNvPr>
            <p:cNvSpPr txBox="1"/>
            <p:nvPr/>
          </p:nvSpPr>
          <p:spPr>
            <a:xfrm>
              <a:off x="5148824" y="3779618"/>
              <a:ext cx="1412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sports</a:t>
              </a:r>
              <a:endParaRPr lang="en-GB" sz="1200" dirty="0"/>
            </a:p>
          </p:txBody>
        </p:sp>
      </p:grpSp>
      <p:pic>
        <p:nvPicPr>
          <p:cNvPr id="67" name="Content Placeholder 10" descr="An old photo of a city&#10;&#10;Description automatically generated">
            <a:extLst>
              <a:ext uri="{FF2B5EF4-FFF2-40B4-BE49-F238E27FC236}">
                <a16:creationId xmlns:a16="http://schemas.microsoft.com/office/drawing/2014/main" id="{A2BBD624-0FCF-8F41-BBE1-04555066F910}"/>
              </a:ext>
            </a:extLst>
          </p:cNvPr>
          <p:cNvPicPr preferRelativeResize="0">
            <a:picLocks noGrp="1"/>
          </p:cNvPicPr>
          <p:nvPr>
            <p:ph sz="half" idx="1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902" y="1654080"/>
            <a:ext cx="1800000" cy="2306970"/>
          </a:xfr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3CC44FD7-F807-F244-BE94-F3C7853DB03E}"/>
              </a:ext>
            </a:extLst>
          </p:cNvPr>
          <p:cNvSpPr txBox="1"/>
          <p:nvPr/>
        </p:nvSpPr>
        <p:spPr>
          <a:xfrm>
            <a:off x="1104659" y="3626365"/>
            <a:ext cx="1143331" cy="338554"/>
          </a:xfrm>
          <a:prstGeom prst="rect">
            <a:avLst/>
          </a:prstGeom>
          <a:noFill/>
        </p:spPr>
        <p:txBody>
          <a:bodyPr wrap="square" lIns="0" rIns="54000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Italian Institute for Disabled Workers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BB62B98-364D-EC48-BBD9-697A8C270E71}"/>
              </a:ext>
            </a:extLst>
          </p:cNvPr>
          <p:cNvSpPr txBox="1"/>
          <p:nvPr/>
        </p:nvSpPr>
        <p:spPr>
          <a:xfrm>
            <a:off x="7100398" y="3731962"/>
            <a:ext cx="14510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Al </a:t>
            </a:r>
            <a:r>
              <a:rPr lang="en-GB" sz="800" dirty="0" err="1">
                <a:solidFill>
                  <a:schemeClr val="bg1"/>
                </a:solidFill>
              </a:rPr>
              <a:t>Tielemans</a:t>
            </a:r>
            <a:r>
              <a:rPr lang="en-GB" sz="800" dirty="0">
                <a:solidFill>
                  <a:schemeClr val="bg1"/>
                </a:solidFill>
              </a:rPr>
              <a:t> for OIS/IOC</a:t>
            </a:r>
          </a:p>
        </p:txBody>
      </p:sp>
      <p:sp>
        <p:nvSpPr>
          <p:cNvPr id="34" name="Chevron 33">
            <a:extLst>
              <a:ext uri="{FF2B5EF4-FFF2-40B4-BE49-F238E27FC236}">
                <a16:creationId xmlns:a16="http://schemas.microsoft.com/office/drawing/2014/main" id="{DDDE45EC-105E-3544-8057-21B72EDB05C1}"/>
              </a:ext>
            </a:extLst>
          </p:cNvPr>
          <p:cNvSpPr/>
          <p:nvPr/>
        </p:nvSpPr>
        <p:spPr>
          <a:xfrm>
            <a:off x="4209535" y="4085282"/>
            <a:ext cx="667265" cy="439947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38" name="Picture 37" descr="Icon&#10;&#10;Description automatically generated">
            <a:extLst>
              <a:ext uri="{FF2B5EF4-FFF2-40B4-BE49-F238E27FC236}">
                <a16:creationId xmlns:a16="http://schemas.microsoft.com/office/drawing/2014/main" id="{EC41C12A-BCC6-5641-B989-9A6C9FF65D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7825" y="1584593"/>
            <a:ext cx="730454" cy="730454"/>
          </a:xfrm>
          <a:prstGeom prst="rect">
            <a:avLst/>
          </a:prstGeom>
        </p:spPr>
      </p:pic>
      <p:pic>
        <p:nvPicPr>
          <p:cNvPr id="39" name="Picture 38" descr="Icon&#10;&#10;Description automatically generated">
            <a:extLst>
              <a:ext uri="{FF2B5EF4-FFF2-40B4-BE49-F238E27FC236}">
                <a16:creationId xmlns:a16="http://schemas.microsoft.com/office/drawing/2014/main" id="{C2926F7E-331B-5F46-B67B-334801B8BB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8947" y="2315047"/>
            <a:ext cx="971275" cy="971275"/>
          </a:xfrm>
          <a:prstGeom prst="rect">
            <a:avLst/>
          </a:prstGeom>
        </p:spPr>
      </p:pic>
      <p:pic>
        <p:nvPicPr>
          <p:cNvPr id="40" name="Picture 39" descr="Icon&#10;&#10;Description automatically generated">
            <a:extLst>
              <a:ext uri="{FF2B5EF4-FFF2-40B4-BE49-F238E27FC236}">
                <a16:creationId xmlns:a16="http://schemas.microsoft.com/office/drawing/2014/main" id="{E7282520-AF7D-C34C-8BC8-4666AD3761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5881" y="3177034"/>
            <a:ext cx="8953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17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1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1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6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6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5" grpId="0" build="p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Content Placeholder 10">
            <a:extLst>
              <a:ext uri="{FF2B5EF4-FFF2-40B4-BE49-F238E27FC236}">
                <a16:creationId xmlns:a16="http://schemas.microsoft.com/office/drawing/2014/main" id="{C1AD8476-3264-754D-BD75-73419E1458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0789" y="1679467"/>
            <a:ext cx="1800001" cy="2293059"/>
          </a:xfrm>
          <a:prstGeom prst="rect">
            <a:avLst/>
          </a:prstGeom>
        </p:spPr>
      </p:pic>
      <p:pic>
        <p:nvPicPr>
          <p:cNvPr id="32" name="Content Placeholder 10">
            <a:extLst>
              <a:ext uri="{FF2B5EF4-FFF2-40B4-BE49-F238E27FC236}">
                <a16:creationId xmlns:a16="http://schemas.microsoft.com/office/drawing/2014/main" id="{48FFFFE1-78D6-B44C-9649-2AD4A2FAA0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205" y="1650211"/>
            <a:ext cx="1794697" cy="2314708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C9A3557C-76DF-F244-A310-A14E606858CE}"/>
              </a:ext>
            </a:extLst>
          </p:cNvPr>
          <p:cNvSpPr txBox="1">
            <a:spLocks/>
          </p:cNvSpPr>
          <p:nvPr/>
        </p:nvSpPr>
        <p:spPr>
          <a:xfrm>
            <a:off x="454902" y="4137400"/>
            <a:ext cx="4051953" cy="344550"/>
          </a:xfrm>
          <a:prstGeom prst="rect">
            <a:avLst/>
          </a:prstGeom>
          <a:solidFill>
            <a:srgbClr val="EE334E"/>
          </a:solidFill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1100" dirty="0" err="1"/>
              <a:t>Örnsköldsvik</a:t>
            </a:r>
            <a:r>
              <a:rPr lang="en-US" sz="1100" dirty="0"/>
              <a:t> 1976, Sweden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C2AAC8E-AEC3-4D49-ADBE-375A96C10523}"/>
              </a:ext>
            </a:extLst>
          </p:cNvPr>
          <p:cNvSpPr txBox="1">
            <a:spLocks/>
          </p:cNvSpPr>
          <p:nvPr/>
        </p:nvSpPr>
        <p:spPr>
          <a:xfrm>
            <a:off x="4506856" y="4138463"/>
            <a:ext cx="4063935" cy="342425"/>
          </a:xfrm>
          <a:prstGeom prst="rect">
            <a:avLst/>
          </a:prstGeom>
          <a:solidFill>
            <a:srgbClr val="EE334E"/>
          </a:solidFill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en-US" sz="1100" dirty="0"/>
              <a:t>PyeongChang 2018, South Korea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4031104" cy="221599"/>
          </a:xfrm>
        </p:spPr>
        <p:txBody>
          <a:bodyPr/>
          <a:lstStyle/>
          <a:p>
            <a:r>
              <a:rPr lang="en-US" sz="1600" dirty="0"/>
              <a:t>Paralympic Winter games 1972-2018</a:t>
            </a:r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8421548F-8CB3-844D-8B94-92CD181A67D8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E3EF74E-561B-C24E-B159-D4592FA8DB8B}"/>
              </a:ext>
            </a:extLst>
          </p:cNvPr>
          <p:cNvGrpSpPr/>
          <p:nvPr/>
        </p:nvGrpSpPr>
        <p:grpSpPr>
          <a:xfrm>
            <a:off x="2624728" y="1455255"/>
            <a:ext cx="1412552" cy="930377"/>
            <a:chOff x="2624728" y="1455255"/>
            <a:chExt cx="1412552" cy="930377"/>
          </a:xfrm>
        </p:grpSpPr>
        <p:sp>
          <p:nvSpPr>
            <p:cNvPr id="35" name="Content Placeholder 1">
              <a:extLst>
                <a:ext uri="{FF2B5EF4-FFF2-40B4-BE49-F238E27FC236}">
                  <a16:creationId xmlns:a16="http://schemas.microsoft.com/office/drawing/2014/main" id="{9EE430A6-308D-7B43-B05E-4EAD3EDEAF15}"/>
                </a:ext>
              </a:extLst>
            </p:cNvPr>
            <p:cNvSpPr txBox="1">
              <a:spLocks/>
            </p:cNvSpPr>
            <p:nvPr/>
          </p:nvSpPr>
          <p:spPr>
            <a:xfrm>
              <a:off x="2964264" y="1455255"/>
              <a:ext cx="1073016" cy="852126"/>
            </a:xfrm>
            <a:prstGeom prst="rect">
              <a:avLst/>
            </a:prstGeom>
          </p:spPr>
          <p:txBody>
            <a:bodyPr anchor="ctr"/>
            <a:lstStyle>
              <a:lvl1pPr marL="216000" indent="-216000" algn="l" defTabSz="685800" rtl="0" eaLnBrk="1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EE334E"/>
                </a:buClr>
                <a:buSzPct val="150000"/>
                <a:buFont typeface="Arial" panose="020B0604020202020204" pitchFamily="34" charset="0"/>
                <a:buChar char="•"/>
                <a:defRPr sz="1800" b="0" i="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4000" b="1" dirty="0">
                  <a:solidFill>
                    <a:srgbClr val="EE334E"/>
                  </a:solidFill>
                  <a:cs typeface="Arial" panose="020B0604020202020204" pitchFamily="34" charset="0"/>
                </a:rPr>
                <a:t>53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88E2D8C-F919-FD4C-AC65-0346BC4A3C5E}"/>
                </a:ext>
              </a:extLst>
            </p:cNvPr>
            <p:cNvSpPr txBox="1"/>
            <p:nvPr/>
          </p:nvSpPr>
          <p:spPr>
            <a:xfrm>
              <a:off x="2624728" y="2108633"/>
              <a:ext cx="1412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athletes</a:t>
              </a:r>
              <a:endParaRPr lang="en-GB" sz="1200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7599E48-3EC5-E145-8EAF-9ADD45BD6AA7}"/>
              </a:ext>
            </a:extLst>
          </p:cNvPr>
          <p:cNvGrpSpPr/>
          <p:nvPr/>
        </p:nvGrpSpPr>
        <p:grpSpPr>
          <a:xfrm>
            <a:off x="5148824" y="1455255"/>
            <a:ext cx="1412552" cy="930377"/>
            <a:chOff x="5148824" y="1455255"/>
            <a:chExt cx="1412552" cy="930377"/>
          </a:xfrm>
        </p:grpSpPr>
        <p:sp>
          <p:nvSpPr>
            <p:cNvPr id="47" name="Content Placeholder 1">
              <a:extLst>
                <a:ext uri="{FF2B5EF4-FFF2-40B4-BE49-F238E27FC236}">
                  <a16:creationId xmlns:a16="http://schemas.microsoft.com/office/drawing/2014/main" id="{9F3E38C8-D3A7-4144-A65A-605AA95CEF65}"/>
                </a:ext>
              </a:extLst>
            </p:cNvPr>
            <p:cNvSpPr txBox="1">
              <a:spLocks/>
            </p:cNvSpPr>
            <p:nvPr/>
          </p:nvSpPr>
          <p:spPr>
            <a:xfrm>
              <a:off x="5148824" y="1455255"/>
              <a:ext cx="1073016" cy="852126"/>
            </a:xfrm>
            <a:prstGeom prst="rect">
              <a:avLst/>
            </a:prstGeom>
          </p:spPr>
          <p:txBody>
            <a:bodyPr anchor="ctr"/>
            <a:lstStyle>
              <a:lvl1pPr marL="216000" indent="-216000" algn="l" defTabSz="685800" rtl="0" eaLnBrk="1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EE334E"/>
                </a:buClr>
                <a:buSzPct val="150000"/>
                <a:buFont typeface="Arial" panose="020B0604020202020204" pitchFamily="34" charset="0"/>
                <a:buChar char="•"/>
                <a:defRPr sz="1800" b="0" i="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4000" b="1" dirty="0">
                  <a:solidFill>
                    <a:srgbClr val="EE334E"/>
                  </a:solidFill>
                  <a:cs typeface="Arial" panose="020B0604020202020204" pitchFamily="34" charset="0"/>
                </a:rPr>
                <a:t>567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E5D396BA-D2DB-3D4A-9A44-4C79AE02F4D8}"/>
                </a:ext>
              </a:extLst>
            </p:cNvPr>
            <p:cNvSpPr txBox="1"/>
            <p:nvPr/>
          </p:nvSpPr>
          <p:spPr>
            <a:xfrm>
              <a:off x="5148824" y="2108633"/>
              <a:ext cx="1412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athletes</a:t>
              </a:r>
              <a:endParaRPr lang="en-GB" sz="1200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C148D32-6DBF-4C4F-99EB-51F431DE62CE}"/>
              </a:ext>
            </a:extLst>
          </p:cNvPr>
          <p:cNvGrpSpPr/>
          <p:nvPr/>
        </p:nvGrpSpPr>
        <p:grpSpPr>
          <a:xfrm>
            <a:off x="2624728" y="2300361"/>
            <a:ext cx="1412552" cy="916956"/>
            <a:chOff x="2624728" y="2300361"/>
            <a:chExt cx="1412552" cy="916956"/>
          </a:xfrm>
        </p:grpSpPr>
        <p:sp>
          <p:nvSpPr>
            <p:cNvPr id="36" name="Content Placeholder 1">
              <a:extLst>
                <a:ext uri="{FF2B5EF4-FFF2-40B4-BE49-F238E27FC236}">
                  <a16:creationId xmlns:a16="http://schemas.microsoft.com/office/drawing/2014/main" id="{E3FF3B39-4772-354E-9399-D82B19AB42F6}"/>
                </a:ext>
              </a:extLst>
            </p:cNvPr>
            <p:cNvSpPr txBox="1">
              <a:spLocks/>
            </p:cNvSpPr>
            <p:nvPr/>
          </p:nvSpPr>
          <p:spPr>
            <a:xfrm>
              <a:off x="3224888" y="2300361"/>
              <a:ext cx="812391" cy="852126"/>
            </a:xfrm>
            <a:prstGeom prst="rect">
              <a:avLst/>
            </a:prstGeom>
          </p:spPr>
          <p:txBody>
            <a:bodyPr anchor="ctr"/>
            <a:lstStyle>
              <a:lvl1pPr marL="216000" indent="-216000" algn="l" defTabSz="685800" rtl="0" eaLnBrk="1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EE334E"/>
                </a:buClr>
                <a:buSzPct val="150000"/>
                <a:buFont typeface="Arial" panose="020B0604020202020204" pitchFamily="34" charset="0"/>
                <a:buChar char="•"/>
                <a:defRPr sz="1800" b="0" i="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4000" b="1" dirty="0">
                  <a:solidFill>
                    <a:srgbClr val="EE334E"/>
                  </a:solidFill>
                  <a:cs typeface="Arial" panose="020B0604020202020204" pitchFamily="34" charset="0"/>
                </a:rPr>
                <a:t>16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F321481E-1B48-FD4D-9F6B-FAA882031DC7}"/>
                </a:ext>
              </a:extLst>
            </p:cNvPr>
            <p:cNvSpPr txBox="1"/>
            <p:nvPr/>
          </p:nvSpPr>
          <p:spPr>
            <a:xfrm>
              <a:off x="2624728" y="2940318"/>
              <a:ext cx="1412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countries</a:t>
              </a:r>
              <a:endParaRPr lang="en-GB" sz="1200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52690C5-9326-0E46-B93D-0BA628288C75}"/>
              </a:ext>
            </a:extLst>
          </p:cNvPr>
          <p:cNvGrpSpPr/>
          <p:nvPr/>
        </p:nvGrpSpPr>
        <p:grpSpPr>
          <a:xfrm>
            <a:off x="5148824" y="2300361"/>
            <a:ext cx="1412552" cy="916956"/>
            <a:chOff x="5148824" y="2300361"/>
            <a:chExt cx="1412552" cy="916956"/>
          </a:xfrm>
        </p:grpSpPr>
        <p:sp>
          <p:nvSpPr>
            <p:cNvPr id="48" name="Content Placeholder 1">
              <a:extLst>
                <a:ext uri="{FF2B5EF4-FFF2-40B4-BE49-F238E27FC236}">
                  <a16:creationId xmlns:a16="http://schemas.microsoft.com/office/drawing/2014/main" id="{D45C00B0-B56A-FE46-96EC-C906CF6DBFF2}"/>
                </a:ext>
              </a:extLst>
            </p:cNvPr>
            <p:cNvSpPr txBox="1">
              <a:spLocks/>
            </p:cNvSpPr>
            <p:nvPr/>
          </p:nvSpPr>
          <p:spPr>
            <a:xfrm>
              <a:off x="5148824" y="2300361"/>
              <a:ext cx="1073016" cy="852126"/>
            </a:xfrm>
            <a:prstGeom prst="rect">
              <a:avLst/>
            </a:prstGeom>
          </p:spPr>
          <p:txBody>
            <a:bodyPr anchor="ctr"/>
            <a:lstStyle>
              <a:lvl1pPr marL="216000" indent="-216000" algn="l" defTabSz="685800" rtl="0" eaLnBrk="1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EE334E"/>
                </a:buClr>
                <a:buSzPct val="150000"/>
                <a:buFont typeface="Arial" panose="020B0604020202020204" pitchFamily="34" charset="0"/>
                <a:buChar char="•"/>
                <a:defRPr sz="1800" b="0" i="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4000" b="1" dirty="0">
                  <a:solidFill>
                    <a:srgbClr val="EE334E"/>
                  </a:solidFill>
                  <a:cs typeface="Arial" panose="020B0604020202020204" pitchFamily="34" charset="0"/>
                </a:rPr>
                <a:t>49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69175C4A-4872-1B4F-803B-4C2B1B28BF8E}"/>
                </a:ext>
              </a:extLst>
            </p:cNvPr>
            <p:cNvSpPr txBox="1"/>
            <p:nvPr/>
          </p:nvSpPr>
          <p:spPr>
            <a:xfrm>
              <a:off x="5148824" y="2940318"/>
              <a:ext cx="1412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delegations</a:t>
              </a:r>
              <a:endParaRPr lang="en-GB" sz="1200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81939B58-0C7D-D94B-95F8-C3E478BF68AC}"/>
              </a:ext>
            </a:extLst>
          </p:cNvPr>
          <p:cNvGrpSpPr/>
          <p:nvPr/>
        </p:nvGrpSpPr>
        <p:grpSpPr>
          <a:xfrm>
            <a:off x="2624728" y="3146557"/>
            <a:ext cx="1412552" cy="910060"/>
            <a:chOff x="2624728" y="3146557"/>
            <a:chExt cx="1412552" cy="910060"/>
          </a:xfrm>
        </p:grpSpPr>
        <p:sp>
          <p:nvSpPr>
            <p:cNvPr id="37" name="Content Placeholder 1">
              <a:extLst>
                <a:ext uri="{FF2B5EF4-FFF2-40B4-BE49-F238E27FC236}">
                  <a16:creationId xmlns:a16="http://schemas.microsoft.com/office/drawing/2014/main" id="{296E5FEE-3022-9444-88AC-42374D8F07AC}"/>
                </a:ext>
              </a:extLst>
            </p:cNvPr>
            <p:cNvSpPr txBox="1">
              <a:spLocks/>
            </p:cNvSpPr>
            <p:nvPr/>
          </p:nvSpPr>
          <p:spPr>
            <a:xfrm>
              <a:off x="3607540" y="3146557"/>
              <a:ext cx="429739" cy="852126"/>
            </a:xfrm>
            <a:prstGeom prst="rect">
              <a:avLst/>
            </a:prstGeom>
          </p:spPr>
          <p:txBody>
            <a:bodyPr anchor="ctr"/>
            <a:lstStyle>
              <a:lvl1pPr marL="216000" indent="-216000" algn="l" defTabSz="685800" rtl="0" eaLnBrk="1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EE334E"/>
                </a:buClr>
                <a:buSzPct val="150000"/>
                <a:buFont typeface="Arial" panose="020B0604020202020204" pitchFamily="34" charset="0"/>
                <a:buChar char="•"/>
                <a:defRPr sz="1800" b="0" i="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4000" b="1" dirty="0">
                  <a:solidFill>
                    <a:srgbClr val="EE334E"/>
                  </a:solidFill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D988624C-3665-C84C-B953-CA6D9EB1811C}"/>
                </a:ext>
              </a:extLst>
            </p:cNvPr>
            <p:cNvSpPr txBox="1"/>
            <p:nvPr/>
          </p:nvSpPr>
          <p:spPr>
            <a:xfrm>
              <a:off x="2624728" y="3779618"/>
              <a:ext cx="1412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dirty="0"/>
                <a:t>sports</a:t>
              </a:r>
              <a:endParaRPr lang="en-GB" sz="1200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D184B82-4A57-0641-B4FA-BE50CCAE78BE}"/>
              </a:ext>
            </a:extLst>
          </p:cNvPr>
          <p:cNvGrpSpPr/>
          <p:nvPr/>
        </p:nvGrpSpPr>
        <p:grpSpPr>
          <a:xfrm>
            <a:off x="5148824" y="3146557"/>
            <a:ext cx="1412552" cy="910060"/>
            <a:chOff x="5148824" y="3146557"/>
            <a:chExt cx="1412552" cy="910060"/>
          </a:xfrm>
        </p:grpSpPr>
        <p:sp>
          <p:nvSpPr>
            <p:cNvPr id="49" name="Content Placeholder 1">
              <a:extLst>
                <a:ext uri="{FF2B5EF4-FFF2-40B4-BE49-F238E27FC236}">
                  <a16:creationId xmlns:a16="http://schemas.microsoft.com/office/drawing/2014/main" id="{ED53DF8E-323F-974E-AF3C-51A0F21E79B8}"/>
                </a:ext>
              </a:extLst>
            </p:cNvPr>
            <p:cNvSpPr txBox="1">
              <a:spLocks/>
            </p:cNvSpPr>
            <p:nvPr/>
          </p:nvSpPr>
          <p:spPr>
            <a:xfrm>
              <a:off x="5148824" y="3146557"/>
              <a:ext cx="601606" cy="852126"/>
            </a:xfrm>
            <a:prstGeom prst="rect">
              <a:avLst/>
            </a:prstGeom>
          </p:spPr>
          <p:txBody>
            <a:bodyPr anchor="ctr"/>
            <a:lstStyle>
              <a:lvl1pPr marL="216000" indent="-216000" algn="l" defTabSz="685800" rtl="0" eaLnBrk="1" latinLnBrk="0" hangingPunct="1">
                <a:lnSpc>
                  <a:spcPts val="2200"/>
                </a:lnSpc>
                <a:spcBef>
                  <a:spcPts val="0"/>
                </a:spcBef>
                <a:spcAft>
                  <a:spcPts val="1000"/>
                </a:spcAft>
                <a:buClr>
                  <a:srgbClr val="EE334E"/>
                </a:buClr>
                <a:buSzPct val="150000"/>
                <a:buFont typeface="Arial" panose="020B0604020202020204" pitchFamily="34" charset="0"/>
                <a:buChar char="•"/>
                <a:defRPr sz="1800" b="0" i="0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Font typeface="Arial" panose="020B0604020202020204" pitchFamily="34" charset="0"/>
                <a:buNone/>
              </a:pPr>
              <a:r>
                <a:rPr lang="en-US" sz="4000" b="1" dirty="0">
                  <a:solidFill>
                    <a:srgbClr val="EE334E"/>
                  </a:solidFill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76C0A12-C497-934F-AB07-9959085C5816}"/>
                </a:ext>
              </a:extLst>
            </p:cNvPr>
            <p:cNvSpPr txBox="1"/>
            <p:nvPr/>
          </p:nvSpPr>
          <p:spPr>
            <a:xfrm>
              <a:off x="5148824" y="3779618"/>
              <a:ext cx="1412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sports</a:t>
              </a:r>
              <a:endParaRPr lang="en-GB" sz="1200" dirty="0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EC499884-8A07-5746-A829-612C021C4EBA}"/>
              </a:ext>
            </a:extLst>
          </p:cNvPr>
          <p:cNvSpPr txBox="1"/>
          <p:nvPr/>
        </p:nvSpPr>
        <p:spPr>
          <a:xfrm>
            <a:off x="526731" y="3743465"/>
            <a:ext cx="881677" cy="215444"/>
          </a:xfrm>
          <a:prstGeom prst="rect">
            <a:avLst/>
          </a:prstGeom>
          <a:noFill/>
        </p:spPr>
        <p:txBody>
          <a:bodyPr wrap="none" lIns="0" rIns="54000" rtlCol="0">
            <a:spAutoFit/>
          </a:bodyPr>
          <a:lstStyle/>
          <a:p>
            <a:pPr algn="r"/>
            <a:r>
              <a:rPr lang="en-GB" sz="800" dirty="0"/>
              <a:t>© </a:t>
            </a:r>
            <a:r>
              <a:rPr lang="en-GB" sz="800" dirty="0" err="1"/>
              <a:t>Handikappidrott</a:t>
            </a:r>
            <a:endParaRPr lang="en-GB" sz="8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26B6D6B-3698-9147-ADDB-A71ACFCB53C8}"/>
              </a:ext>
            </a:extLst>
          </p:cNvPr>
          <p:cNvSpPr txBox="1"/>
          <p:nvPr/>
        </p:nvSpPr>
        <p:spPr>
          <a:xfrm>
            <a:off x="6841185" y="3620355"/>
            <a:ext cx="1215695" cy="338554"/>
          </a:xfrm>
          <a:prstGeom prst="rect">
            <a:avLst/>
          </a:prstGeom>
          <a:noFill/>
        </p:spPr>
        <p:txBody>
          <a:bodyPr wrap="square" lIns="0" rIns="54000" rtlCol="0">
            <a:spAutoFit/>
          </a:bodyPr>
          <a:lstStyle/>
          <a:p>
            <a:r>
              <a:rPr lang="en-GB" sz="800" dirty="0"/>
              <a:t>© Chung Sung-Jun/</a:t>
            </a:r>
            <a:br>
              <a:rPr lang="en-GB" sz="800" dirty="0"/>
            </a:br>
            <a:r>
              <a:rPr lang="en-GB" sz="800" dirty="0"/>
              <a:t>Getty Images</a:t>
            </a:r>
          </a:p>
        </p:txBody>
      </p:sp>
      <p:sp>
        <p:nvSpPr>
          <p:cNvPr id="43" name="Chevron 42">
            <a:extLst>
              <a:ext uri="{FF2B5EF4-FFF2-40B4-BE49-F238E27FC236}">
                <a16:creationId xmlns:a16="http://schemas.microsoft.com/office/drawing/2014/main" id="{DE0C308F-BC1C-1E45-B46C-E5D18B80B846}"/>
              </a:ext>
            </a:extLst>
          </p:cNvPr>
          <p:cNvSpPr/>
          <p:nvPr/>
        </p:nvSpPr>
        <p:spPr>
          <a:xfrm>
            <a:off x="4209535" y="4085282"/>
            <a:ext cx="667265" cy="439947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BB8C3DD3-3606-6C41-BDBD-B621C06607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7825" y="1584593"/>
            <a:ext cx="730454" cy="730454"/>
          </a:xfrm>
          <a:prstGeom prst="rect">
            <a:avLst/>
          </a:prstGeom>
        </p:spPr>
      </p:pic>
      <p:pic>
        <p:nvPicPr>
          <p:cNvPr id="38" name="Picture 37" descr="Icon&#10;&#10;Description automatically generated">
            <a:extLst>
              <a:ext uri="{FF2B5EF4-FFF2-40B4-BE49-F238E27FC236}">
                <a16:creationId xmlns:a16="http://schemas.microsoft.com/office/drawing/2014/main" id="{D37C713D-4F25-7047-9513-A1FA4E5CD5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8947" y="2315047"/>
            <a:ext cx="971275" cy="971275"/>
          </a:xfrm>
          <a:prstGeom prst="rect">
            <a:avLst/>
          </a:prstGeom>
        </p:spPr>
      </p:pic>
      <p:pic>
        <p:nvPicPr>
          <p:cNvPr id="41" name="Picture 40" descr="Icon&#10;&#10;Description automatically generated">
            <a:extLst>
              <a:ext uri="{FF2B5EF4-FFF2-40B4-BE49-F238E27FC236}">
                <a16:creationId xmlns:a16="http://schemas.microsoft.com/office/drawing/2014/main" id="{851398B9-3480-FE4E-ACB9-D1D91C0F00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5881" y="3177034"/>
            <a:ext cx="8953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30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5" grpId="0" build="p"/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764AB360-30D1-B648-B0EB-2D04130753BD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7325" y="1692000"/>
            <a:ext cx="3887999" cy="2329860"/>
          </a:xfrm>
          <a:prstGeom prst="roundRect">
            <a:avLst>
              <a:gd name="adj" fmla="val 0"/>
            </a:avLst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EB32C9BF-B4ED-034B-AF31-2170744D9450}"/>
              </a:ext>
            </a:extLst>
          </p:cNvPr>
          <p:cNvSpPr txBox="1">
            <a:spLocks/>
          </p:cNvSpPr>
          <p:nvPr/>
        </p:nvSpPr>
        <p:spPr>
          <a:xfrm>
            <a:off x="4711768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Rio 2016, Brazil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A42DBF06-B155-734F-A8F7-4C16AD404FAC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647955-1E28-034C-B1BF-B40901EBBAF7}"/>
              </a:ext>
            </a:extLst>
          </p:cNvPr>
          <p:cNvSpPr txBox="1"/>
          <p:nvPr/>
        </p:nvSpPr>
        <p:spPr>
          <a:xfrm>
            <a:off x="7182391" y="3811026"/>
            <a:ext cx="14173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Simon </a:t>
            </a:r>
            <a:r>
              <a:rPr lang="en-GB" sz="800" dirty="0" err="1">
                <a:solidFill>
                  <a:schemeClr val="bg1"/>
                </a:solidFill>
              </a:rPr>
              <a:t>Bruty</a:t>
            </a:r>
            <a:r>
              <a:rPr lang="en-GB" sz="800" dirty="0">
                <a:solidFill>
                  <a:schemeClr val="bg1"/>
                </a:solidFill>
              </a:rPr>
              <a:t> for OIS/IOC</a:t>
            </a:r>
          </a:p>
        </p:txBody>
      </p:sp>
      <p:pic>
        <p:nvPicPr>
          <p:cNvPr id="19" name="Picture 18" descr="A group of people riding on the back of a bicycle&#10;&#10;Description automatically generated">
            <a:extLst>
              <a:ext uri="{FF2B5EF4-FFF2-40B4-BE49-F238E27FC236}">
                <a16:creationId xmlns:a16="http://schemas.microsoft.com/office/drawing/2014/main" id="{CEDE3F0B-4063-704F-ABD0-D6A3D72C22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7" b="8792"/>
          <a:stretch/>
        </p:blipFill>
        <p:spPr>
          <a:xfrm>
            <a:off x="544235" y="1671638"/>
            <a:ext cx="3887998" cy="2340000"/>
          </a:xfrm>
          <a:prstGeom prst="rect">
            <a:avLst/>
          </a:prstGeom>
        </p:spPr>
      </p:pic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048D49A4-D25C-C546-ADE6-8231706FD748}"/>
              </a:ext>
            </a:extLst>
          </p:cNvPr>
          <p:cNvSpPr txBox="1">
            <a:spLocks/>
          </p:cNvSpPr>
          <p:nvPr/>
        </p:nvSpPr>
        <p:spPr>
          <a:xfrm>
            <a:off x="544234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Stoke Mandeville 1958, Great Britain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D18687-8B23-F449-A4AE-25E54FA51E82}"/>
              </a:ext>
            </a:extLst>
          </p:cNvPr>
          <p:cNvSpPr txBox="1"/>
          <p:nvPr/>
        </p:nvSpPr>
        <p:spPr>
          <a:xfrm>
            <a:off x="3288971" y="3752653"/>
            <a:ext cx="11432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Christopher Payne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9E975DE-BC30-1F49-8A7F-020CEC1BC17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748573" cy="249299"/>
          </a:xfrm>
        </p:spPr>
        <p:txBody>
          <a:bodyPr/>
          <a:lstStyle/>
          <a:p>
            <a:r>
              <a:rPr lang="en-US" sz="1800" dirty="0"/>
              <a:t>Improvise and devise</a:t>
            </a:r>
          </a:p>
        </p:txBody>
      </p:sp>
    </p:spTree>
    <p:extLst>
      <p:ext uri="{BB962C8B-B14F-4D97-AF65-F5344CB8AC3E}">
        <p14:creationId xmlns:p14="http://schemas.microsoft.com/office/powerpoint/2010/main" val="122176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  <p:bldP spid="20" grpId="0"/>
      <p:bldP spid="21" grpId="0"/>
      <p:bldP spid="1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group of people riding on the back of a bicycle&#10;&#10;Description automatically generated">
            <a:extLst>
              <a:ext uri="{FF2B5EF4-FFF2-40B4-BE49-F238E27FC236}">
                <a16:creationId xmlns:a16="http://schemas.microsoft.com/office/drawing/2014/main" id="{6DB47FCB-8338-FE48-9789-8A399B0AE1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7" b="8792"/>
          <a:stretch/>
        </p:blipFill>
        <p:spPr>
          <a:xfrm>
            <a:off x="544235" y="1671638"/>
            <a:ext cx="3887998" cy="234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748573" cy="249299"/>
          </a:xfrm>
        </p:spPr>
        <p:txBody>
          <a:bodyPr/>
          <a:lstStyle/>
          <a:p>
            <a:r>
              <a:rPr lang="en-US" sz="1800" dirty="0"/>
              <a:t>Improvise and devise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15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3A6F31AB-AD78-3D40-B76A-AFB5272BD441}"/>
              </a:ext>
            </a:extLst>
          </p:cNvPr>
          <p:cNvSpPr txBox="1">
            <a:spLocks/>
          </p:cNvSpPr>
          <p:nvPr/>
        </p:nvSpPr>
        <p:spPr>
          <a:xfrm>
            <a:off x="5134856" y="2456417"/>
            <a:ext cx="3651569" cy="1827255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In the early days, athletes </a:t>
            </a:r>
            <a:r>
              <a:rPr lang="en-US" sz="1400" b="1" dirty="0"/>
              <a:t>improvised</a:t>
            </a:r>
            <a:r>
              <a:rPr lang="en-US" sz="1400" dirty="0"/>
              <a:t> and </a:t>
            </a:r>
            <a:r>
              <a:rPr lang="en-US" sz="1400" b="1" dirty="0"/>
              <a:t>devised</a:t>
            </a:r>
            <a:r>
              <a:rPr lang="en-US" sz="1400" dirty="0"/>
              <a:t> their own ways of doing things. 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EE334E"/>
                </a:solidFill>
              </a:rPr>
              <a:t>Look at how wheelchairs were secured.</a:t>
            </a:r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2E7EE9B8-112F-4F45-B17B-4BFC3E1262AE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13877215-4DB1-3041-A893-510FC0B22E85}"/>
              </a:ext>
            </a:extLst>
          </p:cNvPr>
          <p:cNvSpPr txBox="1">
            <a:spLocks/>
          </p:cNvSpPr>
          <p:nvPr/>
        </p:nvSpPr>
        <p:spPr>
          <a:xfrm>
            <a:off x="544234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Stoke Mandeville 1958, Great Britain</a:t>
            </a: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4613E3EA-9204-3F45-B1D5-4E8885F7D349}"/>
              </a:ext>
            </a:extLst>
          </p:cNvPr>
          <p:cNvSpPr txBox="1">
            <a:spLocks/>
          </p:cNvSpPr>
          <p:nvPr/>
        </p:nvSpPr>
        <p:spPr>
          <a:xfrm>
            <a:off x="5115560" y="1412535"/>
            <a:ext cx="3886200" cy="895262"/>
          </a:xfrm>
          <a:prstGeom prst="rect">
            <a:avLst/>
          </a:prstGeom>
        </p:spPr>
        <p:txBody>
          <a:bodyPr anchor="ctr"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rgbClr val="EE334E"/>
                </a:solidFill>
                <a:cs typeface="Arial" panose="020B0604020202020204" pitchFamily="34" charset="0"/>
              </a:rPr>
              <a:t>1964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6BFA33-2F86-5747-AF4B-EF16E61D1800}"/>
              </a:ext>
            </a:extLst>
          </p:cNvPr>
          <p:cNvSpPr txBox="1"/>
          <p:nvPr/>
        </p:nvSpPr>
        <p:spPr>
          <a:xfrm>
            <a:off x="3288971" y="3752653"/>
            <a:ext cx="11432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Christopher Payne</a:t>
            </a:r>
          </a:p>
        </p:txBody>
      </p:sp>
    </p:spTree>
    <p:extLst>
      <p:ext uri="{BB962C8B-B14F-4D97-AF65-F5344CB8AC3E}">
        <p14:creationId xmlns:p14="http://schemas.microsoft.com/office/powerpoint/2010/main" val="27314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748573" cy="249299"/>
          </a:xfrm>
        </p:spPr>
        <p:txBody>
          <a:bodyPr/>
          <a:lstStyle/>
          <a:p>
            <a:r>
              <a:rPr lang="en-US" sz="1800" dirty="0"/>
              <a:t>Improvise and devise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53E2E893-5880-ED4A-9041-7C56F47D106F}"/>
              </a:ext>
            </a:extLst>
          </p:cNvPr>
          <p:cNvSpPr txBox="1">
            <a:spLocks/>
          </p:cNvSpPr>
          <p:nvPr/>
        </p:nvSpPr>
        <p:spPr>
          <a:xfrm>
            <a:off x="5134856" y="2463114"/>
            <a:ext cx="3778032" cy="1820562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Nowadays athletes have </a:t>
            </a:r>
            <a:r>
              <a:rPr lang="en-US" sz="1400" b="1" dirty="0"/>
              <a:t>specifically designed</a:t>
            </a:r>
            <a:r>
              <a:rPr lang="en-US" sz="1400" dirty="0"/>
              <a:t> equipment, like the throwing chair in the picture. </a:t>
            </a:r>
          </a:p>
          <a:p>
            <a:pPr marL="0" indent="0">
              <a:buNone/>
            </a:pPr>
            <a:r>
              <a:rPr lang="en-US" sz="1400" dirty="0"/>
              <a:t>This makes the sport </a:t>
            </a:r>
            <a:r>
              <a:rPr lang="en-US" sz="1400" b="1" dirty="0"/>
              <a:t>safer</a:t>
            </a:r>
            <a:r>
              <a:rPr lang="en-US" sz="1400" dirty="0"/>
              <a:t> and </a:t>
            </a:r>
            <a:r>
              <a:rPr lang="en-US" sz="1400" b="1" dirty="0"/>
              <a:t>fairer</a:t>
            </a:r>
            <a:r>
              <a:rPr lang="en-US" sz="1400" dirty="0"/>
              <a:t>.</a:t>
            </a:r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2E7EE9B8-112F-4F45-B17B-4BFC3E1262AE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372474C2-2E75-1C4A-A5E9-10CB6892BC6C}"/>
              </a:ext>
            </a:extLst>
          </p:cNvPr>
          <p:cNvSpPr txBox="1">
            <a:spLocks/>
          </p:cNvSpPr>
          <p:nvPr/>
        </p:nvSpPr>
        <p:spPr>
          <a:xfrm>
            <a:off x="5115560" y="1421961"/>
            <a:ext cx="3886200" cy="895262"/>
          </a:xfrm>
          <a:prstGeom prst="rect">
            <a:avLst/>
          </a:prstGeom>
        </p:spPr>
        <p:txBody>
          <a:bodyPr anchor="ctr"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rgbClr val="EE334E"/>
                </a:solidFill>
                <a:cs typeface="Arial" panose="020B0604020202020204" pitchFamily="34" charset="0"/>
              </a:rPr>
              <a:t>2016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5B91FB-68A1-FA41-9CC1-BB3232EE7DC7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4233" y="1692000"/>
            <a:ext cx="3887999" cy="2329860"/>
          </a:xfrm>
          <a:prstGeom prst="roundRect">
            <a:avLst>
              <a:gd name="adj" fmla="val 0"/>
            </a:avLst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A474661-C113-FE4C-93B2-9F643AD355E1}"/>
              </a:ext>
            </a:extLst>
          </p:cNvPr>
          <p:cNvSpPr txBox="1">
            <a:spLocks/>
          </p:cNvSpPr>
          <p:nvPr/>
        </p:nvSpPr>
        <p:spPr>
          <a:xfrm>
            <a:off x="548676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Rio 2016, Brazil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6DA189-2172-3C44-BB0F-B044707B36C6}"/>
              </a:ext>
            </a:extLst>
          </p:cNvPr>
          <p:cNvSpPr txBox="1"/>
          <p:nvPr/>
        </p:nvSpPr>
        <p:spPr>
          <a:xfrm>
            <a:off x="3019299" y="3811026"/>
            <a:ext cx="14173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Simon </a:t>
            </a:r>
            <a:r>
              <a:rPr lang="en-GB" sz="800" dirty="0" err="1">
                <a:solidFill>
                  <a:schemeClr val="bg1"/>
                </a:solidFill>
              </a:rPr>
              <a:t>Bruty</a:t>
            </a:r>
            <a:r>
              <a:rPr lang="en-GB" sz="800" dirty="0">
                <a:solidFill>
                  <a:schemeClr val="bg1"/>
                </a:solidFill>
              </a:rPr>
              <a:t> for OIS/IOC</a:t>
            </a:r>
          </a:p>
        </p:txBody>
      </p:sp>
    </p:spTree>
    <p:extLst>
      <p:ext uri="{BB962C8B-B14F-4D97-AF65-F5344CB8AC3E}">
        <p14:creationId xmlns:p14="http://schemas.microsoft.com/office/powerpoint/2010/main" val="626229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3B6C2CCE-DF26-3A44-A07B-74CEF4789783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C6820C-B17B-2C47-8076-CFEAB74797FA}"/>
              </a:ext>
            </a:extLst>
          </p:cNvPr>
          <p:cNvGrpSpPr/>
          <p:nvPr/>
        </p:nvGrpSpPr>
        <p:grpSpPr>
          <a:xfrm>
            <a:off x="4711768" y="1419274"/>
            <a:ext cx="3887999" cy="3042531"/>
            <a:chOff x="4711768" y="1419274"/>
            <a:chExt cx="3887999" cy="304253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FEBC3002-D112-E242-B04E-DF3D591F636E}"/>
                </a:ext>
              </a:extLst>
            </p:cNvPr>
            <p:cNvGrpSpPr/>
            <p:nvPr/>
          </p:nvGrpSpPr>
          <p:grpSpPr>
            <a:xfrm>
              <a:off x="4711768" y="1826229"/>
              <a:ext cx="3887999" cy="2635576"/>
              <a:chOff x="4711768" y="1826229"/>
              <a:chExt cx="3887999" cy="2635576"/>
            </a:xfrm>
          </p:grpSpPr>
          <p:sp>
            <p:nvSpPr>
              <p:cNvPr id="17" name="Text Placeholder 2">
                <a:extLst>
                  <a:ext uri="{FF2B5EF4-FFF2-40B4-BE49-F238E27FC236}">
                    <a16:creationId xmlns:a16="http://schemas.microsoft.com/office/drawing/2014/main" id="{1AE4B3A9-EBDE-9A49-8234-65A5F79C290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11768" y="4140000"/>
                <a:ext cx="3887999" cy="321805"/>
              </a:xfrm>
              <a:prstGeom prst="rect">
                <a:avLst/>
              </a:prstGeom>
              <a:noFill/>
            </p:spPr>
            <p:txBody>
              <a:bodyPr wrap="none" lIns="0" tIns="360000" rIns="0" bIns="360000" anchor="ctr" anchorCtr="0">
                <a:noAutofit/>
              </a:bodyPr>
              <a:lstStyle>
                <a:lvl1pPr marL="0" indent="0" algn="r" defTabSz="685800" rtl="0" eaLnBrk="1" latinLnBrk="0" hangingPunct="1">
                  <a:lnSpc>
                    <a:spcPts val="1500"/>
                  </a:lnSpc>
                  <a:spcBef>
                    <a:spcPts val="0"/>
                  </a:spcBef>
                  <a:spcAft>
                    <a:spcPts val="750"/>
                  </a:spcAft>
                  <a:buFontTx/>
                  <a:buNone/>
                  <a:defRPr sz="1300" b="1" i="0" kern="1200" cap="all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342900" indent="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Tx/>
                  <a:buNone/>
                  <a:defRPr sz="1200" b="1" i="0" kern="1200">
                    <a:solidFill>
                      <a:schemeClr val="tx1"/>
                    </a:solidFill>
                    <a:latin typeface="Hero New Super" panose="02000500000000000000" pitchFamily="2" charset="0"/>
                    <a:ea typeface="+mn-ea"/>
                    <a:cs typeface="+mn-cs"/>
                  </a:defRPr>
                </a:lvl2pPr>
                <a:lvl3pPr marL="685800" indent="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Tx/>
                  <a:buNone/>
                  <a:defRPr sz="1200" b="1" i="0" kern="1200">
                    <a:solidFill>
                      <a:schemeClr val="tx1"/>
                    </a:solidFill>
                    <a:latin typeface="Hero New Super" panose="02000500000000000000" pitchFamily="2" charset="0"/>
                    <a:ea typeface="+mn-ea"/>
                    <a:cs typeface="+mn-cs"/>
                  </a:defRPr>
                </a:lvl3pPr>
                <a:lvl4pPr marL="1028700" indent="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Tx/>
                  <a:buNone/>
                  <a:defRPr sz="1200" b="1" i="0" kern="1200">
                    <a:solidFill>
                      <a:schemeClr val="tx1"/>
                    </a:solidFill>
                    <a:latin typeface="Hero New Super" panose="02000500000000000000" pitchFamily="2" charset="0"/>
                    <a:ea typeface="+mn-ea"/>
                    <a:cs typeface="+mn-cs"/>
                  </a:defRPr>
                </a:lvl4pPr>
                <a:lvl5pPr marL="1371600" indent="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Tx/>
                  <a:buNone/>
                  <a:defRPr sz="1200" b="1" i="0" kern="1200">
                    <a:solidFill>
                      <a:schemeClr val="tx1"/>
                    </a:solidFill>
                    <a:latin typeface="Hero New Super" panose="02000500000000000000" pitchFamily="2" charset="0"/>
                    <a:ea typeface="+mn-ea"/>
                    <a:cs typeface="+mn-cs"/>
                  </a:defRPr>
                </a:lvl5pPr>
                <a:lvl6pPr marL="18859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2288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5717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914650" indent="-171450" algn="l" defTabSz="685800" rtl="0" eaLnBrk="1" latinLnBrk="0" hangingPunct="1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dirty="0">
                    <a:solidFill>
                      <a:srgbClr val="EE334E"/>
                    </a:solidFill>
                  </a:rPr>
                  <a:t>Change starts with sport (2019)</a:t>
                </a:r>
              </a:p>
            </p:txBody>
          </p:sp>
          <p:pic>
            <p:nvPicPr>
              <p:cNvPr id="20" name="Content Placeholder 12">
                <a:extLst>
                  <a:ext uri="{FF2B5EF4-FFF2-40B4-BE49-F238E27FC236}">
                    <a16:creationId xmlns:a16="http://schemas.microsoft.com/office/drawing/2014/main" id="{6B9670A5-A32F-1E4D-BA85-2C53397E639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t="12295" b="9285"/>
              <a:stretch/>
            </p:blipFill>
            <p:spPr>
              <a:xfrm>
                <a:off x="4966836" y="1826229"/>
                <a:ext cx="3578120" cy="2268000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126CFCB-44BF-C94B-B6A1-147D7B13F732}"/>
                </a:ext>
              </a:extLst>
            </p:cNvPr>
            <p:cNvSpPr txBox="1"/>
            <p:nvPr/>
          </p:nvSpPr>
          <p:spPr>
            <a:xfrm>
              <a:off x="6618558" y="1419274"/>
              <a:ext cx="198120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800" dirty="0"/>
                <a:t>© International Paralympic Committee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DDBE4C0-6048-B84A-A922-FAE63ADA7C1D}"/>
              </a:ext>
            </a:extLst>
          </p:cNvPr>
          <p:cNvGrpSpPr/>
          <p:nvPr/>
        </p:nvGrpSpPr>
        <p:grpSpPr>
          <a:xfrm>
            <a:off x="544234" y="2029768"/>
            <a:ext cx="3887999" cy="2432037"/>
            <a:chOff x="544234" y="2029768"/>
            <a:chExt cx="3887999" cy="2432037"/>
          </a:xfrm>
        </p:grpSpPr>
        <p:sp>
          <p:nvSpPr>
            <p:cNvPr id="14" name="Text Placeholder 2">
              <a:extLst>
                <a:ext uri="{FF2B5EF4-FFF2-40B4-BE49-F238E27FC236}">
                  <a16:creationId xmlns:a16="http://schemas.microsoft.com/office/drawing/2014/main" id="{84A32015-43AE-6E4D-A31C-6C98A8299EFB}"/>
                </a:ext>
              </a:extLst>
            </p:cNvPr>
            <p:cNvSpPr txBox="1">
              <a:spLocks/>
            </p:cNvSpPr>
            <p:nvPr/>
          </p:nvSpPr>
          <p:spPr>
            <a:xfrm>
              <a:off x="544234" y="4140000"/>
              <a:ext cx="3887999" cy="321805"/>
            </a:xfrm>
            <a:prstGeom prst="rect">
              <a:avLst/>
            </a:prstGeom>
            <a:noFill/>
          </p:spPr>
          <p:txBody>
            <a:bodyPr wrap="none" lIns="0" tIns="360000" rIns="0" bIns="360000" anchor="ctr" anchorCtr="0">
              <a:noAutofit/>
            </a:bodyPr>
            <a:lstStyle>
              <a:lvl1pPr marL="0" indent="0" algn="r" defTabSz="685800" rtl="0" eaLnBrk="1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750"/>
                </a:spcAft>
                <a:buFontTx/>
                <a:buNone/>
                <a:defRPr sz="1300" b="1" i="0" kern="1200" cap="all" baseline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342900" indent="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Tx/>
                <a:buNone/>
                <a:defRPr sz="1200" b="1" i="0" kern="1200">
                  <a:solidFill>
                    <a:schemeClr val="tx1"/>
                  </a:solidFill>
                  <a:latin typeface="Hero New Super" panose="02000500000000000000" pitchFamily="2" charset="0"/>
                  <a:ea typeface="+mn-ea"/>
                  <a:cs typeface="+mn-cs"/>
                </a:defRPr>
              </a:lvl2pPr>
              <a:lvl3pPr marL="685800" indent="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Tx/>
                <a:buNone/>
                <a:defRPr sz="1200" b="1" i="0" kern="1200">
                  <a:solidFill>
                    <a:schemeClr val="tx1"/>
                  </a:solidFill>
                  <a:latin typeface="Hero New Super" panose="02000500000000000000" pitchFamily="2" charset="0"/>
                  <a:ea typeface="+mn-ea"/>
                  <a:cs typeface="+mn-cs"/>
                </a:defRPr>
              </a:lvl3pPr>
              <a:lvl4pPr marL="1028700" indent="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Tx/>
                <a:buNone/>
                <a:defRPr sz="1200" b="1" i="0" kern="1200">
                  <a:solidFill>
                    <a:schemeClr val="tx1"/>
                  </a:solidFill>
                  <a:latin typeface="Hero New Super" panose="02000500000000000000" pitchFamily="2" charset="0"/>
                  <a:ea typeface="+mn-ea"/>
                  <a:cs typeface="+mn-cs"/>
                </a:defRPr>
              </a:lvl4pPr>
              <a:lvl5pPr marL="1371600" indent="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Tx/>
                <a:buNone/>
                <a:defRPr sz="1200" b="1" i="0" kern="1200">
                  <a:solidFill>
                    <a:schemeClr val="tx1"/>
                  </a:solidFill>
                  <a:latin typeface="Hero New Super" panose="02000500000000000000" pitchFamily="2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solidFill>
                    <a:srgbClr val="EE334E"/>
                  </a:solidFill>
                </a:rPr>
                <a:t>Mind, Body, Spirit (1994)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AFF99A94-5002-9946-A7DA-18CB8838B5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130604" y="2029768"/>
              <a:ext cx="2667674" cy="177233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019C61A-B31B-574B-BF31-AE45131C309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949525" cy="249299"/>
          </a:xfrm>
        </p:spPr>
        <p:txBody>
          <a:bodyPr/>
          <a:lstStyle/>
          <a:p>
            <a:r>
              <a:rPr lang="en-US" sz="1800" dirty="0" err="1"/>
              <a:t>Symbolising</a:t>
            </a:r>
            <a:r>
              <a:rPr lang="en-US" sz="1800" dirty="0"/>
              <a:t> the spirit</a:t>
            </a:r>
          </a:p>
        </p:txBody>
      </p:sp>
    </p:spTree>
    <p:extLst>
      <p:ext uri="{BB962C8B-B14F-4D97-AF65-F5344CB8AC3E}">
        <p14:creationId xmlns:p14="http://schemas.microsoft.com/office/powerpoint/2010/main" val="215820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949525" cy="249299"/>
          </a:xfrm>
        </p:spPr>
        <p:txBody>
          <a:bodyPr/>
          <a:lstStyle/>
          <a:p>
            <a:r>
              <a:rPr lang="en-US" sz="1800" dirty="0" err="1"/>
              <a:t>Symbolising</a:t>
            </a:r>
            <a:r>
              <a:rPr lang="en-US" sz="1800" dirty="0"/>
              <a:t> the spirit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18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42F210C4-61D6-1D4C-A577-FFC92AF2BE54}"/>
              </a:ext>
            </a:extLst>
          </p:cNvPr>
          <p:cNvSpPr txBox="1">
            <a:spLocks/>
          </p:cNvSpPr>
          <p:nvPr/>
        </p:nvSpPr>
        <p:spPr>
          <a:xfrm>
            <a:off x="5134857" y="2463113"/>
            <a:ext cx="2929986" cy="1422361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In 1994 the Paralympic symbol was made up of three </a:t>
            </a:r>
            <a:r>
              <a:rPr lang="en-US" sz="1400" b="1" dirty="0"/>
              <a:t>Tae-</a:t>
            </a:r>
            <a:r>
              <a:rPr lang="en-US" sz="1400" b="1" dirty="0" err="1"/>
              <a:t>Geuks</a:t>
            </a:r>
            <a:r>
              <a:rPr lang="en-US" sz="1400" dirty="0"/>
              <a:t>, which are traditional Korean decorative designs.</a:t>
            </a:r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C7A7F072-5C25-7542-9B1C-0F58D4F6C669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DAB3977F-683A-1244-B8E3-172048545D73}"/>
              </a:ext>
            </a:extLst>
          </p:cNvPr>
          <p:cNvSpPr txBox="1">
            <a:spLocks/>
          </p:cNvSpPr>
          <p:nvPr/>
        </p:nvSpPr>
        <p:spPr>
          <a:xfrm>
            <a:off x="5115560" y="1421962"/>
            <a:ext cx="3886200" cy="895262"/>
          </a:xfrm>
          <a:prstGeom prst="rect">
            <a:avLst/>
          </a:prstGeom>
        </p:spPr>
        <p:txBody>
          <a:bodyPr anchor="ctr"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EE334E"/>
                </a:solidFill>
                <a:cs typeface="Arial" panose="020B0604020202020204" pitchFamily="34" charset="0"/>
              </a:rPr>
              <a:t>Tae-</a:t>
            </a:r>
            <a:r>
              <a:rPr lang="en-US" sz="4000" b="1" dirty="0" err="1">
                <a:solidFill>
                  <a:srgbClr val="EE334E"/>
                </a:solidFill>
                <a:cs typeface="Arial" panose="020B0604020202020204" pitchFamily="34" charset="0"/>
              </a:rPr>
              <a:t>Geuks</a:t>
            </a:r>
            <a:endParaRPr lang="en-US" sz="4000" b="1" dirty="0">
              <a:solidFill>
                <a:srgbClr val="EE334E"/>
              </a:solidFill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DE87CB0-F476-2241-B261-0420C342947B}"/>
              </a:ext>
            </a:extLst>
          </p:cNvPr>
          <p:cNvGrpSpPr/>
          <p:nvPr/>
        </p:nvGrpSpPr>
        <p:grpSpPr>
          <a:xfrm>
            <a:off x="544234" y="2029768"/>
            <a:ext cx="3887999" cy="2432037"/>
            <a:chOff x="544234" y="2029768"/>
            <a:chExt cx="3887999" cy="2432037"/>
          </a:xfrm>
        </p:grpSpPr>
        <p:sp>
          <p:nvSpPr>
            <p:cNvPr id="11" name="Text Placeholder 2">
              <a:extLst>
                <a:ext uri="{FF2B5EF4-FFF2-40B4-BE49-F238E27FC236}">
                  <a16:creationId xmlns:a16="http://schemas.microsoft.com/office/drawing/2014/main" id="{65C95C8F-5280-3649-8222-18BC4628654E}"/>
                </a:ext>
              </a:extLst>
            </p:cNvPr>
            <p:cNvSpPr txBox="1">
              <a:spLocks/>
            </p:cNvSpPr>
            <p:nvPr/>
          </p:nvSpPr>
          <p:spPr>
            <a:xfrm>
              <a:off x="544234" y="4140000"/>
              <a:ext cx="3887999" cy="321805"/>
            </a:xfrm>
            <a:prstGeom prst="rect">
              <a:avLst/>
            </a:prstGeom>
            <a:noFill/>
          </p:spPr>
          <p:txBody>
            <a:bodyPr wrap="none" lIns="0" tIns="360000" rIns="0" bIns="360000" anchor="ctr" anchorCtr="0">
              <a:noAutofit/>
            </a:bodyPr>
            <a:lstStyle>
              <a:lvl1pPr marL="0" indent="0" algn="r" defTabSz="685800" rtl="0" eaLnBrk="1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750"/>
                </a:spcAft>
                <a:buFontTx/>
                <a:buNone/>
                <a:defRPr sz="1300" b="1" i="0" kern="1200" cap="all" baseline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342900" indent="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Tx/>
                <a:buNone/>
                <a:defRPr sz="1200" b="1" i="0" kern="1200">
                  <a:solidFill>
                    <a:schemeClr val="tx1"/>
                  </a:solidFill>
                  <a:latin typeface="Hero New Super" panose="02000500000000000000" pitchFamily="2" charset="0"/>
                  <a:ea typeface="+mn-ea"/>
                  <a:cs typeface="+mn-cs"/>
                </a:defRPr>
              </a:lvl2pPr>
              <a:lvl3pPr marL="685800" indent="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Tx/>
                <a:buNone/>
                <a:defRPr sz="1200" b="1" i="0" kern="1200">
                  <a:solidFill>
                    <a:schemeClr val="tx1"/>
                  </a:solidFill>
                  <a:latin typeface="Hero New Super" panose="02000500000000000000" pitchFamily="2" charset="0"/>
                  <a:ea typeface="+mn-ea"/>
                  <a:cs typeface="+mn-cs"/>
                </a:defRPr>
              </a:lvl3pPr>
              <a:lvl4pPr marL="1028700" indent="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Tx/>
                <a:buNone/>
                <a:defRPr sz="1200" b="1" i="0" kern="1200">
                  <a:solidFill>
                    <a:schemeClr val="tx1"/>
                  </a:solidFill>
                  <a:latin typeface="Hero New Super" panose="02000500000000000000" pitchFamily="2" charset="0"/>
                  <a:ea typeface="+mn-ea"/>
                  <a:cs typeface="+mn-cs"/>
                </a:defRPr>
              </a:lvl4pPr>
              <a:lvl5pPr marL="1371600" indent="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Tx/>
                <a:buNone/>
                <a:defRPr sz="1200" b="1" i="0" kern="1200">
                  <a:solidFill>
                    <a:schemeClr val="tx1"/>
                  </a:solidFill>
                  <a:latin typeface="Hero New Super" panose="02000500000000000000" pitchFamily="2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solidFill>
                    <a:srgbClr val="EE334E"/>
                  </a:solidFill>
                </a:rPr>
                <a:t>Mind, Body, Spirit (1994)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323B1566-EBB2-5E41-9D3B-3EA144C78C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1130604" y="2029768"/>
              <a:ext cx="2667674" cy="1772334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63439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949525" cy="249299"/>
          </a:xfrm>
        </p:spPr>
        <p:txBody>
          <a:bodyPr/>
          <a:lstStyle/>
          <a:p>
            <a:r>
              <a:rPr lang="en-US" sz="1800" dirty="0" err="1"/>
              <a:t>Symbolising</a:t>
            </a:r>
            <a:r>
              <a:rPr lang="en-US" sz="1800" dirty="0"/>
              <a:t> the spirit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19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42F210C4-61D6-1D4C-A577-FFC92AF2BE54}"/>
              </a:ext>
            </a:extLst>
          </p:cNvPr>
          <p:cNvSpPr txBox="1">
            <a:spLocks/>
          </p:cNvSpPr>
          <p:nvPr/>
        </p:nvSpPr>
        <p:spPr>
          <a:xfrm>
            <a:off x="5144284" y="2471350"/>
            <a:ext cx="2780516" cy="1395269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The 2019 design is made up of three </a:t>
            </a:r>
            <a:r>
              <a:rPr lang="en-US" sz="1400" b="1" dirty="0"/>
              <a:t>Agitos</a:t>
            </a:r>
            <a:r>
              <a:rPr lang="en-US" sz="1400" dirty="0"/>
              <a:t> (meaning ‘I move’) encircling a </a:t>
            </a:r>
            <a:r>
              <a:rPr lang="en-US" sz="1400" dirty="0" err="1"/>
              <a:t>centre</a:t>
            </a:r>
            <a:r>
              <a:rPr lang="en-US" sz="1400" dirty="0"/>
              <a:t> point.</a:t>
            </a:r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C7A7F072-5C25-7542-9B1C-0F58D4F6C669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DAB3977F-683A-1244-B8E3-172048545D73}"/>
              </a:ext>
            </a:extLst>
          </p:cNvPr>
          <p:cNvSpPr txBox="1">
            <a:spLocks/>
          </p:cNvSpPr>
          <p:nvPr/>
        </p:nvSpPr>
        <p:spPr>
          <a:xfrm>
            <a:off x="5115560" y="1403107"/>
            <a:ext cx="3886200" cy="895262"/>
          </a:xfrm>
          <a:prstGeom prst="rect">
            <a:avLst/>
          </a:prstGeom>
        </p:spPr>
        <p:txBody>
          <a:bodyPr anchor="ctr"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4000" b="1" dirty="0">
                <a:solidFill>
                  <a:srgbClr val="EE334E"/>
                </a:solidFill>
                <a:cs typeface="Arial" panose="020B0604020202020204" pitchFamily="34" charset="0"/>
              </a:rPr>
              <a:t>Agitos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3C95720-031F-254B-B6F0-C9E7861A9E0D}"/>
              </a:ext>
            </a:extLst>
          </p:cNvPr>
          <p:cNvGrpSpPr/>
          <p:nvPr/>
        </p:nvGrpSpPr>
        <p:grpSpPr>
          <a:xfrm>
            <a:off x="330686" y="1779917"/>
            <a:ext cx="3887999" cy="2635576"/>
            <a:chOff x="4711768" y="1826229"/>
            <a:chExt cx="3887999" cy="2635576"/>
          </a:xfrm>
        </p:grpSpPr>
        <p:sp>
          <p:nvSpPr>
            <p:cNvPr id="18" name="Text Placeholder 2">
              <a:extLst>
                <a:ext uri="{FF2B5EF4-FFF2-40B4-BE49-F238E27FC236}">
                  <a16:creationId xmlns:a16="http://schemas.microsoft.com/office/drawing/2014/main" id="{82A87652-3B98-3D48-BD10-168CC1535642}"/>
                </a:ext>
              </a:extLst>
            </p:cNvPr>
            <p:cNvSpPr txBox="1">
              <a:spLocks/>
            </p:cNvSpPr>
            <p:nvPr/>
          </p:nvSpPr>
          <p:spPr>
            <a:xfrm>
              <a:off x="4711768" y="4140000"/>
              <a:ext cx="3887999" cy="321805"/>
            </a:xfrm>
            <a:prstGeom prst="rect">
              <a:avLst/>
            </a:prstGeom>
            <a:noFill/>
          </p:spPr>
          <p:txBody>
            <a:bodyPr wrap="none" lIns="0" tIns="360000" rIns="0" bIns="360000" anchor="ctr" anchorCtr="0">
              <a:noAutofit/>
            </a:bodyPr>
            <a:lstStyle>
              <a:lvl1pPr marL="0" indent="0" algn="r" defTabSz="685800" rtl="0" eaLnBrk="1" latinLnBrk="0" hangingPunct="1">
                <a:lnSpc>
                  <a:spcPts val="1500"/>
                </a:lnSpc>
                <a:spcBef>
                  <a:spcPts val="0"/>
                </a:spcBef>
                <a:spcAft>
                  <a:spcPts val="750"/>
                </a:spcAft>
                <a:buFontTx/>
                <a:buNone/>
                <a:defRPr sz="1300" b="1" i="0" kern="1200" cap="all" baseline="0">
                  <a:solidFill>
                    <a:schemeClr val="bg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342900" indent="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Tx/>
                <a:buNone/>
                <a:defRPr sz="1200" b="1" i="0" kern="1200">
                  <a:solidFill>
                    <a:schemeClr val="tx1"/>
                  </a:solidFill>
                  <a:latin typeface="Hero New Super" panose="02000500000000000000" pitchFamily="2" charset="0"/>
                  <a:ea typeface="+mn-ea"/>
                  <a:cs typeface="+mn-cs"/>
                </a:defRPr>
              </a:lvl2pPr>
              <a:lvl3pPr marL="685800" indent="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Tx/>
                <a:buNone/>
                <a:defRPr sz="1200" b="1" i="0" kern="1200">
                  <a:solidFill>
                    <a:schemeClr val="tx1"/>
                  </a:solidFill>
                  <a:latin typeface="Hero New Super" panose="02000500000000000000" pitchFamily="2" charset="0"/>
                  <a:ea typeface="+mn-ea"/>
                  <a:cs typeface="+mn-cs"/>
                </a:defRPr>
              </a:lvl3pPr>
              <a:lvl4pPr marL="1028700" indent="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Tx/>
                <a:buNone/>
                <a:defRPr sz="1200" b="1" i="0" kern="1200">
                  <a:solidFill>
                    <a:schemeClr val="tx1"/>
                  </a:solidFill>
                  <a:latin typeface="Hero New Super" panose="02000500000000000000" pitchFamily="2" charset="0"/>
                  <a:ea typeface="+mn-ea"/>
                  <a:cs typeface="+mn-cs"/>
                </a:defRPr>
              </a:lvl4pPr>
              <a:lvl5pPr marL="1371600" indent="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Tx/>
                <a:buNone/>
                <a:defRPr sz="1200" b="1" i="0" kern="1200">
                  <a:solidFill>
                    <a:schemeClr val="tx1"/>
                  </a:solidFill>
                  <a:latin typeface="Hero New Super" panose="02000500000000000000" pitchFamily="2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solidFill>
                    <a:srgbClr val="EE334E"/>
                  </a:solidFill>
                </a:rPr>
                <a:t>Change starts with sport (2019)</a:t>
              </a:r>
            </a:p>
          </p:txBody>
        </p:sp>
        <p:pic>
          <p:nvPicPr>
            <p:cNvPr id="19" name="Content Placeholder 12">
              <a:extLst>
                <a:ext uri="{FF2B5EF4-FFF2-40B4-BE49-F238E27FC236}">
                  <a16:creationId xmlns:a16="http://schemas.microsoft.com/office/drawing/2014/main" id="{B5A5CD75-11F4-A044-99CD-9A065AE42B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12295" b="9285"/>
            <a:stretch/>
          </p:blipFill>
          <p:spPr>
            <a:xfrm>
              <a:off x="4966836" y="1826229"/>
              <a:ext cx="3578120" cy="22680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43048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7">
            <a:extLst>
              <a:ext uri="{FF2B5EF4-FFF2-40B4-BE49-F238E27FC236}">
                <a16:creationId xmlns:a16="http://schemas.microsoft.com/office/drawing/2014/main" id="{B9A4B896-282F-FC4A-932F-CB64017699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5348" y="1079999"/>
            <a:ext cx="3888000" cy="3337358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404F06E-EA16-C04D-9C4B-573B924520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05982" y="1807210"/>
            <a:ext cx="2618546" cy="917702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/>
              <a:t>Take a look at the pairs </a:t>
            </a:r>
            <a:br>
              <a:rPr lang="en-US" sz="1400" dirty="0"/>
            </a:br>
            <a:r>
              <a:rPr lang="en-US" sz="1400" dirty="0"/>
              <a:t>of photographs.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219BD4-BB08-4A44-BDFA-DE4F034A58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GB" dirty="0"/>
              <a:t>What has changed?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7BA543-496F-8D40-9877-1832A795026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4269F0-7E42-C649-88A9-40558080F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2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3348974-1BD8-B84B-BA4F-BB0BDC4166BC}"/>
              </a:ext>
            </a:extLst>
          </p:cNvPr>
          <p:cNvSpPr txBox="1"/>
          <p:nvPr/>
        </p:nvSpPr>
        <p:spPr>
          <a:xfrm>
            <a:off x="7456505" y="4201913"/>
            <a:ext cx="11432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Christopher Payne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358511-748E-904A-B1E1-80891B6BC41A}"/>
              </a:ext>
            </a:extLst>
          </p:cNvPr>
          <p:cNvSpPr/>
          <p:nvPr/>
        </p:nvSpPr>
        <p:spPr>
          <a:xfrm>
            <a:off x="454902" y="3045452"/>
            <a:ext cx="3929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What has </a:t>
            </a:r>
            <a:r>
              <a:rPr lang="en-US" b="1" dirty="0"/>
              <a:t>changed over the years</a:t>
            </a:r>
            <a:r>
              <a:rPr lang="en-US" dirty="0"/>
              <a:t>?</a:t>
            </a:r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565E3727-8131-D34D-BA03-19C467BE0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069" y="1443209"/>
            <a:ext cx="1433561" cy="142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42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949525" cy="249299"/>
          </a:xfrm>
        </p:spPr>
        <p:txBody>
          <a:bodyPr/>
          <a:lstStyle/>
          <a:p>
            <a:r>
              <a:rPr lang="en-US" sz="1800" dirty="0" err="1"/>
              <a:t>Symbolising</a:t>
            </a:r>
            <a:r>
              <a:rPr lang="en-US" sz="1800" dirty="0"/>
              <a:t> the spirit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20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C7A7F072-5C25-7542-9B1C-0F58D4F6C669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0133C3C0-B424-CD49-B5A5-916DD827ED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3310854" cy="2617358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/>
              <a:t>The symbols have always been </a:t>
            </a:r>
            <a:r>
              <a:rPr lang="en-US" sz="1400" dirty="0" err="1"/>
              <a:t>coloured</a:t>
            </a:r>
            <a:r>
              <a:rPr lang="en-US" sz="1400" dirty="0"/>
              <a:t> </a:t>
            </a:r>
            <a:r>
              <a:rPr lang="en-US" sz="1400" b="1" dirty="0"/>
              <a:t>red</a:t>
            </a:r>
            <a:r>
              <a:rPr lang="en-US" sz="1400" dirty="0"/>
              <a:t>, </a:t>
            </a:r>
            <a:r>
              <a:rPr lang="en-US" sz="1400" b="1" dirty="0"/>
              <a:t>blue</a:t>
            </a:r>
            <a:r>
              <a:rPr lang="en-US" sz="1400" dirty="0"/>
              <a:t> and </a:t>
            </a:r>
            <a:r>
              <a:rPr lang="en-US" sz="1400" b="1" dirty="0"/>
              <a:t>green</a:t>
            </a:r>
            <a:r>
              <a:rPr lang="en-US" sz="1400" dirty="0"/>
              <a:t>. </a:t>
            </a:r>
          </a:p>
          <a:p>
            <a:pPr marL="0" indent="0">
              <a:buNone/>
            </a:pPr>
            <a:r>
              <a:rPr lang="en-US" sz="1400" dirty="0"/>
              <a:t>The Paralympic symbol is displayed on the Paralympic flag which is raised at the Opening Ceremony of each Games and lowered at the Closing Ceremony.</a:t>
            </a:r>
          </a:p>
        </p:txBody>
      </p:sp>
      <p:pic>
        <p:nvPicPr>
          <p:cNvPr id="15" name="Picture Placeholder 7" descr="A close up of a mans face&#10;&#10;Description automatically generated">
            <a:extLst>
              <a:ext uri="{FF2B5EF4-FFF2-40B4-BE49-F238E27FC236}">
                <a16:creationId xmlns:a16="http://schemas.microsoft.com/office/drawing/2014/main" id="{54E8765D-EC86-D645-9B20-E4319C1821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53349" y="1079999"/>
            <a:ext cx="3851999" cy="3337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88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acing each other on a snow covered slope&#10;&#10;Description automatically generated">
            <a:extLst>
              <a:ext uri="{FF2B5EF4-FFF2-40B4-BE49-F238E27FC236}">
                <a16:creationId xmlns:a16="http://schemas.microsoft.com/office/drawing/2014/main" id="{06FA5388-A5D3-5947-B88B-8E08A9C442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8236" y="1671638"/>
            <a:ext cx="3888001" cy="2340000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20C0A7B-1CDD-5C4B-AD8C-5E1B3D7F0C8E}"/>
              </a:ext>
            </a:extLst>
          </p:cNvPr>
          <p:cNvSpPr txBox="1">
            <a:spLocks/>
          </p:cNvSpPr>
          <p:nvPr/>
        </p:nvSpPr>
        <p:spPr>
          <a:xfrm>
            <a:off x="544234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err="1">
                <a:solidFill>
                  <a:srgbClr val="EE334E"/>
                </a:solidFill>
              </a:rPr>
              <a:t>Örnsköldsvik</a:t>
            </a:r>
            <a:r>
              <a:rPr lang="en-US" dirty="0">
                <a:solidFill>
                  <a:srgbClr val="EE334E"/>
                </a:solidFill>
              </a:rPr>
              <a:t> 1976, Sweden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BA6FC964-702A-E54A-BDB1-7979C0133883}"/>
              </a:ext>
            </a:extLst>
          </p:cNvPr>
          <p:cNvSpPr txBox="1">
            <a:spLocks/>
          </p:cNvSpPr>
          <p:nvPr/>
        </p:nvSpPr>
        <p:spPr>
          <a:xfrm>
            <a:off x="4711768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Salt Lake City 2002, USA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21</a:t>
            </a:fld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8" name="Content Placeholder 10">
            <a:extLst>
              <a:ext uri="{FF2B5EF4-FFF2-40B4-BE49-F238E27FC236}">
                <a16:creationId xmlns:a16="http://schemas.microsoft.com/office/drawing/2014/main" id="{E9A3369E-C9BE-A444-B28D-01DB37A4820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4"/>
          <a:srcRect l="19977" t="12785" r="16344" b="29124"/>
          <a:stretch/>
        </p:blipFill>
        <p:spPr>
          <a:xfrm>
            <a:off x="544233" y="1681014"/>
            <a:ext cx="3888000" cy="2340000"/>
          </a:xfrm>
        </p:spPr>
      </p:pic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56FD81EF-14D2-EA45-B145-DF5FAC021668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EC90E4-F3F8-9245-8414-68BC107ECA1C}"/>
              </a:ext>
            </a:extLst>
          </p:cNvPr>
          <p:cNvSpPr txBox="1"/>
          <p:nvPr/>
        </p:nvSpPr>
        <p:spPr>
          <a:xfrm>
            <a:off x="7085064" y="3761221"/>
            <a:ext cx="14975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/>
              <a:t>© Joel </a:t>
            </a:r>
            <a:r>
              <a:rPr lang="en-GB" sz="800" dirty="0" err="1"/>
              <a:t>Marklund</a:t>
            </a:r>
            <a:r>
              <a:rPr lang="en-GB" sz="800" dirty="0"/>
              <a:t> for OIS/IOC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3464128-EE1C-BE40-855D-327743E19819}"/>
              </a:ext>
            </a:extLst>
          </p:cNvPr>
          <p:cNvSpPr txBox="1"/>
          <p:nvPr/>
        </p:nvSpPr>
        <p:spPr>
          <a:xfrm>
            <a:off x="3602724" y="3761221"/>
            <a:ext cx="8194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</a:t>
            </a:r>
            <a:r>
              <a:rPr lang="en-GB" sz="800" dirty="0" err="1">
                <a:solidFill>
                  <a:schemeClr val="bg1"/>
                </a:solidFill>
              </a:rPr>
              <a:t>Mirre</a:t>
            </a:r>
            <a:r>
              <a:rPr lang="en-GB" sz="800" dirty="0">
                <a:solidFill>
                  <a:schemeClr val="bg1"/>
                </a:solidFill>
              </a:rPr>
              <a:t> </a:t>
            </a:r>
            <a:r>
              <a:rPr lang="en-GB" sz="800" dirty="0" err="1">
                <a:solidFill>
                  <a:schemeClr val="bg1"/>
                </a:solidFill>
              </a:rPr>
              <a:t>Kipfer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BB5E5E62-C160-704D-A0D4-4160EA1D9D44}"/>
              </a:ext>
            </a:extLst>
          </p:cNvPr>
          <p:cNvSpPr txBox="1">
            <a:spLocks/>
          </p:cNvSpPr>
          <p:nvPr/>
        </p:nvSpPr>
        <p:spPr>
          <a:xfrm>
            <a:off x="544233" y="1260000"/>
            <a:ext cx="1615827" cy="2492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300" b="1" i="0" kern="1200" cap="all" baseline="0">
                <a:solidFill>
                  <a:srgbClr val="EE334E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On the move</a:t>
            </a:r>
          </a:p>
        </p:txBody>
      </p:sp>
    </p:spTree>
    <p:extLst>
      <p:ext uri="{BB962C8B-B14F-4D97-AF65-F5344CB8AC3E}">
        <p14:creationId xmlns:p14="http://schemas.microsoft.com/office/powerpoint/2010/main" val="417320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3" grpId="0"/>
      <p:bldP spid="17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0">
            <a:extLst>
              <a:ext uri="{FF2B5EF4-FFF2-40B4-BE49-F238E27FC236}">
                <a16:creationId xmlns:a16="http://schemas.microsoft.com/office/drawing/2014/main" id="{EEEEE513-F57D-1648-BF3A-C7ADA59106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977" t="12785" r="16344" b="29124"/>
          <a:stretch/>
        </p:blipFill>
        <p:spPr>
          <a:xfrm>
            <a:off x="544233" y="1681014"/>
            <a:ext cx="3888000" cy="2340000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AEF427D-5939-3A42-9BD4-74490D65A544}"/>
              </a:ext>
            </a:extLst>
          </p:cNvPr>
          <p:cNvSpPr txBox="1">
            <a:spLocks/>
          </p:cNvSpPr>
          <p:nvPr/>
        </p:nvSpPr>
        <p:spPr>
          <a:xfrm>
            <a:off x="544234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 err="1">
                <a:solidFill>
                  <a:srgbClr val="EE334E"/>
                </a:solidFill>
              </a:rPr>
              <a:t>Örnsköldsvik</a:t>
            </a:r>
            <a:r>
              <a:rPr lang="en-US" dirty="0">
                <a:solidFill>
                  <a:srgbClr val="EE334E"/>
                </a:solidFill>
              </a:rPr>
              <a:t> 1976, Sweden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1615827" cy="249299"/>
          </a:xfrm>
        </p:spPr>
        <p:txBody>
          <a:bodyPr/>
          <a:lstStyle/>
          <a:p>
            <a:r>
              <a:rPr lang="en-US" sz="1800" dirty="0"/>
              <a:t>On the move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22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837F14-6421-4941-8536-0430A92F27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19700" y="1671638"/>
            <a:ext cx="3343805" cy="2340000"/>
          </a:xfrm>
        </p:spPr>
        <p:txBody>
          <a:bodyPr/>
          <a:lstStyle/>
          <a:p>
            <a:pPr marL="0" indent="0">
              <a:buNone/>
            </a:pPr>
            <a:r>
              <a:rPr lang="en-GB" sz="1400" dirty="0">
                <a:latin typeface="Arial"/>
                <a:cs typeface="Arial"/>
              </a:rPr>
              <a:t>The Paralympic Games have become one of the </a:t>
            </a:r>
            <a:r>
              <a:rPr lang="en-GB" sz="1400" b="1" dirty="0">
                <a:latin typeface="Arial"/>
                <a:cs typeface="Arial"/>
              </a:rPr>
              <a:t>largest</a:t>
            </a:r>
            <a:r>
              <a:rPr lang="en-GB" sz="1400" dirty="0">
                <a:latin typeface="Arial"/>
                <a:cs typeface="Arial"/>
              </a:rPr>
              <a:t> </a:t>
            </a:r>
            <a:r>
              <a:rPr lang="en-GB" sz="1400" b="1" dirty="0">
                <a:latin typeface="Arial"/>
                <a:cs typeface="Arial"/>
              </a:rPr>
              <a:t>sporting events </a:t>
            </a:r>
            <a:r>
              <a:rPr lang="en-GB" sz="1400" dirty="0">
                <a:latin typeface="Arial"/>
                <a:cs typeface="Arial"/>
              </a:rPr>
              <a:t>in the world.  </a:t>
            </a:r>
          </a:p>
          <a:p>
            <a:pPr marL="0" indent="0">
              <a:buNone/>
            </a:pPr>
            <a:r>
              <a:rPr lang="en-GB" sz="1400" b="1" dirty="0">
                <a:solidFill>
                  <a:srgbClr val="EE334E"/>
                </a:solidFill>
                <a:latin typeface="Arial"/>
                <a:cs typeface="Arial"/>
              </a:rPr>
              <a:t>What has changed over the years?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47B53C9C-B9B8-C647-BA30-1A699F9EA515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7B013D-AD28-F541-804F-406E05EE9326}"/>
              </a:ext>
            </a:extLst>
          </p:cNvPr>
          <p:cNvSpPr txBox="1"/>
          <p:nvPr/>
        </p:nvSpPr>
        <p:spPr>
          <a:xfrm>
            <a:off x="3602724" y="3761221"/>
            <a:ext cx="81945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</a:t>
            </a:r>
            <a:r>
              <a:rPr lang="en-GB" sz="800" dirty="0" err="1">
                <a:solidFill>
                  <a:schemeClr val="bg1"/>
                </a:solidFill>
              </a:rPr>
              <a:t>Mirre</a:t>
            </a:r>
            <a:r>
              <a:rPr lang="en-GB" sz="800" dirty="0">
                <a:solidFill>
                  <a:schemeClr val="bg1"/>
                </a:solidFill>
              </a:rPr>
              <a:t> </a:t>
            </a:r>
            <a:r>
              <a:rPr lang="en-GB" sz="800" dirty="0" err="1">
                <a:solidFill>
                  <a:schemeClr val="bg1"/>
                </a:solidFill>
              </a:rPr>
              <a:t>Kipfer</a:t>
            </a:r>
            <a:endParaRPr lang="en-GB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141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1615827" cy="249299"/>
          </a:xfrm>
        </p:spPr>
        <p:txBody>
          <a:bodyPr/>
          <a:lstStyle/>
          <a:p>
            <a:r>
              <a:rPr lang="en-US" sz="1800" dirty="0"/>
              <a:t>On the move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23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837F14-6421-4941-8536-0430A92F27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4118162" cy="2617200"/>
          </a:xfrm>
        </p:spPr>
        <p:txBody>
          <a:bodyPr/>
          <a:lstStyle/>
          <a:p>
            <a:pPr>
              <a:lnSpc>
                <a:spcPts val="1800"/>
              </a:lnSpc>
            </a:pPr>
            <a:r>
              <a:rPr lang="en-GB" sz="1400" dirty="0">
                <a:latin typeface="Arial"/>
                <a:cs typeface="Arial"/>
              </a:rPr>
              <a:t>levels of </a:t>
            </a:r>
            <a:r>
              <a:rPr lang="en-GB" sz="1400" b="1" dirty="0">
                <a:latin typeface="Arial"/>
                <a:cs typeface="Arial"/>
              </a:rPr>
              <a:t>fitness</a:t>
            </a:r>
          </a:p>
          <a:p>
            <a:pPr>
              <a:lnSpc>
                <a:spcPts val="1800"/>
              </a:lnSpc>
            </a:pPr>
            <a:r>
              <a:rPr lang="en-GB" sz="1400" dirty="0">
                <a:latin typeface="Arial"/>
                <a:cs typeface="Arial"/>
              </a:rPr>
              <a:t>the </a:t>
            </a:r>
            <a:r>
              <a:rPr lang="en-GB" sz="1400" b="1" dirty="0">
                <a:latin typeface="Arial"/>
                <a:cs typeface="Arial"/>
              </a:rPr>
              <a:t>desire</a:t>
            </a:r>
            <a:r>
              <a:rPr lang="en-GB" sz="1400" dirty="0">
                <a:latin typeface="Arial"/>
                <a:cs typeface="Arial"/>
              </a:rPr>
              <a:t> to push one’s body </a:t>
            </a:r>
            <a:br>
              <a:rPr lang="en-GB" sz="1400" dirty="0">
                <a:latin typeface="Arial"/>
                <a:cs typeface="Arial"/>
              </a:rPr>
            </a:br>
            <a:r>
              <a:rPr lang="en-GB" sz="1400" dirty="0">
                <a:latin typeface="Arial"/>
                <a:cs typeface="Arial"/>
              </a:rPr>
              <a:t>to the limit</a:t>
            </a:r>
          </a:p>
          <a:p>
            <a:pPr>
              <a:lnSpc>
                <a:spcPts val="1800"/>
              </a:lnSpc>
            </a:pPr>
            <a:r>
              <a:rPr lang="en-GB" sz="1400" dirty="0">
                <a:latin typeface="Arial"/>
                <a:cs typeface="Arial"/>
              </a:rPr>
              <a:t>pushing the </a:t>
            </a:r>
            <a:r>
              <a:rPr lang="en-GB" sz="1400" b="1" dirty="0">
                <a:latin typeface="Arial"/>
                <a:cs typeface="Arial"/>
              </a:rPr>
              <a:t>boundaries</a:t>
            </a:r>
            <a:r>
              <a:rPr lang="en-GB" sz="1400" dirty="0">
                <a:latin typeface="Arial"/>
                <a:cs typeface="Arial"/>
              </a:rPr>
              <a:t> </a:t>
            </a:r>
            <a:br>
              <a:rPr lang="en-GB" sz="1400" dirty="0">
                <a:latin typeface="Arial"/>
                <a:cs typeface="Arial"/>
              </a:rPr>
            </a:br>
            <a:r>
              <a:rPr lang="en-GB" sz="1400" dirty="0">
                <a:latin typeface="Arial"/>
                <a:cs typeface="Arial"/>
              </a:rPr>
              <a:t>of what is thought possible</a:t>
            </a:r>
          </a:p>
          <a:p>
            <a:pPr>
              <a:lnSpc>
                <a:spcPts val="1800"/>
              </a:lnSpc>
            </a:pPr>
            <a:r>
              <a:rPr lang="en-GB" sz="1400" dirty="0">
                <a:latin typeface="Arial"/>
                <a:cs typeface="Arial"/>
              </a:rPr>
              <a:t>personal </a:t>
            </a:r>
            <a:r>
              <a:rPr lang="en-GB" sz="1400" b="1" dirty="0">
                <a:latin typeface="Arial"/>
                <a:cs typeface="Arial"/>
              </a:rPr>
              <a:t>clothing</a:t>
            </a:r>
            <a:r>
              <a:rPr lang="en-GB" sz="1400" dirty="0">
                <a:latin typeface="Arial"/>
                <a:cs typeface="Arial"/>
              </a:rPr>
              <a:t> and </a:t>
            </a:r>
            <a:r>
              <a:rPr lang="en-GB" sz="1400" b="1" dirty="0">
                <a:latin typeface="Arial"/>
                <a:cs typeface="Arial"/>
              </a:rPr>
              <a:t>equipment</a:t>
            </a:r>
          </a:p>
          <a:p>
            <a:pPr>
              <a:lnSpc>
                <a:spcPts val="1800"/>
              </a:lnSpc>
            </a:pPr>
            <a:r>
              <a:rPr lang="en-GB" sz="1400" dirty="0">
                <a:latin typeface="Arial"/>
                <a:cs typeface="Arial"/>
              </a:rPr>
              <a:t>sports </a:t>
            </a:r>
            <a:r>
              <a:rPr lang="en-GB" sz="1400" b="1" dirty="0">
                <a:latin typeface="Arial"/>
                <a:cs typeface="Arial"/>
              </a:rPr>
              <a:t>equipment</a:t>
            </a:r>
          </a:p>
          <a:p>
            <a:pPr>
              <a:lnSpc>
                <a:spcPts val="1800"/>
              </a:lnSpc>
            </a:pPr>
            <a:r>
              <a:rPr lang="en-GB" sz="1400" dirty="0">
                <a:latin typeface="Arial"/>
                <a:cs typeface="Arial"/>
              </a:rPr>
              <a:t>assistive </a:t>
            </a:r>
            <a:r>
              <a:rPr lang="en-GB" sz="1400" b="1" dirty="0">
                <a:latin typeface="Arial"/>
                <a:cs typeface="Arial"/>
              </a:rPr>
              <a:t>devices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5A3FB74E-C675-5A45-9EBD-0C45E9BD6FA6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1E7699D-2C21-1E4C-8268-77CC867AF90A}"/>
              </a:ext>
            </a:extLst>
          </p:cNvPr>
          <p:cNvSpPr txBox="1">
            <a:spLocks/>
          </p:cNvSpPr>
          <p:nvPr/>
        </p:nvSpPr>
        <p:spPr>
          <a:xfrm>
            <a:off x="4711768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Salt Lake City 2002, USA</a:t>
            </a:r>
          </a:p>
        </p:txBody>
      </p:sp>
      <p:pic>
        <p:nvPicPr>
          <p:cNvPr id="10" name="Picture 9" descr="A group of people racing each other on a snow covered slope&#10;&#10;Description automatically generated">
            <a:extLst>
              <a:ext uri="{FF2B5EF4-FFF2-40B4-BE49-F238E27FC236}">
                <a16:creationId xmlns:a16="http://schemas.microsoft.com/office/drawing/2014/main" id="{360509C1-BAF2-1A4B-A3B5-88889087D1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8236" y="1671638"/>
            <a:ext cx="3888001" cy="2340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D0B293F-E003-D141-9015-01293B10D033}"/>
              </a:ext>
            </a:extLst>
          </p:cNvPr>
          <p:cNvSpPr txBox="1"/>
          <p:nvPr/>
        </p:nvSpPr>
        <p:spPr>
          <a:xfrm>
            <a:off x="7085064" y="3761221"/>
            <a:ext cx="149752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/>
              <a:t>© Joel </a:t>
            </a:r>
            <a:r>
              <a:rPr lang="en-GB" sz="800" dirty="0" err="1"/>
              <a:t>Marklund</a:t>
            </a:r>
            <a:r>
              <a:rPr lang="en-GB" sz="800" dirty="0"/>
              <a:t> for OIS/IOC</a:t>
            </a:r>
          </a:p>
        </p:txBody>
      </p:sp>
    </p:spTree>
    <p:extLst>
      <p:ext uri="{BB962C8B-B14F-4D97-AF65-F5344CB8AC3E}">
        <p14:creationId xmlns:p14="http://schemas.microsoft.com/office/powerpoint/2010/main" val="339638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D312E5A-989D-6946-9309-BB687EB4A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1572782"/>
            <a:ext cx="3763936" cy="2745720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/>
              <a:t>What will our amazing Para athletes do next? </a:t>
            </a:r>
          </a:p>
          <a:p>
            <a:pPr marL="0" indent="0">
              <a:buNone/>
            </a:pPr>
            <a:r>
              <a:rPr lang="en-US" sz="1400" dirty="0"/>
              <a:t>How </a:t>
            </a:r>
            <a:r>
              <a:rPr lang="en-US" sz="1400" b="1" dirty="0"/>
              <a:t>fast</a:t>
            </a:r>
            <a:r>
              <a:rPr lang="en-US" sz="1400" dirty="0"/>
              <a:t> will they travel, how </a:t>
            </a:r>
            <a:r>
              <a:rPr lang="en-US" sz="1400" b="1" dirty="0"/>
              <a:t>high</a:t>
            </a:r>
            <a:r>
              <a:rPr lang="en-US" sz="1400" dirty="0"/>
              <a:t> will they jump, how </a:t>
            </a:r>
            <a:r>
              <a:rPr lang="en-US" sz="1400" b="1" dirty="0"/>
              <a:t>far</a:t>
            </a:r>
            <a:r>
              <a:rPr lang="en-US" sz="1400" dirty="0"/>
              <a:t> will they throw, what new sports will they </a:t>
            </a:r>
            <a:r>
              <a:rPr lang="en-US" sz="1400" b="1" dirty="0"/>
              <a:t>play</a:t>
            </a:r>
            <a:r>
              <a:rPr lang="en-US" sz="1400" dirty="0"/>
              <a:t>? 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EE334E"/>
                </a:solidFill>
              </a:rPr>
              <a:t>Let’s find out by following their journey to the upcoming Games.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ADD6B0-737E-F34B-AC64-52946854606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What next?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764C72-641E-1C45-965D-DDADFF5FCC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F827F-0DAD-B546-AE1B-FB1C02274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24</a:t>
            </a:fld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895AF742-AF9D-934C-B9D3-E2ACE9511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0231" y="1612632"/>
            <a:ext cx="1258824" cy="1258824"/>
          </a:xfrm>
          <a:prstGeom prst="rect">
            <a:avLst/>
          </a:prstGeom>
        </p:spPr>
      </p:pic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881D41B5-3DB0-5C46-A804-FADD0E0559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1996" y="3048906"/>
            <a:ext cx="1258824" cy="1258824"/>
          </a:xfrm>
          <a:prstGeom prst="rect">
            <a:avLst/>
          </a:prstGeom>
        </p:spPr>
      </p:pic>
      <p:pic>
        <p:nvPicPr>
          <p:cNvPr id="12" name="Picture 11" descr="Logo, company name&#10;&#10;Description automatically generated">
            <a:extLst>
              <a:ext uri="{FF2B5EF4-FFF2-40B4-BE49-F238E27FC236}">
                <a16:creationId xmlns:a16="http://schemas.microsoft.com/office/drawing/2014/main" id="{A7FE96B0-EE19-504E-A5FF-9ACD123307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6643" y="3048906"/>
            <a:ext cx="1258824" cy="1258824"/>
          </a:xfrm>
          <a:prstGeom prst="rect">
            <a:avLst/>
          </a:prstGeom>
        </p:spPr>
      </p:pic>
      <p:pic>
        <p:nvPicPr>
          <p:cNvPr id="19" name="Picture 18" descr="A picture containing logo&#10;&#10;Description automatically generated">
            <a:extLst>
              <a:ext uri="{FF2B5EF4-FFF2-40B4-BE49-F238E27FC236}">
                <a16:creationId xmlns:a16="http://schemas.microsoft.com/office/drawing/2014/main" id="{F8877EE2-9B41-D64E-8EDD-7BBFB56464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1408" y="1612632"/>
            <a:ext cx="1258824" cy="1258824"/>
          </a:xfrm>
          <a:prstGeom prst="rect">
            <a:avLst/>
          </a:prstGeom>
        </p:spPr>
      </p:pic>
      <p:pic>
        <p:nvPicPr>
          <p:cNvPr id="21" name="Picture 20" descr="Logo&#10;&#10;Description automatically generated">
            <a:extLst>
              <a:ext uri="{FF2B5EF4-FFF2-40B4-BE49-F238E27FC236}">
                <a16:creationId xmlns:a16="http://schemas.microsoft.com/office/drawing/2014/main" id="{B5136B33-62D2-B745-9283-4A5D511820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2442" y="1612632"/>
            <a:ext cx="1258824" cy="1258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27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3</a:t>
            </a:fld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8" name="Content Placeholder 10" descr="An old photo of a city&#10;&#10;Description automatically generated">
            <a:extLst>
              <a:ext uri="{FF2B5EF4-FFF2-40B4-BE49-F238E27FC236}">
                <a16:creationId xmlns:a16="http://schemas.microsoft.com/office/drawing/2014/main" id="{E9A3369E-C9BE-A444-B28D-01DB37A4820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431" y="1623942"/>
            <a:ext cx="3889802" cy="2507606"/>
          </a:xfrm>
        </p:spPr>
      </p:pic>
      <p:pic>
        <p:nvPicPr>
          <p:cNvPr id="9" name="Content Placeholder 12">
            <a:extLst>
              <a:ext uri="{FF2B5EF4-FFF2-40B4-BE49-F238E27FC236}">
                <a16:creationId xmlns:a16="http://schemas.microsoft.com/office/drawing/2014/main" id="{C8798BAD-4472-7C44-9F1C-11F756CBBD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91" t="12250" r="3187" b="467"/>
          <a:stretch/>
        </p:blipFill>
        <p:spPr>
          <a:xfrm>
            <a:off x="4710718" y="1623942"/>
            <a:ext cx="3852000" cy="2509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016CF787-35A9-0147-ABE4-1548CBAE9B11}"/>
              </a:ext>
            </a:extLst>
          </p:cNvPr>
          <p:cNvSpPr txBox="1">
            <a:spLocks/>
          </p:cNvSpPr>
          <p:nvPr/>
        </p:nvSpPr>
        <p:spPr>
          <a:xfrm>
            <a:off x="544234" y="4176941"/>
            <a:ext cx="3887999" cy="321805"/>
          </a:xfrm>
          <a:prstGeom prst="rect">
            <a:avLst/>
          </a:prstGeom>
          <a:noFill/>
          <a:ln>
            <a:noFill/>
          </a:ln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Rome 1960, Italy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BB3ABC48-86A5-5E47-B785-8792A0910577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1E71FA3-CF42-DF4D-A204-1ED825093DC0}"/>
              </a:ext>
            </a:extLst>
          </p:cNvPr>
          <p:cNvSpPr txBox="1"/>
          <p:nvPr/>
        </p:nvSpPr>
        <p:spPr>
          <a:xfrm>
            <a:off x="7083482" y="3880480"/>
            <a:ext cx="14173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Simon </a:t>
            </a:r>
            <a:r>
              <a:rPr lang="en-GB" sz="800" dirty="0" err="1">
                <a:solidFill>
                  <a:schemeClr val="bg1"/>
                </a:solidFill>
              </a:rPr>
              <a:t>Bruty</a:t>
            </a:r>
            <a:r>
              <a:rPr lang="en-GB" sz="800" dirty="0">
                <a:solidFill>
                  <a:schemeClr val="bg1"/>
                </a:solidFill>
              </a:rPr>
              <a:t> for OIS/IOC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241663-DCDC-4740-85E1-E2A96F3E4A4C}"/>
              </a:ext>
            </a:extLst>
          </p:cNvPr>
          <p:cNvSpPr txBox="1"/>
          <p:nvPr/>
        </p:nvSpPr>
        <p:spPr>
          <a:xfrm>
            <a:off x="2487332" y="3880068"/>
            <a:ext cx="19447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Italian Institute for Disabled Workers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89EBA871-F509-9743-858F-9122B7EADE13}"/>
              </a:ext>
            </a:extLst>
          </p:cNvPr>
          <p:cNvSpPr txBox="1">
            <a:spLocks/>
          </p:cNvSpPr>
          <p:nvPr/>
        </p:nvSpPr>
        <p:spPr>
          <a:xfrm>
            <a:off x="4710718" y="4176941"/>
            <a:ext cx="3887999" cy="321805"/>
          </a:xfrm>
          <a:prstGeom prst="rect">
            <a:avLst/>
          </a:prstGeom>
          <a:noFill/>
          <a:ln>
            <a:noFill/>
          </a:ln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Rio 2016, brazil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1981B1E5-B29F-6B4C-AD62-F7356B368C81}"/>
              </a:ext>
            </a:extLst>
          </p:cNvPr>
          <p:cNvSpPr txBox="1">
            <a:spLocks/>
          </p:cNvSpPr>
          <p:nvPr/>
        </p:nvSpPr>
        <p:spPr>
          <a:xfrm>
            <a:off x="544233" y="1260000"/>
            <a:ext cx="2667397" cy="2492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300" b="1" i="0" kern="1200" cap="all" baseline="0">
                <a:solidFill>
                  <a:srgbClr val="EE334E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Let the Games begin</a:t>
            </a:r>
          </a:p>
        </p:txBody>
      </p:sp>
    </p:spTree>
    <p:extLst>
      <p:ext uri="{BB962C8B-B14F-4D97-AF65-F5344CB8AC3E}">
        <p14:creationId xmlns:p14="http://schemas.microsoft.com/office/powerpoint/2010/main" val="292669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  <p:bldP spid="18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667397" cy="249299"/>
          </a:xfrm>
        </p:spPr>
        <p:txBody>
          <a:bodyPr/>
          <a:lstStyle/>
          <a:p>
            <a:r>
              <a:rPr lang="en-US" sz="1800" dirty="0"/>
              <a:t>Let the Games begin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Content Placeholder 1">
            <a:extLst>
              <a:ext uri="{FF2B5EF4-FFF2-40B4-BE49-F238E27FC236}">
                <a16:creationId xmlns:a16="http://schemas.microsoft.com/office/drawing/2014/main" id="{DA7EB152-3BE8-9042-8E3C-EDBE21D8F3AF}"/>
              </a:ext>
            </a:extLst>
          </p:cNvPr>
          <p:cNvSpPr txBox="1">
            <a:spLocks/>
          </p:cNvSpPr>
          <p:nvPr/>
        </p:nvSpPr>
        <p:spPr>
          <a:xfrm>
            <a:off x="5125783" y="1671638"/>
            <a:ext cx="3361512" cy="728248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The athletes enter the stadium behind their </a:t>
            </a:r>
            <a:r>
              <a:rPr lang="en-US" sz="1400" b="1" dirty="0"/>
              <a:t>national flag</a:t>
            </a:r>
            <a:r>
              <a:rPr lang="en-US" sz="1400" dirty="0"/>
              <a:t>.</a:t>
            </a:r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6D12DB68-3BC0-6F4F-8CA2-F7E053BED7A0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ED172EEF-7A2C-1544-8450-B870389B7641}"/>
              </a:ext>
            </a:extLst>
          </p:cNvPr>
          <p:cNvSpPr txBox="1">
            <a:spLocks/>
          </p:cNvSpPr>
          <p:nvPr/>
        </p:nvSpPr>
        <p:spPr>
          <a:xfrm>
            <a:off x="544234" y="4176941"/>
            <a:ext cx="3887999" cy="321805"/>
          </a:xfrm>
          <a:prstGeom prst="rect">
            <a:avLst/>
          </a:prstGeom>
          <a:noFill/>
          <a:ln>
            <a:noFill/>
          </a:ln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Rome 1960, Italy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324CECA-108A-2343-8D5A-01EBF490B147}"/>
              </a:ext>
            </a:extLst>
          </p:cNvPr>
          <p:cNvSpPr txBox="1"/>
          <p:nvPr/>
        </p:nvSpPr>
        <p:spPr>
          <a:xfrm>
            <a:off x="5125783" y="2127742"/>
            <a:ext cx="29655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srgbClr val="EE334E"/>
                </a:solidFill>
              </a:rPr>
              <a:t>5,000</a:t>
            </a:r>
            <a:endParaRPr lang="en-US" sz="6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B5E379-C557-FC4A-AF47-36949588B01F}"/>
              </a:ext>
            </a:extLst>
          </p:cNvPr>
          <p:cNvSpPr/>
          <p:nvPr/>
        </p:nvSpPr>
        <p:spPr>
          <a:xfrm>
            <a:off x="5149507" y="3079049"/>
            <a:ext cx="3337787" cy="626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en-US" sz="1400" b="1" dirty="0"/>
              <a:t>spectators</a:t>
            </a:r>
            <a:r>
              <a:rPr lang="en-US" sz="1400" dirty="0"/>
              <a:t> watched the Opening Ceremony in Rome in 1960.</a:t>
            </a:r>
          </a:p>
        </p:txBody>
      </p:sp>
      <p:pic>
        <p:nvPicPr>
          <p:cNvPr id="13" name="Content Placeholder 10" descr="An old photo of a city&#10;&#10;Description automatically generated">
            <a:extLst>
              <a:ext uri="{FF2B5EF4-FFF2-40B4-BE49-F238E27FC236}">
                <a16:creationId xmlns:a16="http://schemas.microsoft.com/office/drawing/2014/main" id="{9C9D9E73-2A22-1141-8B26-1FD977AD78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2431" y="1623942"/>
            <a:ext cx="3889802" cy="250760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1A29462-32D7-EB40-9933-59D7E076D865}"/>
              </a:ext>
            </a:extLst>
          </p:cNvPr>
          <p:cNvSpPr txBox="1"/>
          <p:nvPr/>
        </p:nvSpPr>
        <p:spPr>
          <a:xfrm>
            <a:off x="2487332" y="3880068"/>
            <a:ext cx="19447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Italian Institute for Disabled Workers</a:t>
            </a:r>
          </a:p>
        </p:txBody>
      </p:sp>
    </p:spTree>
    <p:extLst>
      <p:ext uri="{BB962C8B-B14F-4D97-AF65-F5344CB8AC3E}">
        <p14:creationId xmlns:p14="http://schemas.microsoft.com/office/powerpoint/2010/main" val="107788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0F9EE90D-186F-FD4D-85D4-31BED0AD8C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1" t="12251" r="3187" b="6355"/>
          <a:stretch/>
        </p:blipFill>
        <p:spPr>
          <a:xfrm>
            <a:off x="544233" y="1692000"/>
            <a:ext cx="3852000" cy="234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2667397" cy="249299"/>
          </a:xfrm>
        </p:spPr>
        <p:txBody>
          <a:bodyPr/>
          <a:lstStyle/>
          <a:p>
            <a:r>
              <a:rPr lang="en-US" sz="1800" dirty="0"/>
              <a:t>Let the Games begin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9306" y="4664143"/>
            <a:ext cx="407670" cy="273844"/>
          </a:xfrm>
        </p:spPr>
        <p:txBody>
          <a:bodyPr/>
          <a:lstStyle/>
          <a:p>
            <a:fld id="{8922F79C-64A1-3D46-A01B-7C94B1EF2648}" type="slidenum">
              <a:rPr lang="en-US" smtClean="0"/>
              <a:pPr/>
              <a:t>5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6D12DB68-3BC0-6F4F-8CA2-F7E053BED7A0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EF219979-225D-C04D-B50A-097AA0320307}"/>
              </a:ext>
            </a:extLst>
          </p:cNvPr>
          <p:cNvSpPr txBox="1">
            <a:spLocks/>
          </p:cNvSpPr>
          <p:nvPr/>
        </p:nvSpPr>
        <p:spPr>
          <a:xfrm>
            <a:off x="545758" y="4140000"/>
            <a:ext cx="3850476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Rio 2016, brazil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07B50D-2BAC-7A4F-B33B-6E8A10746987}"/>
              </a:ext>
            </a:extLst>
          </p:cNvPr>
          <p:cNvSpPr txBox="1"/>
          <p:nvPr/>
        </p:nvSpPr>
        <p:spPr>
          <a:xfrm>
            <a:off x="3016380" y="3816556"/>
            <a:ext cx="141737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Simon </a:t>
            </a:r>
            <a:r>
              <a:rPr lang="en-GB" sz="800" dirty="0" err="1">
                <a:solidFill>
                  <a:schemeClr val="bg1"/>
                </a:solidFill>
              </a:rPr>
              <a:t>Bruty</a:t>
            </a:r>
            <a:r>
              <a:rPr lang="en-GB" sz="800" dirty="0">
                <a:solidFill>
                  <a:schemeClr val="bg1"/>
                </a:solidFill>
              </a:rPr>
              <a:t> for OIS/IOC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2C1C2CDC-7266-A24A-B275-D66FEF5F0DF1}"/>
              </a:ext>
            </a:extLst>
          </p:cNvPr>
          <p:cNvSpPr txBox="1">
            <a:spLocks/>
          </p:cNvSpPr>
          <p:nvPr/>
        </p:nvSpPr>
        <p:spPr>
          <a:xfrm>
            <a:off x="5112379" y="1671638"/>
            <a:ext cx="3757299" cy="2436855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It includes a </a:t>
            </a:r>
            <a:r>
              <a:rPr lang="en-US" sz="1400" b="1" dirty="0" err="1"/>
              <a:t>colourful</a:t>
            </a:r>
            <a:r>
              <a:rPr lang="en-US" sz="1400" b="1" dirty="0"/>
              <a:t> parade </a:t>
            </a:r>
            <a:br>
              <a:rPr lang="en-US" sz="1400" b="1" dirty="0"/>
            </a:br>
            <a:r>
              <a:rPr lang="en-US" sz="1400" b="1" dirty="0"/>
              <a:t>of countries</a:t>
            </a:r>
            <a:r>
              <a:rPr lang="en-US" sz="1400" dirty="0"/>
              <a:t>.</a:t>
            </a:r>
          </a:p>
          <a:p>
            <a:pPr marL="0" indent="0">
              <a:buNone/>
            </a:pPr>
            <a:r>
              <a:rPr lang="en-US" sz="1400" dirty="0"/>
              <a:t>In 2016 in Rio de Janeiro there were over</a:t>
            </a:r>
          </a:p>
          <a:p>
            <a:pPr marL="0" indent="0">
              <a:buNone/>
            </a:pPr>
            <a:endParaRPr lang="en-US" sz="1400" b="1" dirty="0"/>
          </a:p>
          <a:p>
            <a:pPr marL="223838" indent="0">
              <a:buNone/>
            </a:pPr>
            <a:endParaRPr lang="en-US" sz="1400" b="1" dirty="0"/>
          </a:p>
          <a:p>
            <a:pPr marL="7938" indent="0">
              <a:lnSpc>
                <a:spcPct val="200000"/>
              </a:lnSpc>
              <a:buNone/>
            </a:pPr>
            <a:r>
              <a:rPr lang="en-US" sz="1400" b="1" dirty="0"/>
              <a:t>spectators</a:t>
            </a:r>
            <a:r>
              <a:rPr lang="en-US" sz="1400" dirty="0"/>
              <a:t>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03E3743-B106-1548-AE92-784E422C41FF}"/>
              </a:ext>
            </a:extLst>
          </p:cNvPr>
          <p:cNvSpPr/>
          <p:nvPr/>
        </p:nvSpPr>
        <p:spPr>
          <a:xfrm>
            <a:off x="5109099" y="2800893"/>
            <a:ext cx="26019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b="1" dirty="0">
                <a:solidFill>
                  <a:srgbClr val="EE334E"/>
                </a:solidFill>
              </a:rPr>
              <a:t>75,000</a:t>
            </a:r>
            <a:r>
              <a:rPr lang="en-US" b="1" dirty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0187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3005B1C-5498-9340-BB83-30FA4B6B676B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7178" t="25522" r="15889" b="4322"/>
          <a:stretch/>
        </p:blipFill>
        <p:spPr>
          <a:xfrm>
            <a:off x="4725790" y="1692000"/>
            <a:ext cx="3851999" cy="2340000"/>
          </a:xfrm>
          <a:prstGeom prst="roundRect">
            <a:avLst>
              <a:gd name="adj" fmla="val 0"/>
            </a:avLst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4AD7F83-62BD-2746-9EF4-F5B4CA3ABFA0}"/>
              </a:ext>
            </a:extLst>
          </p:cNvPr>
          <p:cNvSpPr txBox="1">
            <a:spLocks/>
          </p:cNvSpPr>
          <p:nvPr/>
        </p:nvSpPr>
        <p:spPr>
          <a:xfrm>
            <a:off x="544234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Geilo 1980, Norway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F4DE93EB-9C49-914D-9F97-F8BC769DFA47}"/>
              </a:ext>
            </a:extLst>
          </p:cNvPr>
          <p:cNvSpPr txBox="1">
            <a:spLocks/>
          </p:cNvSpPr>
          <p:nvPr/>
        </p:nvSpPr>
        <p:spPr>
          <a:xfrm>
            <a:off x="4711768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PyeongChang 2018, South Korea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6</a:t>
            </a:fld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2" name="Content Placeholder 10">
            <a:extLst>
              <a:ext uri="{FF2B5EF4-FFF2-40B4-BE49-F238E27FC236}">
                <a16:creationId xmlns:a16="http://schemas.microsoft.com/office/drawing/2014/main" id="{1146135A-FA2E-7A48-AA6A-BF2A57DE546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2"/>
          <a:stretch/>
        </p:blipFill>
        <p:spPr>
          <a:xfrm>
            <a:off x="544233" y="1692000"/>
            <a:ext cx="3888000" cy="2340000"/>
          </a:xfrm>
          <a:prstGeom prst="rect">
            <a:avLst/>
          </a:prstGeom>
        </p:spPr>
      </p:pic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993C9208-61DD-FF4B-9356-B6CCCAE3FF4C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9599D2-50D4-D240-8D6D-A8F8BDF1DACB}"/>
              </a:ext>
            </a:extLst>
          </p:cNvPr>
          <p:cNvSpPr txBox="1"/>
          <p:nvPr/>
        </p:nvSpPr>
        <p:spPr>
          <a:xfrm>
            <a:off x="3412461" y="3800993"/>
            <a:ext cx="10118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</a:t>
            </a:r>
            <a:r>
              <a:rPr lang="en-GB" sz="800" dirty="0" err="1">
                <a:solidFill>
                  <a:schemeClr val="bg1"/>
                </a:solidFill>
              </a:rPr>
              <a:t>Handikappidrott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AB48FD-0CE4-7A4F-84FE-4D6680AECB50}"/>
              </a:ext>
            </a:extLst>
          </p:cNvPr>
          <p:cNvSpPr txBox="1"/>
          <p:nvPr/>
        </p:nvSpPr>
        <p:spPr>
          <a:xfrm>
            <a:off x="6651790" y="3762834"/>
            <a:ext cx="19207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International Paralympic Committee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5347697-FA31-4244-BD98-F26B3920B1D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2" y="1260000"/>
            <a:ext cx="2727413" cy="249299"/>
          </a:xfrm>
        </p:spPr>
        <p:txBody>
          <a:bodyPr/>
          <a:lstStyle/>
          <a:p>
            <a:r>
              <a:rPr lang="en-US" sz="1800" dirty="0"/>
              <a:t>The name says it all!</a:t>
            </a:r>
          </a:p>
        </p:txBody>
      </p:sp>
    </p:spTree>
    <p:extLst>
      <p:ext uri="{BB962C8B-B14F-4D97-AF65-F5344CB8AC3E}">
        <p14:creationId xmlns:p14="http://schemas.microsoft.com/office/powerpoint/2010/main" val="3157305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4" grpId="0"/>
      <p:bldP spid="15" grpId="0"/>
      <p:bldP spid="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C95E4C10-07F1-3A48-904B-77717F5C649D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7178" t="25522" r="15889" b="4322"/>
          <a:stretch/>
        </p:blipFill>
        <p:spPr>
          <a:xfrm>
            <a:off x="4725790" y="1692000"/>
            <a:ext cx="3851999" cy="2340000"/>
          </a:xfrm>
          <a:prstGeom prst="roundRect">
            <a:avLst>
              <a:gd name="adj" fmla="val 0"/>
            </a:avLst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FB5FE337-A937-8348-9A44-58B55795302A}"/>
              </a:ext>
            </a:extLst>
          </p:cNvPr>
          <p:cNvSpPr/>
          <p:nvPr/>
        </p:nvSpPr>
        <p:spPr>
          <a:xfrm>
            <a:off x="4583144" y="1563299"/>
            <a:ext cx="4117099" cy="252270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Content Placeholder 10">
            <a:extLst>
              <a:ext uri="{FF2B5EF4-FFF2-40B4-BE49-F238E27FC236}">
                <a16:creationId xmlns:a16="http://schemas.microsoft.com/office/drawing/2014/main" id="{8D12A886-26DC-E34C-B02D-A82C91B7E5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2"/>
          <a:stretch/>
        </p:blipFill>
        <p:spPr>
          <a:xfrm>
            <a:off x="544233" y="1692000"/>
            <a:ext cx="3888000" cy="23400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2FFA3F9-77FD-8A48-A29C-7D4C69CBD0C1}"/>
              </a:ext>
            </a:extLst>
          </p:cNvPr>
          <p:cNvSpPr txBox="1"/>
          <p:nvPr/>
        </p:nvSpPr>
        <p:spPr>
          <a:xfrm>
            <a:off x="3412461" y="3800993"/>
            <a:ext cx="10118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</a:t>
            </a:r>
            <a:r>
              <a:rPr lang="en-GB" sz="800" dirty="0" err="1">
                <a:solidFill>
                  <a:schemeClr val="bg1"/>
                </a:solidFill>
              </a:rPr>
              <a:t>Handikappidrott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44208C-6BD3-1646-BDE3-2A3C1DDAAE0A}"/>
              </a:ext>
            </a:extLst>
          </p:cNvPr>
          <p:cNvSpPr txBox="1"/>
          <p:nvPr/>
        </p:nvSpPr>
        <p:spPr>
          <a:xfrm>
            <a:off x="6651790" y="3762834"/>
            <a:ext cx="19207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International Paralympic Committee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BD7F74AD-9B0C-B143-A882-AFA824C48018}"/>
              </a:ext>
            </a:extLst>
          </p:cNvPr>
          <p:cNvSpPr txBox="1">
            <a:spLocks/>
          </p:cNvSpPr>
          <p:nvPr/>
        </p:nvSpPr>
        <p:spPr>
          <a:xfrm>
            <a:off x="4711768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PyeongChang 2018, South Korea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FC2F76-F933-884E-AA8D-38DB55B96FE7}"/>
              </a:ext>
            </a:extLst>
          </p:cNvPr>
          <p:cNvSpPr/>
          <p:nvPr/>
        </p:nvSpPr>
        <p:spPr>
          <a:xfrm>
            <a:off x="429683" y="1599589"/>
            <a:ext cx="4117099" cy="2522701"/>
          </a:xfrm>
          <a:prstGeom prst="rect">
            <a:avLst/>
          </a:prstGeom>
          <a:solidFill>
            <a:schemeClr val="lt1">
              <a:alpha val="8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2" y="1260000"/>
            <a:ext cx="2727413" cy="249299"/>
          </a:xfrm>
        </p:spPr>
        <p:txBody>
          <a:bodyPr/>
          <a:lstStyle/>
          <a:p>
            <a:r>
              <a:rPr lang="en-US" sz="1800" dirty="0"/>
              <a:t>The name says it all!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811D140E-682C-A34C-96BB-26CE0C5E3A1D}"/>
              </a:ext>
            </a:extLst>
          </p:cNvPr>
          <p:cNvSpPr txBox="1">
            <a:spLocks/>
          </p:cNvSpPr>
          <p:nvPr/>
        </p:nvSpPr>
        <p:spPr>
          <a:xfrm>
            <a:off x="897924" y="1944000"/>
            <a:ext cx="3229233" cy="1980000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The word ‘</a:t>
            </a:r>
            <a:r>
              <a:rPr lang="en-US" sz="1400" b="1" dirty="0"/>
              <a:t>Paralympic</a:t>
            </a:r>
            <a:r>
              <a:rPr lang="en-US" sz="1400" dirty="0"/>
              <a:t>’ derives from the Greek ‘</a:t>
            </a:r>
            <a:r>
              <a:rPr lang="en-US" sz="1400" b="1" dirty="0"/>
              <a:t>para</a:t>
            </a:r>
            <a:r>
              <a:rPr lang="en-US" sz="1400" dirty="0"/>
              <a:t>’ meaning beside or alongside and the word ‘</a:t>
            </a:r>
            <a:r>
              <a:rPr lang="en-US" sz="1400" b="1" dirty="0"/>
              <a:t>Olympic</a:t>
            </a:r>
            <a:r>
              <a:rPr lang="en-US" sz="1400" dirty="0"/>
              <a:t>’. </a:t>
            </a:r>
            <a:br>
              <a:rPr lang="en-US" sz="1400" dirty="0"/>
            </a:br>
            <a:r>
              <a:rPr lang="en-US" sz="1400" dirty="0"/>
              <a:t>This means the Paralympic Games are </a:t>
            </a:r>
            <a:r>
              <a:rPr lang="en-US" sz="1400" b="1" dirty="0">
                <a:solidFill>
                  <a:srgbClr val="EE334E"/>
                </a:solidFill>
              </a:rPr>
              <a:t>parallel</a:t>
            </a:r>
            <a:r>
              <a:rPr lang="en-US" sz="1400" dirty="0"/>
              <a:t> to the Olympic Games.</a:t>
            </a:r>
          </a:p>
        </p:txBody>
      </p: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486F3BFD-8618-EB4F-BFE0-38F189D024CB}"/>
              </a:ext>
            </a:extLst>
          </p:cNvPr>
          <p:cNvSpPr txBox="1">
            <a:spLocks/>
          </p:cNvSpPr>
          <p:nvPr/>
        </p:nvSpPr>
        <p:spPr>
          <a:xfrm>
            <a:off x="5097375" y="1944000"/>
            <a:ext cx="3056025" cy="1987506"/>
          </a:xfrm>
          <a:prstGeom prst="rect">
            <a:avLst/>
          </a:prstGeom>
        </p:spPr>
        <p:txBody>
          <a:bodyPr/>
          <a:lstStyle>
            <a:lvl1pPr marL="216000" indent="-216000" algn="l" defTabSz="685800" rtl="0" eaLnBrk="1" latinLnBrk="0" hangingPunct="1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Today the Paralympic Games take place </a:t>
            </a:r>
            <a:r>
              <a:rPr lang="en-US" sz="1400" b="1" dirty="0">
                <a:solidFill>
                  <a:srgbClr val="EE334E"/>
                </a:solidFill>
              </a:rPr>
              <a:t>just after </a:t>
            </a:r>
            <a:r>
              <a:rPr lang="en-US" sz="1400" dirty="0"/>
              <a:t>the </a:t>
            </a:r>
            <a:r>
              <a:rPr lang="en-US" sz="1400" b="1" dirty="0"/>
              <a:t>Olympic Games</a:t>
            </a:r>
            <a:r>
              <a:rPr lang="en-US" sz="1400" dirty="0"/>
              <a:t> in the same host city.</a:t>
            </a:r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33278909-1488-374F-8539-DC4EB0057E86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1C88CFE-4DE5-074A-9593-74D7724605AF}"/>
              </a:ext>
            </a:extLst>
          </p:cNvPr>
          <p:cNvSpPr txBox="1">
            <a:spLocks/>
          </p:cNvSpPr>
          <p:nvPr/>
        </p:nvSpPr>
        <p:spPr>
          <a:xfrm>
            <a:off x="544234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Geilo 1980, Norway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89279A1-40EC-2742-AD03-86BFB119742E}"/>
              </a:ext>
            </a:extLst>
          </p:cNvPr>
          <p:cNvSpPr/>
          <p:nvPr/>
        </p:nvSpPr>
        <p:spPr>
          <a:xfrm>
            <a:off x="1333042" y="4122290"/>
            <a:ext cx="7045714" cy="33951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76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" grpId="0" animBg="1"/>
      <p:bldP spid="13" grpId="0"/>
      <p:bldP spid="14" grpId="0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oup of people riding on the back of a bicycle&#10;&#10;Description automatically generated">
            <a:extLst>
              <a:ext uri="{FF2B5EF4-FFF2-40B4-BE49-F238E27FC236}">
                <a16:creationId xmlns:a16="http://schemas.microsoft.com/office/drawing/2014/main" id="{CE2A72D4-0AAB-7648-8194-A85C78E555F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79" t="28602" r="26861" b="16050"/>
          <a:stretch/>
        </p:blipFill>
        <p:spPr>
          <a:xfrm>
            <a:off x="536276" y="1671638"/>
            <a:ext cx="3888000" cy="23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4BD7C09-1F0E-D34F-85C8-495AC133201D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1767" y="1671638"/>
            <a:ext cx="3887999" cy="2340000"/>
          </a:xfrm>
          <a:prstGeom prst="roundRect">
            <a:avLst>
              <a:gd name="adj" fmla="val 0"/>
            </a:avLst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C20C0A7B-1CDD-5C4B-AD8C-5E1B3D7F0C8E}"/>
              </a:ext>
            </a:extLst>
          </p:cNvPr>
          <p:cNvSpPr txBox="1">
            <a:spLocks/>
          </p:cNvSpPr>
          <p:nvPr/>
        </p:nvSpPr>
        <p:spPr>
          <a:xfrm>
            <a:off x="544234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Rome 1960, Italy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BA6FC964-702A-E54A-BDB1-7979C0133883}"/>
              </a:ext>
            </a:extLst>
          </p:cNvPr>
          <p:cNvSpPr txBox="1">
            <a:spLocks/>
          </p:cNvSpPr>
          <p:nvPr/>
        </p:nvSpPr>
        <p:spPr>
          <a:xfrm>
            <a:off x="4711768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Rio 2016, Brazil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8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56FD81EF-14D2-EA45-B145-DF5FAC021668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EC90E4-F3F8-9245-8414-68BC107ECA1C}"/>
              </a:ext>
            </a:extLst>
          </p:cNvPr>
          <p:cNvSpPr txBox="1"/>
          <p:nvPr/>
        </p:nvSpPr>
        <p:spPr>
          <a:xfrm>
            <a:off x="6918352" y="3790774"/>
            <a:ext cx="16642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Thomas Lovelock for OIS/IOC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1822EDC-514C-9149-96EA-BFCC1C4CBEB8}"/>
              </a:ext>
            </a:extLst>
          </p:cNvPr>
          <p:cNvSpPr txBox="1"/>
          <p:nvPr/>
        </p:nvSpPr>
        <p:spPr>
          <a:xfrm>
            <a:off x="2783798" y="3752653"/>
            <a:ext cx="16321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</a:t>
            </a:r>
            <a:r>
              <a:rPr lang="en-GB" sz="800" dirty="0" err="1">
                <a:solidFill>
                  <a:schemeClr val="bg1"/>
                </a:solidFill>
              </a:rPr>
              <a:t>Isreal</a:t>
            </a:r>
            <a:r>
              <a:rPr lang="en-GB" sz="800" dirty="0">
                <a:solidFill>
                  <a:schemeClr val="bg1"/>
                </a:solidFill>
              </a:rPr>
              <a:t> Press &amp; Photo Agency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FA4BDF43-24CA-7D44-B7C0-7ADF3E6B341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3483839" cy="249299"/>
          </a:xfrm>
        </p:spPr>
        <p:txBody>
          <a:bodyPr/>
          <a:lstStyle/>
          <a:p>
            <a:r>
              <a:rPr lang="en-US" sz="1800" dirty="0"/>
              <a:t>Change Starts with Sport</a:t>
            </a:r>
          </a:p>
        </p:txBody>
      </p:sp>
    </p:spTree>
    <p:extLst>
      <p:ext uri="{BB962C8B-B14F-4D97-AF65-F5344CB8AC3E}">
        <p14:creationId xmlns:p14="http://schemas.microsoft.com/office/powerpoint/2010/main" val="385539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3" grpId="0"/>
      <p:bldP spid="14" grpId="0"/>
      <p:bldP spid="1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E3B16885-F1AD-7345-90A5-170F3D9D8D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444"/>
          <a:stretch/>
        </p:blipFill>
        <p:spPr>
          <a:xfrm>
            <a:off x="4711766" y="1671638"/>
            <a:ext cx="3887999" cy="2340000"/>
          </a:xfrm>
          <a:prstGeom prst="roundRect">
            <a:avLst>
              <a:gd name="adj" fmla="val 0"/>
            </a:avLst>
          </a:prstGeom>
        </p:spPr>
      </p:pic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BA6FC964-702A-E54A-BDB1-7979C0133883}"/>
              </a:ext>
            </a:extLst>
          </p:cNvPr>
          <p:cNvSpPr txBox="1">
            <a:spLocks/>
          </p:cNvSpPr>
          <p:nvPr/>
        </p:nvSpPr>
        <p:spPr>
          <a:xfrm>
            <a:off x="4711768" y="4140000"/>
            <a:ext cx="3887999" cy="321805"/>
          </a:xfrm>
          <a:prstGeom prst="rect">
            <a:avLst/>
          </a:prstGeom>
          <a:noFill/>
        </p:spPr>
        <p:txBody>
          <a:bodyPr wrap="none" lIns="0" tIns="360000" rIns="0" bIns="360000" anchor="ctr" anchorCtr="0">
            <a:no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EE334E"/>
                </a:solidFill>
              </a:rPr>
              <a:t>Rio 2016, Brazil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F209CD-C78B-024B-84F9-EA332F6EF6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7557F6-DC59-2D46-8585-493C274CDA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0"/>
            <a:ext cx="3483839" cy="249299"/>
          </a:xfrm>
        </p:spPr>
        <p:txBody>
          <a:bodyPr/>
          <a:lstStyle/>
          <a:p>
            <a:r>
              <a:rPr lang="en-US" sz="1800" dirty="0"/>
              <a:t>Change Starts with Sport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82FAF-4603-1A4D-A937-9979CB671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9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56FD81EF-14D2-EA45-B145-DF5FAC021668}"/>
              </a:ext>
            </a:extLst>
          </p:cNvPr>
          <p:cNvSpPr txBox="1">
            <a:spLocks/>
          </p:cNvSpPr>
          <p:nvPr/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17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What has changed?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9EC90E4-F3F8-9245-8414-68BC107ECA1C}"/>
              </a:ext>
            </a:extLst>
          </p:cNvPr>
          <p:cNvSpPr txBox="1"/>
          <p:nvPr/>
        </p:nvSpPr>
        <p:spPr>
          <a:xfrm>
            <a:off x="7148729" y="3822091"/>
            <a:ext cx="14510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Al </a:t>
            </a:r>
            <a:r>
              <a:rPr lang="en-GB" sz="800" dirty="0" err="1">
                <a:solidFill>
                  <a:schemeClr val="bg1"/>
                </a:solidFill>
              </a:rPr>
              <a:t>Tielemans</a:t>
            </a:r>
            <a:r>
              <a:rPr lang="en-GB" sz="800" dirty="0">
                <a:solidFill>
                  <a:schemeClr val="bg1"/>
                </a:solidFill>
              </a:rPr>
              <a:t> for OIS/IOC</a:t>
            </a:r>
          </a:p>
        </p:txBody>
      </p:sp>
      <p:sp>
        <p:nvSpPr>
          <p:cNvPr id="19" name="Content Placeholder 1">
            <a:extLst>
              <a:ext uri="{FF2B5EF4-FFF2-40B4-BE49-F238E27FC236}">
                <a16:creationId xmlns:a16="http://schemas.microsoft.com/office/drawing/2014/main" id="{C380F1EF-2D93-C34B-87F1-3722965FCF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4902" y="1671638"/>
            <a:ext cx="3713444" cy="2702652"/>
          </a:xfrm>
        </p:spPr>
        <p:txBody>
          <a:bodyPr/>
          <a:lstStyle/>
          <a:p>
            <a:pPr marL="0" indent="0">
              <a:buNone/>
            </a:pPr>
            <a:r>
              <a:rPr lang="en-US" sz="1400" dirty="0"/>
              <a:t>The men’s 50m freestyle S5 was first contested at </a:t>
            </a:r>
            <a:r>
              <a:rPr lang="en-US" sz="1400" b="1" dirty="0"/>
              <a:t>Barcelona 1992</a:t>
            </a:r>
            <a:r>
              <a:rPr lang="en-US" sz="1400" dirty="0"/>
              <a:t>, with gold won in </a:t>
            </a:r>
            <a:r>
              <a:rPr lang="en-US" sz="1400" b="1" dirty="0">
                <a:solidFill>
                  <a:srgbClr val="EE334E"/>
                </a:solidFill>
              </a:rPr>
              <a:t>39.96 seconds</a:t>
            </a:r>
            <a:r>
              <a:rPr lang="en-US" sz="1400" dirty="0"/>
              <a:t>. At </a:t>
            </a:r>
            <a:r>
              <a:rPr lang="en-US" sz="1400" b="1" dirty="0"/>
              <a:t>Rio 2016 </a:t>
            </a:r>
            <a:br>
              <a:rPr lang="en-US" sz="1400" dirty="0"/>
            </a:br>
            <a:r>
              <a:rPr lang="en-US" sz="1400" dirty="0"/>
              <a:t>the title was won in </a:t>
            </a:r>
            <a:r>
              <a:rPr lang="en-US" sz="1400" b="1" dirty="0">
                <a:solidFill>
                  <a:srgbClr val="EE334E"/>
                </a:solidFill>
              </a:rPr>
              <a:t>32.78 seconds</a:t>
            </a:r>
            <a:r>
              <a:rPr lang="en-US" sz="1400" dirty="0"/>
              <a:t>.</a:t>
            </a:r>
          </a:p>
          <a:p>
            <a:pPr marL="0" indent="0">
              <a:buNone/>
            </a:pPr>
            <a:r>
              <a:rPr lang="en-US" sz="1400" dirty="0"/>
              <a:t>Athletes </a:t>
            </a:r>
            <a:r>
              <a:rPr lang="en-US" sz="1400" b="1" dirty="0"/>
              <a:t>practice more </a:t>
            </a:r>
            <a:r>
              <a:rPr lang="en-US" sz="1400" dirty="0"/>
              <a:t>to become the best they can be. </a:t>
            </a:r>
          </a:p>
          <a:p>
            <a:pPr marL="0" indent="0">
              <a:buNone/>
            </a:pPr>
            <a:r>
              <a:rPr lang="en-US" sz="1400" dirty="0"/>
              <a:t>The materials and technology behind sports equipment have also developed a lot. </a:t>
            </a:r>
          </a:p>
        </p:txBody>
      </p:sp>
    </p:spTree>
    <p:extLst>
      <p:ext uri="{BB962C8B-B14F-4D97-AF65-F5344CB8AC3E}">
        <p14:creationId xmlns:p14="http://schemas.microsoft.com/office/powerpoint/2010/main" val="301609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3" grpId="0"/>
      <p:bldP spid="19" grpId="0" uiExpand="1" build="allAtOnce"/>
    </p:bldLst>
  </p:timing>
</p:sld>
</file>

<file path=ppt/theme/theme1.xml><?xml version="1.0" encoding="utf-8"?>
<a:theme xmlns:a="http://schemas.openxmlformats.org/drawingml/2006/main" name="Cover">
  <a:themeElements>
    <a:clrScheme name="IPC Learne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D334D"/>
      </a:accent1>
      <a:accent2>
        <a:srgbClr val="910048"/>
      </a:accent2>
      <a:accent3>
        <a:srgbClr val="0080C8"/>
      </a:accent3>
      <a:accent4>
        <a:srgbClr val="003B70"/>
      </a:accent4>
      <a:accent5>
        <a:srgbClr val="00A650"/>
      </a:accent5>
      <a:accent6>
        <a:srgbClr val="00534C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6E7B9950-43CA-5541-A585-F61D39C3E258}" vid="{8D70A8B3-2F41-014D-94CF-718BF7E0D63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Cover</Template>
  <TotalTime>1882</TotalTime>
  <Words>1296</Words>
  <Application>Microsoft Macintosh PowerPoint</Application>
  <PresentationFormat>On-screen Show (16:9)</PresentationFormat>
  <Paragraphs>245</Paragraphs>
  <Slides>24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Calibri</vt:lpstr>
      <vt:lpstr>Hero New Super</vt:lpstr>
      <vt:lpstr>PTSans-Regular</vt:lpstr>
      <vt:lpstr>TradeGothic Light</vt:lpstr>
      <vt:lpstr>Cover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Kari Walters</dc:creator>
  <cp:lastModifiedBy>Giverny Meakin</cp:lastModifiedBy>
  <cp:revision>286</cp:revision>
  <dcterms:created xsi:type="dcterms:W3CDTF">2020-09-22T10:43:16Z</dcterms:created>
  <dcterms:modified xsi:type="dcterms:W3CDTF">2020-11-18T10:26:41Z</dcterms:modified>
</cp:coreProperties>
</file>