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handoutMasterIdLst>
    <p:handoutMasterId r:id="rId27"/>
  </p:handoutMasterIdLst>
  <p:sldIdLst>
    <p:sldId id="256" r:id="rId2"/>
    <p:sldId id="265" r:id="rId3"/>
    <p:sldId id="302" r:id="rId4"/>
    <p:sldId id="304" r:id="rId5"/>
    <p:sldId id="305" r:id="rId6"/>
    <p:sldId id="306" r:id="rId7"/>
    <p:sldId id="307" r:id="rId8"/>
    <p:sldId id="308" r:id="rId9"/>
    <p:sldId id="309" r:id="rId10"/>
    <p:sldId id="310" r:id="rId11"/>
    <p:sldId id="311" r:id="rId12"/>
    <p:sldId id="312" r:id="rId13"/>
    <p:sldId id="313" r:id="rId14"/>
    <p:sldId id="314" r:id="rId15"/>
    <p:sldId id="315" r:id="rId16"/>
    <p:sldId id="316" r:id="rId17"/>
    <p:sldId id="317" r:id="rId18"/>
    <p:sldId id="318" r:id="rId19"/>
    <p:sldId id="319" r:id="rId20"/>
    <p:sldId id="320" r:id="rId21"/>
    <p:sldId id="321" r:id="rId22"/>
    <p:sldId id="322" r:id="rId23"/>
    <p:sldId id="323" r:id="rId24"/>
    <p:sldId id="324"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53" userDrawn="1">
          <p15:clr>
            <a:srgbClr val="A4A3A4"/>
          </p15:clr>
        </p15:guide>
        <p15:guide id="3" pos="5329" userDrawn="1">
          <p15:clr>
            <a:srgbClr val="A4A3A4"/>
          </p15:clr>
        </p15:guide>
        <p15:guide id="4" pos="612" userDrawn="1">
          <p15:clr>
            <a:srgbClr val="A4A3A4"/>
          </p15:clr>
        </p15:guide>
        <p15:guide id="6" pos="43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aitlyn Mudge" initials="KM" lastIdx="16" clrIdx="0"/>
  <p:cmAuthor id="7" name="Eleanor Ward" initials="EW" lastIdx="46" clrIdx="7">
    <p:extLst/>
  </p:cmAuthor>
  <p:cmAuthor id="1" name="Jennifer Wong" initials="JW" lastIdx="8" clrIdx="1"/>
  <p:cmAuthor id="8" name="Sarah de Souza-Ingle" initials="SdS" lastIdx="1" clrIdx="8">
    <p:extLst/>
  </p:cmAuthor>
  <p:cmAuthor id="2" name="pc" initials="p" lastIdx="3" clrIdx="2"/>
  <p:cmAuthor id="9" name="Alison Walters" initials="AW" lastIdx="9" clrIdx="9">
    <p:extLst/>
  </p:cmAuthor>
  <p:cmAuthor id="3" name="Nina Smith" initials="NS" lastIdx="10" clrIdx="3">
    <p:extLst/>
  </p:cmAuthor>
  <p:cmAuthor id="10" name="Kaho Shinohara" initials="KS" lastIdx="1" clrIdx="10">
    <p:extLst>
      <p:ext uri="{19B8F6BF-5375-455C-9EA6-DF929625EA0E}">
        <p15:presenceInfo xmlns:p15="http://schemas.microsoft.com/office/powerpoint/2012/main" userId="Kaho Shinohara" providerId="None"/>
      </p:ext>
    </p:extLst>
  </p:cmAuthor>
  <p:cmAuthor id="4" name="Lucy Dominy" initials="LD" lastIdx="6" clrIdx="4"/>
  <p:cmAuthor id="5" name="Projects Temp1" initials="PT" lastIdx="23" clrIdx="5">
    <p:extLst/>
  </p:cmAuthor>
  <p:cmAuthor id="6" name="David Hyrapiet" initials="" lastIdx="0" clrIdx="6"/>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9A9"/>
    <a:srgbClr val="1689E4"/>
    <a:srgbClr val="1C1F77"/>
    <a:srgbClr val="339966"/>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288" autoAdjust="0"/>
    <p:restoredTop sz="77072" autoAdjust="0"/>
  </p:normalViewPr>
  <p:slideViewPr>
    <p:cSldViewPr>
      <p:cViewPr varScale="1">
        <p:scale>
          <a:sx n="170" d="100"/>
          <a:sy n="170" d="100"/>
        </p:scale>
        <p:origin x="4904" y="192"/>
      </p:cViewPr>
      <p:guideLst>
        <p:guide orient="horz" pos="1253"/>
        <p:guide pos="5329"/>
        <p:guide pos="612"/>
        <p:guide pos="431"/>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F95AE7D-B50D-3C41-B9B4-24222A1138B2}" type="datetimeFigureOut">
              <a:rPr lang="en-US" smtClean="0"/>
              <a:t>9/19/18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121DBA5-009A-8149-9EBD-F4952D15BFA5}" type="slidenum">
              <a:rPr lang="en-US" smtClean="0"/>
              <a:t>‹#›</a:t>
            </a:fld>
            <a:endParaRPr lang="en-US"/>
          </a:p>
        </p:txBody>
      </p:sp>
    </p:spTree>
    <p:extLst>
      <p:ext uri="{BB962C8B-B14F-4D97-AF65-F5344CB8AC3E}">
        <p14:creationId xmlns:p14="http://schemas.microsoft.com/office/powerpoint/2010/main" val="10460540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5984E61-5A8A-4B4F-A9C8-A88D8C8CD076}" type="datetimeFigureOut">
              <a:rPr lang="en-GB" smtClean="0"/>
              <a:t>19/09/2018</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C8F1EA-E5D5-4549-99DA-9619DDF1849A}" type="slidenum">
              <a:rPr lang="en-GB" smtClean="0"/>
              <a:t>‹#›</a:t>
            </a:fld>
            <a:endParaRPr lang="en-GB"/>
          </a:p>
        </p:txBody>
      </p:sp>
    </p:spTree>
    <p:extLst>
      <p:ext uri="{BB962C8B-B14F-4D97-AF65-F5344CB8AC3E}">
        <p14:creationId xmlns:p14="http://schemas.microsoft.com/office/powerpoint/2010/main" val="32030420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youtu.be/kyUH6R3hlng"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u="none" kern="1200" dirty="0">
                <a:solidFill>
                  <a:schemeClr val="tx1"/>
                </a:solidFill>
                <a:effectLst/>
                <a:latin typeface="+mn-lt"/>
                <a:ea typeface="+mn-ea"/>
                <a:cs typeface="+mn-cs"/>
              </a:rPr>
              <a:t>At</a:t>
            </a:r>
            <a:r>
              <a:rPr lang="en-GB" sz="1200" u="none" kern="1200" baseline="0" dirty="0">
                <a:solidFill>
                  <a:schemeClr val="tx1"/>
                </a:solidFill>
                <a:effectLst/>
                <a:latin typeface="+mn-lt"/>
                <a:ea typeface="+mn-ea"/>
                <a:cs typeface="+mn-cs"/>
              </a:rPr>
              <a:t> the heart of the Paralympic Movement are the Para athletes and Paralympians.  This presentation considers what makes a Paralympian. It includes information about the physical and mental preparation needed to be a Paralympian as well as the role of ‘behind the scenes’ staff who support the Para athletes to meet their goals and ambitions.</a:t>
            </a:r>
          </a:p>
          <a:p>
            <a:endParaRPr lang="en-GB" sz="1200" u="none" kern="1200" baseline="0" dirty="0">
              <a:solidFill>
                <a:schemeClr val="tx1"/>
              </a:solidFill>
              <a:effectLst/>
              <a:latin typeface="+mn-lt"/>
              <a:ea typeface="+mn-ea"/>
              <a:cs typeface="+mn-cs"/>
            </a:endParaRPr>
          </a:p>
          <a:p>
            <a:r>
              <a:rPr lang="en-GB" sz="1200" u="none" kern="1200" baseline="0" dirty="0">
                <a:solidFill>
                  <a:schemeClr val="tx1"/>
                </a:solidFill>
                <a:effectLst/>
                <a:latin typeface="+mn-lt"/>
                <a:ea typeface="+mn-ea"/>
                <a:cs typeface="+mn-cs"/>
              </a:rPr>
              <a:t>If you are working with students aged 15+ you might want to start the presentation at slide 4.</a:t>
            </a:r>
            <a:endParaRPr lang="en-GB"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EC8F1EA-E5D5-4549-99DA-9619DDF1849A}" type="slidenum">
              <a:rPr lang="en-GB" smtClean="0"/>
              <a:t>1</a:t>
            </a:fld>
            <a:endParaRPr lang="en-GB"/>
          </a:p>
        </p:txBody>
      </p:sp>
    </p:spTree>
    <p:extLst>
      <p:ext uri="{BB962C8B-B14F-4D97-AF65-F5344CB8AC3E}">
        <p14:creationId xmlns:p14="http://schemas.microsoft.com/office/powerpoint/2010/main" val="16406973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baseline="0" dirty="0"/>
          </a:p>
        </p:txBody>
      </p:sp>
      <p:sp>
        <p:nvSpPr>
          <p:cNvPr id="4" name="Slide Number Placeholder 3"/>
          <p:cNvSpPr>
            <a:spLocks noGrp="1"/>
          </p:cNvSpPr>
          <p:nvPr>
            <p:ph type="sldNum" sz="quarter" idx="10"/>
          </p:nvPr>
        </p:nvSpPr>
        <p:spPr/>
        <p:txBody>
          <a:bodyPr/>
          <a:lstStyle/>
          <a:p>
            <a:fld id="{5EC8F1EA-E5D5-4549-99DA-9619DDF1849A}" type="slidenum">
              <a:rPr lang="en-GB" smtClean="0"/>
              <a:t>10</a:t>
            </a:fld>
            <a:endParaRPr lang="en-GB"/>
          </a:p>
        </p:txBody>
      </p:sp>
    </p:spTree>
    <p:extLst>
      <p:ext uri="{BB962C8B-B14F-4D97-AF65-F5344CB8AC3E}">
        <p14:creationId xmlns:p14="http://schemas.microsoft.com/office/powerpoint/2010/main" val="37052919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0" baseline="0" dirty="0"/>
              <a:t>What is the role of the sport doctor?</a:t>
            </a:r>
          </a:p>
        </p:txBody>
      </p:sp>
      <p:sp>
        <p:nvSpPr>
          <p:cNvPr id="4" name="Slide Number Placeholder 3"/>
          <p:cNvSpPr>
            <a:spLocks noGrp="1"/>
          </p:cNvSpPr>
          <p:nvPr>
            <p:ph type="sldNum" sz="quarter" idx="10"/>
          </p:nvPr>
        </p:nvSpPr>
        <p:spPr/>
        <p:txBody>
          <a:bodyPr/>
          <a:lstStyle/>
          <a:p>
            <a:fld id="{5EC8F1EA-E5D5-4549-99DA-9619DDF1849A}" type="slidenum">
              <a:rPr lang="en-GB" smtClean="0"/>
              <a:t>11</a:t>
            </a:fld>
            <a:endParaRPr lang="en-GB"/>
          </a:p>
        </p:txBody>
      </p:sp>
    </p:spTree>
    <p:extLst>
      <p:ext uri="{BB962C8B-B14F-4D97-AF65-F5344CB8AC3E}">
        <p14:creationId xmlns:p14="http://schemas.microsoft.com/office/powerpoint/2010/main" val="42540643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baseline="0" dirty="0"/>
          </a:p>
        </p:txBody>
      </p:sp>
      <p:sp>
        <p:nvSpPr>
          <p:cNvPr id="4" name="Slide Number Placeholder 3"/>
          <p:cNvSpPr>
            <a:spLocks noGrp="1"/>
          </p:cNvSpPr>
          <p:nvPr>
            <p:ph type="sldNum" sz="quarter" idx="10"/>
          </p:nvPr>
        </p:nvSpPr>
        <p:spPr/>
        <p:txBody>
          <a:bodyPr/>
          <a:lstStyle/>
          <a:p>
            <a:fld id="{5EC8F1EA-E5D5-4549-99DA-9619DDF1849A}" type="slidenum">
              <a:rPr lang="en-GB" smtClean="0"/>
              <a:t>12</a:t>
            </a:fld>
            <a:endParaRPr lang="en-GB"/>
          </a:p>
        </p:txBody>
      </p:sp>
    </p:spTree>
    <p:extLst>
      <p:ext uri="{BB962C8B-B14F-4D97-AF65-F5344CB8AC3E}">
        <p14:creationId xmlns:p14="http://schemas.microsoft.com/office/powerpoint/2010/main" val="29356366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0" baseline="0" dirty="0"/>
              <a:t>What is the role of the physiotherapist?</a:t>
            </a:r>
          </a:p>
        </p:txBody>
      </p:sp>
      <p:sp>
        <p:nvSpPr>
          <p:cNvPr id="4" name="Slide Number Placeholder 3"/>
          <p:cNvSpPr>
            <a:spLocks noGrp="1"/>
          </p:cNvSpPr>
          <p:nvPr>
            <p:ph type="sldNum" sz="quarter" idx="10"/>
          </p:nvPr>
        </p:nvSpPr>
        <p:spPr/>
        <p:txBody>
          <a:bodyPr/>
          <a:lstStyle/>
          <a:p>
            <a:fld id="{5EC8F1EA-E5D5-4549-99DA-9619DDF1849A}" type="slidenum">
              <a:rPr lang="en-GB" smtClean="0"/>
              <a:t>13</a:t>
            </a:fld>
            <a:endParaRPr lang="en-GB"/>
          </a:p>
        </p:txBody>
      </p:sp>
    </p:spTree>
    <p:extLst>
      <p:ext uri="{BB962C8B-B14F-4D97-AF65-F5344CB8AC3E}">
        <p14:creationId xmlns:p14="http://schemas.microsoft.com/office/powerpoint/2010/main" val="4230368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baseline="0" dirty="0"/>
          </a:p>
        </p:txBody>
      </p:sp>
      <p:sp>
        <p:nvSpPr>
          <p:cNvPr id="4" name="Slide Number Placeholder 3"/>
          <p:cNvSpPr>
            <a:spLocks noGrp="1"/>
          </p:cNvSpPr>
          <p:nvPr>
            <p:ph type="sldNum" sz="quarter" idx="10"/>
          </p:nvPr>
        </p:nvSpPr>
        <p:spPr/>
        <p:txBody>
          <a:bodyPr/>
          <a:lstStyle/>
          <a:p>
            <a:fld id="{5EC8F1EA-E5D5-4549-99DA-9619DDF1849A}" type="slidenum">
              <a:rPr lang="en-GB" smtClean="0"/>
              <a:t>14</a:t>
            </a:fld>
            <a:endParaRPr lang="en-GB"/>
          </a:p>
        </p:txBody>
      </p:sp>
    </p:spTree>
    <p:extLst>
      <p:ext uri="{BB962C8B-B14F-4D97-AF65-F5344CB8AC3E}">
        <p14:creationId xmlns:p14="http://schemas.microsoft.com/office/powerpoint/2010/main" val="37374273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0" baseline="0" dirty="0"/>
              <a:t>What is the role of the sport psychologist?</a:t>
            </a:r>
          </a:p>
        </p:txBody>
      </p:sp>
      <p:sp>
        <p:nvSpPr>
          <p:cNvPr id="4" name="Slide Number Placeholder 3"/>
          <p:cNvSpPr>
            <a:spLocks noGrp="1"/>
          </p:cNvSpPr>
          <p:nvPr>
            <p:ph type="sldNum" sz="quarter" idx="10"/>
          </p:nvPr>
        </p:nvSpPr>
        <p:spPr/>
        <p:txBody>
          <a:bodyPr/>
          <a:lstStyle/>
          <a:p>
            <a:fld id="{5EC8F1EA-E5D5-4549-99DA-9619DDF1849A}" type="slidenum">
              <a:rPr lang="en-GB" smtClean="0"/>
              <a:t>15</a:t>
            </a:fld>
            <a:endParaRPr lang="en-GB"/>
          </a:p>
        </p:txBody>
      </p:sp>
    </p:spTree>
    <p:extLst>
      <p:ext uri="{BB962C8B-B14F-4D97-AF65-F5344CB8AC3E}">
        <p14:creationId xmlns:p14="http://schemas.microsoft.com/office/powerpoint/2010/main" val="37191992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baseline="0" dirty="0"/>
          </a:p>
        </p:txBody>
      </p:sp>
      <p:sp>
        <p:nvSpPr>
          <p:cNvPr id="4" name="Slide Number Placeholder 3"/>
          <p:cNvSpPr>
            <a:spLocks noGrp="1"/>
          </p:cNvSpPr>
          <p:nvPr>
            <p:ph type="sldNum" sz="quarter" idx="10"/>
          </p:nvPr>
        </p:nvSpPr>
        <p:spPr/>
        <p:txBody>
          <a:bodyPr/>
          <a:lstStyle/>
          <a:p>
            <a:fld id="{5EC8F1EA-E5D5-4549-99DA-9619DDF1849A}" type="slidenum">
              <a:rPr lang="en-GB" smtClean="0"/>
              <a:t>16</a:t>
            </a:fld>
            <a:endParaRPr lang="en-GB"/>
          </a:p>
        </p:txBody>
      </p:sp>
    </p:spTree>
    <p:extLst>
      <p:ext uri="{BB962C8B-B14F-4D97-AF65-F5344CB8AC3E}">
        <p14:creationId xmlns:p14="http://schemas.microsoft.com/office/powerpoint/2010/main" val="11055873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0" baseline="0" dirty="0"/>
              <a:t>What is the role of the strength and conditioning coach?</a:t>
            </a:r>
          </a:p>
        </p:txBody>
      </p:sp>
      <p:sp>
        <p:nvSpPr>
          <p:cNvPr id="4" name="Slide Number Placeholder 3"/>
          <p:cNvSpPr>
            <a:spLocks noGrp="1"/>
          </p:cNvSpPr>
          <p:nvPr>
            <p:ph type="sldNum" sz="quarter" idx="10"/>
          </p:nvPr>
        </p:nvSpPr>
        <p:spPr/>
        <p:txBody>
          <a:bodyPr/>
          <a:lstStyle/>
          <a:p>
            <a:fld id="{5EC8F1EA-E5D5-4549-99DA-9619DDF1849A}" type="slidenum">
              <a:rPr lang="en-GB" smtClean="0"/>
              <a:t>17</a:t>
            </a:fld>
            <a:endParaRPr lang="en-GB"/>
          </a:p>
        </p:txBody>
      </p:sp>
    </p:spTree>
    <p:extLst>
      <p:ext uri="{BB962C8B-B14F-4D97-AF65-F5344CB8AC3E}">
        <p14:creationId xmlns:p14="http://schemas.microsoft.com/office/powerpoint/2010/main" val="9112698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baseline="0" dirty="0"/>
          </a:p>
        </p:txBody>
      </p:sp>
      <p:sp>
        <p:nvSpPr>
          <p:cNvPr id="4" name="Slide Number Placeholder 3"/>
          <p:cNvSpPr>
            <a:spLocks noGrp="1"/>
          </p:cNvSpPr>
          <p:nvPr>
            <p:ph type="sldNum" sz="quarter" idx="10"/>
          </p:nvPr>
        </p:nvSpPr>
        <p:spPr/>
        <p:txBody>
          <a:bodyPr/>
          <a:lstStyle/>
          <a:p>
            <a:fld id="{5EC8F1EA-E5D5-4549-99DA-9619DDF1849A}" type="slidenum">
              <a:rPr lang="en-GB" smtClean="0"/>
              <a:t>18</a:t>
            </a:fld>
            <a:endParaRPr lang="en-GB"/>
          </a:p>
        </p:txBody>
      </p:sp>
    </p:spTree>
    <p:extLst>
      <p:ext uri="{BB962C8B-B14F-4D97-AF65-F5344CB8AC3E}">
        <p14:creationId xmlns:p14="http://schemas.microsoft.com/office/powerpoint/2010/main" val="34991934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0" baseline="0" dirty="0"/>
              <a:t>What is the role of the sport physiologist?</a:t>
            </a:r>
          </a:p>
        </p:txBody>
      </p:sp>
      <p:sp>
        <p:nvSpPr>
          <p:cNvPr id="4" name="Slide Number Placeholder 3"/>
          <p:cNvSpPr>
            <a:spLocks noGrp="1"/>
          </p:cNvSpPr>
          <p:nvPr>
            <p:ph type="sldNum" sz="quarter" idx="10"/>
          </p:nvPr>
        </p:nvSpPr>
        <p:spPr/>
        <p:txBody>
          <a:bodyPr/>
          <a:lstStyle/>
          <a:p>
            <a:fld id="{5EC8F1EA-E5D5-4549-99DA-9619DDF1849A}" type="slidenum">
              <a:rPr lang="en-GB" smtClean="0"/>
              <a:t>19</a:t>
            </a:fld>
            <a:endParaRPr lang="en-GB"/>
          </a:p>
        </p:txBody>
      </p:sp>
    </p:spTree>
    <p:extLst>
      <p:ext uri="{BB962C8B-B14F-4D97-AF65-F5344CB8AC3E}">
        <p14:creationId xmlns:p14="http://schemas.microsoft.com/office/powerpoint/2010/main" val="19334778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0" baseline="0" dirty="0"/>
              <a:t>Take a look at the men’s 100 m Paralympic records for 1968 and 2016.  Why do students think the winning time has improved? Record their answers so they can be referred to throughout the presentation.  </a:t>
            </a:r>
          </a:p>
          <a:p>
            <a:endParaRPr lang="en-GB" i="0" baseline="0" dirty="0"/>
          </a:p>
          <a:p>
            <a:r>
              <a:rPr lang="en-GB" i="0" baseline="0" dirty="0"/>
              <a:t>Some suggestions:  better and more regular training, improved facilities for training and equipment for the sport, better understanding of how to train, more use of sports science, better diet and nutritional advice, improved medical care for injuries and illness, improved mental preparation.</a:t>
            </a:r>
          </a:p>
          <a:p>
            <a:endParaRPr lang="en-GB" i="0" baseline="0" dirty="0"/>
          </a:p>
          <a:p>
            <a:r>
              <a:rPr lang="en-GB" i="0" baseline="0" dirty="0"/>
              <a:t>Note: changes in the classification system and sport classes over the years means that it is not possible to draw true comparisons between 1968 and 2016. The results are therefore not truly comparing like with like.  </a:t>
            </a:r>
            <a:endParaRPr lang="en-GB" i="1" baseline="0" dirty="0"/>
          </a:p>
        </p:txBody>
      </p:sp>
      <p:sp>
        <p:nvSpPr>
          <p:cNvPr id="4" name="Slide Number Placeholder 3"/>
          <p:cNvSpPr>
            <a:spLocks noGrp="1"/>
          </p:cNvSpPr>
          <p:nvPr>
            <p:ph type="sldNum" sz="quarter" idx="10"/>
          </p:nvPr>
        </p:nvSpPr>
        <p:spPr/>
        <p:txBody>
          <a:bodyPr/>
          <a:lstStyle/>
          <a:p>
            <a:fld id="{5EC8F1EA-E5D5-4549-99DA-9619DDF1849A}" type="slidenum">
              <a:rPr lang="en-GB" smtClean="0"/>
              <a:t>2</a:t>
            </a:fld>
            <a:endParaRPr lang="en-GB"/>
          </a:p>
        </p:txBody>
      </p:sp>
    </p:spTree>
    <p:extLst>
      <p:ext uri="{BB962C8B-B14F-4D97-AF65-F5344CB8AC3E}">
        <p14:creationId xmlns:p14="http://schemas.microsoft.com/office/powerpoint/2010/main" val="37421633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baseline="0" dirty="0"/>
          </a:p>
        </p:txBody>
      </p:sp>
      <p:sp>
        <p:nvSpPr>
          <p:cNvPr id="4" name="Slide Number Placeholder 3"/>
          <p:cNvSpPr>
            <a:spLocks noGrp="1"/>
          </p:cNvSpPr>
          <p:nvPr>
            <p:ph type="sldNum" sz="quarter" idx="10"/>
          </p:nvPr>
        </p:nvSpPr>
        <p:spPr/>
        <p:txBody>
          <a:bodyPr/>
          <a:lstStyle/>
          <a:p>
            <a:fld id="{5EC8F1EA-E5D5-4549-99DA-9619DDF1849A}" type="slidenum">
              <a:rPr lang="en-GB" smtClean="0"/>
              <a:t>20</a:t>
            </a:fld>
            <a:endParaRPr lang="en-GB"/>
          </a:p>
        </p:txBody>
      </p:sp>
    </p:spTree>
    <p:extLst>
      <p:ext uri="{BB962C8B-B14F-4D97-AF65-F5344CB8AC3E}">
        <p14:creationId xmlns:p14="http://schemas.microsoft.com/office/powerpoint/2010/main" val="26929678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0" baseline="0" dirty="0"/>
              <a:t>What is the role of the sport technician?</a:t>
            </a:r>
          </a:p>
        </p:txBody>
      </p:sp>
      <p:sp>
        <p:nvSpPr>
          <p:cNvPr id="4" name="Slide Number Placeholder 3"/>
          <p:cNvSpPr>
            <a:spLocks noGrp="1"/>
          </p:cNvSpPr>
          <p:nvPr>
            <p:ph type="sldNum" sz="quarter" idx="10"/>
          </p:nvPr>
        </p:nvSpPr>
        <p:spPr/>
        <p:txBody>
          <a:bodyPr/>
          <a:lstStyle/>
          <a:p>
            <a:fld id="{5EC8F1EA-E5D5-4549-99DA-9619DDF1849A}" type="slidenum">
              <a:rPr lang="en-GB" smtClean="0"/>
              <a:t>21</a:t>
            </a:fld>
            <a:endParaRPr lang="en-GB"/>
          </a:p>
        </p:txBody>
      </p:sp>
    </p:spTree>
    <p:extLst>
      <p:ext uri="{BB962C8B-B14F-4D97-AF65-F5344CB8AC3E}">
        <p14:creationId xmlns:p14="http://schemas.microsoft.com/office/powerpoint/2010/main" val="9171047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baseline="0" dirty="0"/>
          </a:p>
        </p:txBody>
      </p:sp>
      <p:sp>
        <p:nvSpPr>
          <p:cNvPr id="4" name="Slide Number Placeholder 3"/>
          <p:cNvSpPr>
            <a:spLocks noGrp="1"/>
          </p:cNvSpPr>
          <p:nvPr>
            <p:ph type="sldNum" sz="quarter" idx="10"/>
          </p:nvPr>
        </p:nvSpPr>
        <p:spPr/>
        <p:txBody>
          <a:bodyPr/>
          <a:lstStyle/>
          <a:p>
            <a:fld id="{5EC8F1EA-E5D5-4549-99DA-9619DDF1849A}" type="slidenum">
              <a:rPr lang="en-GB" smtClean="0"/>
              <a:t>22</a:t>
            </a:fld>
            <a:endParaRPr lang="en-GB"/>
          </a:p>
        </p:txBody>
      </p:sp>
    </p:spTree>
    <p:extLst>
      <p:ext uri="{BB962C8B-B14F-4D97-AF65-F5344CB8AC3E}">
        <p14:creationId xmlns:p14="http://schemas.microsoft.com/office/powerpoint/2010/main" val="492571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baseline="0" dirty="0"/>
              <a:t>Summarise the many different roles that are indispensable to preparing an athlete for their moment to shine.  Include support roles suggested by the students.</a:t>
            </a:r>
          </a:p>
          <a:p>
            <a:pPr marL="0" indent="0">
              <a:buFont typeface="Arial" panose="020B0604020202020204" pitchFamily="34" charset="0"/>
              <a:buNone/>
            </a:pPr>
            <a:endParaRPr lang="en-GB" baseline="0" dirty="0"/>
          </a:p>
          <a:p>
            <a:pPr marL="0" indent="0">
              <a:buFont typeface="Arial" panose="020B0604020202020204" pitchFamily="34" charset="0"/>
              <a:buNone/>
            </a:pPr>
            <a:r>
              <a:rPr lang="en-GB" baseline="0" dirty="0"/>
              <a:t>All Paralympians whether they compete in individual or team disciplines require support from others to produce great performances.  </a:t>
            </a:r>
          </a:p>
          <a:p>
            <a:endParaRPr lang="en-GB" i="0" baseline="0" dirty="0"/>
          </a:p>
          <a:p>
            <a:endParaRPr lang="en-GB" i="1" baseline="0" dirty="0"/>
          </a:p>
        </p:txBody>
      </p:sp>
      <p:sp>
        <p:nvSpPr>
          <p:cNvPr id="4" name="Slide Number Placeholder 3"/>
          <p:cNvSpPr>
            <a:spLocks noGrp="1"/>
          </p:cNvSpPr>
          <p:nvPr>
            <p:ph type="sldNum" sz="quarter" idx="10"/>
          </p:nvPr>
        </p:nvSpPr>
        <p:spPr/>
        <p:txBody>
          <a:bodyPr/>
          <a:lstStyle/>
          <a:p>
            <a:fld id="{5EC8F1EA-E5D5-4549-99DA-9619DDF1849A}" type="slidenum">
              <a:rPr lang="en-GB" smtClean="0"/>
              <a:t>23</a:t>
            </a:fld>
            <a:endParaRPr lang="en-GB"/>
          </a:p>
        </p:txBody>
      </p:sp>
    </p:spTree>
    <p:extLst>
      <p:ext uri="{BB962C8B-B14F-4D97-AF65-F5344CB8AC3E}">
        <p14:creationId xmlns:p14="http://schemas.microsoft.com/office/powerpoint/2010/main" val="8211279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baseline="0" dirty="0"/>
              <a:t>A Para athlete may have many people helping them achieve success but only they can put in the effort and commitment to be physical and mentally ready to compete and have the desire to win.</a:t>
            </a:r>
            <a:endParaRPr lang="en-GB" dirty="0"/>
          </a:p>
        </p:txBody>
      </p:sp>
      <p:sp>
        <p:nvSpPr>
          <p:cNvPr id="4" name="Slide Number Placeholder 3"/>
          <p:cNvSpPr>
            <a:spLocks noGrp="1"/>
          </p:cNvSpPr>
          <p:nvPr>
            <p:ph type="sldNum" sz="quarter" idx="10"/>
          </p:nvPr>
        </p:nvSpPr>
        <p:spPr/>
        <p:txBody>
          <a:bodyPr/>
          <a:lstStyle/>
          <a:p>
            <a:fld id="{5EC8F1EA-E5D5-4549-99DA-9619DDF1849A}" type="slidenum">
              <a:rPr lang="en-GB" smtClean="0"/>
              <a:t>24</a:t>
            </a:fld>
            <a:endParaRPr lang="en-GB"/>
          </a:p>
        </p:txBody>
      </p:sp>
    </p:spTree>
    <p:extLst>
      <p:ext uri="{BB962C8B-B14F-4D97-AF65-F5344CB8AC3E}">
        <p14:creationId xmlns:p14="http://schemas.microsoft.com/office/powerpoint/2010/main" val="14468547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Watch the Agitos Foundation’s film, </a:t>
            </a:r>
            <a:r>
              <a:rPr lang="en-GB" i="1" baseline="0" dirty="0"/>
              <a:t>‘</a:t>
            </a:r>
            <a:r>
              <a:rPr lang="en-GB" i="1" baseline="0" dirty="0" err="1"/>
              <a:t>I’mPOSSIBLE</a:t>
            </a:r>
            <a:r>
              <a:rPr lang="en-GB" i="1" baseline="0" dirty="0"/>
              <a:t>: Proud to be me’: </a:t>
            </a:r>
            <a:r>
              <a:rPr lang="en-GB" dirty="0">
                <a:hlinkClick r:id="rId3"/>
              </a:rPr>
              <a:t>https://youtu.be/kyUH6R3hlng</a:t>
            </a:r>
            <a:endParaRPr lang="en-GB" dirty="0"/>
          </a:p>
          <a:p>
            <a:endParaRPr lang="en-GB" i="1" baseline="0" dirty="0"/>
          </a:p>
          <a:p>
            <a:r>
              <a:rPr lang="en-GB" i="0" baseline="0" dirty="0"/>
              <a:t>Students add any new facts they learn from the film about what makes a Paralympian. </a:t>
            </a:r>
          </a:p>
          <a:p>
            <a:endParaRPr lang="en-GB" i="0" baseline="0" dirty="0"/>
          </a:p>
          <a:p>
            <a:r>
              <a:rPr lang="en-GB" i="0" baseline="0" dirty="0"/>
              <a:t>Here are some suggestions.  </a:t>
            </a:r>
          </a:p>
          <a:p>
            <a:pPr marL="171450" indent="-171450">
              <a:buFont typeface="Arial" panose="020B0604020202020204" pitchFamily="34" charset="0"/>
              <a:buChar char="•"/>
            </a:pPr>
            <a:r>
              <a:rPr lang="en-GB" i="0" baseline="0" dirty="0"/>
              <a:t>Molly tells us she ‘swims 6 times a week’, demonstrating her commitment to regular training.  </a:t>
            </a:r>
          </a:p>
          <a:p>
            <a:pPr marL="171450" indent="-171450">
              <a:buFont typeface="Arial" panose="020B0604020202020204" pitchFamily="34" charset="0"/>
              <a:buChar char="•"/>
            </a:pPr>
            <a:r>
              <a:rPr lang="en-GB" i="0" baseline="0" dirty="0"/>
              <a:t>Rio wants to be like Johnny Peacock.  Johnny demonstrates the Paralympic value, ‘inspiration’, acting as a role model for Rio.</a:t>
            </a:r>
          </a:p>
          <a:p>
            <a:pPr marL="171450" indent="-171450">
              <a:buFont typeface="Arial" panose="020B0604020202020204" pitchFamily="34" charset="0"/>
              <a:buChar char="•"/>
            </a:pPr>
            <a:r>
              <a:rPr lang="en-GB" i="0" baseline="0" dirty="0"/>
              <a:t>Once Rio got a ‘really good blade’ he was able to run. Para athletes need up-to-date, quality equipment to help them be the best they can be. </a:t>
            </a:r>
          </a:p>
          <a:p>
            <a:endParaRPr lang="en-GB" i="0" baseline="0" dirty="0"/>
          </a:p>
          <a:p>
            <a:r>
              <a:rPr lang="en-GB" i="0" baseline="0" dirty="0"/>
              <a:t>Use the rest of the presentation to fill in any gaps in students’ knowledge about what it takes to be a Paralympian.</a:t>
            </a:r>
          </a:p>
        </p:txBody>
      </p:sp>
      <p:sp>
        <p:nvSpPr>
          <p:cNvPr id="4" name="Slide Number Placeholder 3"/>
          <p:cNvSpPr>
            <a:spLocks noGrp="1"/>
          </p:cNvSpPr>
          <p:nvPr>
            <p:ph type="sldNum" sz="quarter" idx="10"/>
          </p:nvPr>
        </p:nvSpPr>
        <p:spPr/>
        <p:txBody>
          <a:bodyPr/>
          <a:lstStyle/>
          <a:p>
            <a:fld id="{5EC8F1EA-E5D5-4549-99DA-9619DDF1849A}" type="slidenum">
              <a:rPr lang="en-GB" smtClean="0"/>
              <a:t>3</a:t>
            </a:fld>
            <a:endParaRPr lang="en-GB"/>
          </a:p>
        </p:txBody>
      </p:sp>
    </p:spTree>
    <p:extLst>
      <p:ext uri="{BB962C8B-B14F-4D97-AF65-F5344CB8AC3E}">
        <p14:creationId xmlns:p14="http://schemas.microsoft.com/office/powerpoint/2010/main" val="37313176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0" baseline="0" dirty="0"/>
              <a:t>Paralympians train daily, just like their Olympic counterparts.  This includes:</a:t>
            </a:r>
          </a:p>
          <a:p>
            <a:pPr marL="171450" indent="-171450">
              <a:buFont typeface="Arial" panose="020B0604020202020204" pitchFamily="34" charset="0"/>
              <a:buChar char="•"/>
            </a:pPr>
            <a:r>
              <a:rPr lang="en-GB" i="0" baseline="0" dirty="0"/>
              <a:t>conditioning, strength and cardiovascular training</a:t>
            </a:r>
          </a:p>
          <a:p>
            <a:pPr marL="171450" indent="-171450">
              <a:buFont typeface="Arial" panose="020B0604020202020204" pitchFamily="34" charset="0"/>
              <a:buChar char="•"/>
            </a:pPr>
            <a:r>
              <a:rPr lang="en-GB" i="0" baseline="0" dirty="0"/>
              <a:t>practising skills and improving technique</a:t>
            </a:r>
          </a:p>
          <a:p>
            <a:pPr marL="171450" indent="-171450">
              <a:buFont typeface="Arial" panose="020B0604020202020204" pitchFamily="34" charset="0"/>
              <a:buChar char="•"/>
            </a:pPr>
            <a:r>
              <a:rPr lang="en-GB" i="0" baseline="0" dirty="0"/>
              <a:t>taking part in competitions</a:t>
            </a:r>
          </a:p>
          <a:p>
            <a:pPr marL="171450" indent="-171450">
              <a:buFont typeface="Arial" panose="020B0604020202020204" pitchFamily="34" charset="0"/>
              <a:buChar char="•"/>
            </a:pPr>
            <a:r>
              <a:rPr lang="en-GB" i="0" baseline="0" dirty="0"/>
              <a:t>learning to work with other team members, for example when playing wheelchair basketball</a:t>
            </a:r>
          </a:p>
          <a:p>
            <a:pPr marL="171450" indent="-171450">
              <a:buFont typeface="Arial" panose="020B0604020202020204" pitchFamily="34" charset="0"/>
              <a:buChar char="•"/>
            </a:pPr>
            <a:r>
              <a:rPr lang="en-GB" i="0" baseline="0" dirty="0"/>
              <a:t>eating healthy foods and having the right nutritional diet for performance in the different sports</a:t>
            </a:r>
          </a:p>
          <a:p>
            <a:pPr marL="171450" indent="-171450">
              <a:buFont typeface="Arial" panose="020B0604020202020204" pitchFamily="34" charset="0"/>
              <a:buChar char="•"/>
            </a:pPr>
            <a:r>
              <a:rPr lang="en-GB" i="0" baseline="0" dirty="0"/>
              <a:t>sleeping, relaxing and resting.</a:t>
            </a:r>
          </a:p>
          <a:p>
            <a:endParaRPr lang="en-GB" i="0" baseline="0" dirty="0"/>
          </a:p>
          <a:p>
            <a:r>
              <a:rPr lang="en-GB" i="0" baseline="0" dirty="0"/>
              <a:t>Being a Paralympian in the 21</a:t>
            </a:r>
            <a:r>
              <a:rPr lang="en-GB" i="0" baseline="30000" dirty="0"/>
              <a:t>st</a:t>
            </a:r>
            <a:r>
              <a:rPr lang="en-GB" i="0" baseline="0" dirty="0"/>
              <a:t> century is a full-time job for the athletes and the coaches.  It requires commitment and dedication, state-of-the-art training facilities and training programmes based on scientific research to prepare to be the best they can be. </a:t>
            </a:r>
            <a:endParaRPr lang="en-GB" i="1" baseline="0" dirty="0"/>
          </a:p>
        </p:txBody>
      </p:sp>
      <p:sp>
        <p:nvSpPr>
          <p:cNvPr id="4" name="Slide Number Placeholder 3"/>
          <p:cNvSpPr>
            <a:spLocks noGrp="1"/>
          </p:cNvSpPr>
          <p:nvPr>
            <p:ph type="sldNum" sz="quarter" idx="10"/>
          </p:nvPr>
        </p:nvSpPr>
        <p:spPr/>
        <p:txBody>
          <a:bodyPr/>
          <a:lstStyle/>
          <a:p>
            <a:fld id="{5EC8F1EA-E5D5-4549-99DA-9619DDF1849A}" type="slidenum">
              <a:rPr lang="en-GB" smtClean="0"/>
              <a:t>4</a:t>
            </a:fld>
            <a:endParaRPr lang="en-GB"/>
          </a:p>
        </p:txBody>
      </p:sp>
    </p:spTree>
    <p:extLst>
      <p:ext uri="{BB962C8B-B14F-4D97-AF65-F5344CB8AC3E}">
        <p14:creationId xmlns:p14="http://schemas.microsoft.com/office/powerpoint/2010/main" val="20197272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0" baseline="0" dirty="0"/>
              <a:t>Paralympians need to have the mental toughness to push their bodies to the limits and compete at the highest levels.  This includes, resilience, self-belief, motivated, competitive, desire to succeed, disciplined, confident, fully-focused on goals and ambitions, and demonstrating the Paralympic values of determination and courage.</a:t>
            </a:r>
          </a:p>
        </p:txBody>
      </p:sp>
      <p:sp>
        <p:nvSpPr>
          <p:cNvPr id="4" name="Slide Number Placeholder 3"/>
          <p:cNvSpPr>
            <a:spLocks noGrp="1"/>
          </p:cNvSpPr>
          <p:nvPr>
            <p:ph type="sldNum" sz="quarter" idx="10"/>
          </p:nvPr>
        </p:nvSpPr>
        <p:spPr/>
        <p:txBody>
          <a:bodyPr/>
          <a:lstStyle/>
          <a:p>
            <a:fld id="{5EC8F1EA-E5D5-4549-99DA-9619DDF1849A}" type="slidenum">
              <a:rPr lang="en-GB" smtClean="0"/>
              <a:t>5</a:t>
            </a:fld>
            <a:endParaRPr lang="en-GB"/>
          </a:p>
        </p:txBody>
      </p:sp>
    </p:spTree>
    <p:extLst>
      <p:ext uri="{BB962C8B-B14F-4D97-AF65-F5344CB8AC3E}">
        <p14:creationId xmlns:p14="http://schemas.microsoft.com/office/powerpoint/2010/main" val="41403648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0" baseline="0" dirty="0"/>
              <a:t>Ask students</a:t>
            </a:r>
            <a:r>
              <a:rPr lang="en-GB" dirty="0"/>
              <a:t> to think about the ‘behind the scenes’ teams that work alongside the athletes to prepare them for</a:t>
            </a:r>
            <a:r>
              <a:rPr lang="en-GB" baseline="0" dirty="0"/>
              <a:t> </a:t>
            </a:r>
            <a:r>
              <a:rPr lang="en-GB" dirty="0"/>
              <a:t>and help them achieve</a:t>
            </a:r>
            <a:r>
              <a:rPr lang="en-GB" baseline="0" dirty="0"/>
              <a:t> </a:t>
            </a:r>
            <a:r>
              <a:rPr lang="en-GB" dirty="0"/>
              <a:t>success at Paralympic</a:t>
            </a:r>
            <a:r>
              <a:rPr lang="en-GB" baseline="0" dirty="0"/>
              <a:t> winter and summer g</a:t>
            </a:r>
            <a:r>
              <a:rPr lang="en-GB" dirty="0"/>
              <a:t>ames.  </a:t>
            </a:r>
            <a:endParaRPr lang="en-GB" u="none"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t>The</a:t>
            </a:r>
            <a:r>
              <a:rPr lang="en-GB" u="none" baseline="0" dirty="0"/>
              <a:t> following slides introduce students to some of the many behind the scenes staff that support the Paralympians.  </a:t>
            </a:r>
            <a:endParaRPr lang="en-GB" dirty="0"/>
          </a:p>
        </p:txBody>
      </p:sp>
      <p:sp>
        <p:nvSpPr>
          <p:cNvPr id="4" name="Slide Number Placeholder 3"/>
          <p:cNvSpPr>
            <a:spLocks noGrp="1"/>
          </p:cNvSpPr>
          <p:nvPr>
            <p:ph type="sldNum" sz="quarter" idx="10"/>
          </p:nvPr>
        </p:nvSpPr>
        <p:spPr/>
        <p:txBody>
          <a:bodyPr/>
          <a:lstStyle/>
          <a:p>
            <a:fld id="{5EC8F1EA-E5D5-4549-99DA-9619DDF1849A}" type="slidenum">
              <a:rPr lang="en-GB" smtClean="0"/>
              <a:t>6</a:t>
            </a:fld>
            <a:endParaRPr lang="en-GB"/>
          </a:p>
        </p:txBody>
      </p:sp>
    </p:spTree>
    <p:extLst>
      <p:ext uri="{BB962C8B-B14F-4D97-AF65-F5344CB8AC3E}">
        <p14:creationId xmlns:p14="http://schemas.microsoft.com/office/powerpoint/2010/main" val="2859706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0" baseline="0" dirty="0"/>
              <a:t>What is the role of the sport coach?</a:t>
            </a:r>
          </a:p>
        </p:txBody>
      </p:sp>
      <p:sp>
        <p:nvSpPr>
          <p:cNvPr id="4" name="Slide Number Placeholder 3"/>
          <p:cNvSpPr>
            <a:spLocks noGrp="1"/>
          </p:cNvSpPr>
          <p:nvPr>
            <p:ph type="sldNum" sz="quarter" idx="10"/>
          </p:nvPr>
        </p:nvSpPr>
        <p:spPr/>
        <p:txBody>
          <a:bodyPr/>
          <a:lstStyle/>
          <a:p>
            <a:fld id="{5EC8F1EA-E5D5-4549-99DA-9619DDF1849A}" type="slidenum">
              <a:rPr lang="en-GB" smtClean="0"/>
              <a:t>7</a:t>
            </a:fld>
            <a:endParaRPr lang="en-GB"/>
          </a:p>
        </p:txBody>
      </p:sp>
    </p:spTree>
    <p:extLst>
      <p:ext uri="{BB962C8B-B14F-4D97-AF65-F5344CB8AC3E}">
        <p14:creationId xmlns:p14="http://schemas.microsoft.com/office/powerpoint/2010/main" val="28492254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baseline="0" dirty="0"/>
          </a:p>
        </p:txBody>
      </p:sp>
      <p:sp>
        <p:nvSpPr>
          <p:cNvPr id="4" name="Slide Number Placeholder 3"/>
          <p:cNvSpPr>
            <a:spLocks noGrp="1"/>
          </p:cNvSpPr>
          <p:nvPr>
            <p:ph type="sldNum" sz="quarter" idx="10"/>
          </p:nvPr>
        </p:nvSpPr>
        <p:spPr/>
        <p:txBody>
          <a:bodyPr/>
          <a:lstStyle/>
          <a:p>
            <a:fld id="{5EC8F1EA-E5D5-4549-99DA-9619DDF1849A}" type="slidenum">
              <a:rPr lang="en-GB" smtClean="0"/>
              <a:t>8</a:t>
            </a:fld>
            <a:endParaRPr lang="en-GB"/>
          </a:p>
        </p:txBody>
      </p:sp>
    </p:spTree>
    <p:extLst>
      <p:ext uri="{BB962C8B-B14F-4D97-AF65-F5344CB8AC3E}">
        <p14:creationId xmlns:p14="http://schemas.microsoft.com/office/powerpoint/2010/main" val="13609729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0" baseline="0" dirty="0"/>
              <a:t>What is the role of the sport nutritionist?</a:t>
            </a:r>
          </a:p>
        </p:txBody>
      </p:sp>
      <p:sp>
        <p:nvSpPr>
          <p:cNvPr id="4" name="Slide Number Placeholder 3"/>
          <p:cNvSpPr>
            <a:spLocks noGrp="1"/>
          </p:cNvSpPr>
          <p:nvPr>
            <p:ph type="sldNum" sz="quarter" idx="10"/>
          </p:nvPr>
        </p:nvSpPr>
        <p:spPr/>
        <p:txBody>
          <a:bodyPr/>
          <a:lstStyle/>
          <a:p>
            <a:fld id="{5EC8F1EA-E5D5-4549-99DA-9619DDF1849A}" type="slidenum">
              <a:rPr lang="en-GB" smtClean="0"/>
              <a:t>9</a:t>
            </a:fld>
            <a:endParaRPr lang="en-GB"/>
          </a:p>
        </p:txBody>
      </p:sp>
    </p:spTree>
    <p:extLst>
      <p:ext uri="{BB962C8B-B14F-4D97-AF65-F5344CB8AC3E}">
        <p14:creationId xmlns:p14="http://schemas.microsoft.com/office/powerpoint/2010/main" val="268556482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7.emf"/><Relationship Id="rId1" Type="http://schemas.openxmlformats.org/officeDocument/2006/relationships/slideMaster" Target="../slideMasters/slideMaster1.xml"/><Relationship Id="rId5" Type="http://schemas.openxmlformats.org/officeDocument/2006/relationships/image" Target="../media/image1.jpeg"/><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508628E-5BD5-5B45-9ECF-FA55BB5723B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71400"/>
            <a:ext cx="9143999" cy="5643660"/>
          </a:xfrm>
          <a:prstGeom prst="rect">
            <a:avLst/>
          </a:prstGeom>
        </p:spPr>
      </p:pic>
      <p:pic>
        <p:nvPicPr>
          <p:cNvPr id="9" name="Picture 8" descr="I'm-Possible-logo.png">
            <a:extLst>
              <a:ext uri="{FF2B5EF4-FFF2-40B4-BE49-F238E27FC236}">
                <a16:creationId xmlns:a16="http://schemas.microsoft.com/office/drawing/2014/main" id="{5719D556-576A-774D-9D91-22B5E1DB690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95536" y="332655"/>
            <a:ext cx="2148387" cy="475909"/>
          </a:xfrm>
          <a:prstGeom prst="rect">
            <a:avLst/>
          </a:prstGeom>
        </p:spPr>
      </p:pic>
      <p:sp>
        <p:nvSpPr>
          <p:cNvPr id="17" name="Text Placeholder 16">
            <a:extLst>
              <a:ext uri="{FF2B5EF4-FFF2-40B4-BE49-F238E27FC236}">
                <a16:creationId xmlns:a16="http://schemas.microsoft.com/office/drawing/2014/main" id="{80D2DD4A-79FA-1E40-B44E-8DADFAC14727}"/>
              </a:ext>
            </a:extLst>
          </p:cNvPr>
          <p:cNvSpPr>
            <a:spLocks noGrp="1"/>
          </p:cNvSpPr>
          <p:nvPr>
            <p:ph type="body" sz="quarter" idx="13" hasCustomPrompt="1"/>
          </p:nvPr>
        </p:nvSpPr>
        <p:spPr>
          <a:xfrm>
            <a:off x="404952" y="1483485"/>
            <a:ext cx="7224712" cy="740009"/>
          </a:xfrm>
          <a:prstGeom prst="rect">
            <a:avLst/>
          </a:prstGeom>
        </p:spPr>
        <p:txBody>
          <a:bodyPr lIns="0" tIns="0" rIns="0" bIns="0"/>
          <a:lstStyle>
            <a:lvl1pPr marL="0" indent="0" algn="l">
              <a:buNone/>
              <a:defRPr sz="5400" b="1"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algn="l"/>
            <a:r>
              <a:rPr lang="en-GB" sz="5400" dirty="0">
                <a:solidFill>
                  <a:schemeClr val="bg1"/>
                </a:solidFill>
                <a:latin typeface="Arial"/>
                <a:cs typeface="Arial"/>
              </a:rPr>
              <a:t>Insert title here</a:t>
            </a:r>
            <a:endParaRPr lang="en-GB" sz="3200" dirty="0">
              <a:solidFill>
                <a:schemeClr val="bg1"/>
              </a:solidFill>
              <a:latin typeface="Arial"/>
              <a:cs typeface="Arial"/>
            </a:endParaRPr>
          </a:p>
        </p:txBody>
      </p:sp>
      <p:sp>
        <p:nvSpPr>
          <p:cNvPr id="18" name="Title 1">
            <a:extLst>
              <a:ext uri="{FF2B5EF4-FFF2-40B4-BE49-F238E27FC236}">
                <a16:creationId xmlns:a16="http://schemas.microsoft.com/office/drawing/2014/main" id="{FC6837C5-679C-6443-BA4F-53A82047FADA}"/>
              </a:ext>
            </a:extLst>
          </p:cNvPr>
          <p:cNvSpPr txBox="1">
            <a:spLocks/>
          </p:cNvSpPr>
          <p:nvPr userDrawn="1"/>
        </p:nvSpPr>
        <p:spPr>
          <a:xfrm>
            <a:off x="481032" y="3455276"/>
            <a:ext cx="7772400" cy="1470025"/>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endParaRPr lang="en-GB" sz="4800" dirty="0">
              <a:solidFill>
                <a:schemeClr val="bg1"/>
              </a:solidFill>
              <a:latin typeface="Arial"/>
              <a:cs typeface="Arial"/>
            </a:endParaRPr>
          </a:p>
        </p:txBody>
      </p:sp>
      <p:sp>
        <p:nvSpPr>
          <p:cNvPr id="3" name="Subtitle 2"/>
          <p:cNvSpPr>
            <a:spLocks noGrp="1"/>
          </p:cNvSpPr>
          <p:nvPr>
            <p:ph type="subTitle" idx="1"/>
          </p:nvPr>
        </p:nvSpPr>
        <p:spPr>
          <a:xfrm>
            <a:off x="404952" y="2242832"/>
            <a:ext cx="6400800" cy="481246"/>
          </a:xfrm>
          <a:prstGeom prst="rect">
            <a:avLst/>
          </a:prstGeom>
        </p:spPr>
        <p:txBody>
          <a:bodyPr lIns="0" tIns="0" rIns="0" bIns="72000"/>
          <a:lstStyle>
            <a:lvl1pPr marL="0" indent="0" algn="l">
              <a:buNone/>
              <a:defRPr sz="2800">
                <a:solidFill>
                  <a:schemeClr val="bg1"/>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Tree>
    <p:extLst>
      <p:ext uri="{BB962C8B-B14F-4D97-AF65-F5344CB8AC3E}">
        <p14:creationId xmlns:p14="http://schemas.microsoft.com/office/powerpoint/2010/main" val="39882318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47F86AAA-51C2-47DF-8CA9-046D53E0385A}" type="datetimeFigureOut">
              <a:rPr lang="en-GB" smtClean="0"/>
              <a:t>19/09/2018</a:t>
            </a:fld>
            <a:endParaRPr lang="en-GB"/>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GB"/>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1F08605F-CCE0-4328-8D53-923FF655045A}" type="slidenum">
              <a:rPr lang="en-GB" smtClean="0"/>
              <a:t>‹#›</a:t>
            </a:fld>
            <a:endParaRPr lang="en-GB"/>
          </a:p>
        </p:txBody>
      </p:sp>
      <p:sp>
        <p:nvSpPr>
          <p:cNvPr id="10" name="Text Placeholder 29">
            <a:extLst>
              <a:ext uri="{FF2B5EF4-FFF2-40B4-BE49-F238E27FC236}">
                <a16:creationId xmlns:a16="http://schemas.microsoft.com/office/drawing/2014/main" id="{8501366E-A92D-9240-AB7C-053B37817FF8}"/>
              </a:ext>
            </a:extLst>
          </p:cNvPr>
          <p:cNvSpPr>
            <a:spLocks noGrp="1"/>
          </p:cNvSpPr>
          <p:nvPr>
            <p:ph type="body" sz="quarter" idx="18" hasCustomPrompt="1"/>
          </p:nvPr>
        </p:nvSpPr>
        <p:spPr>
          <a:xfrm>
            <a:off x="395537" y="1950470"/>
            <a:ext cx="3384376" cy="1910578"/>
          </a:xfrm>
          <a:prstGeom prst="rect">
            <a:avLst/>
          </a:prstGeom>
        </p:spPr>
        <p:txBody>
          <a:bodyPr wrap="square" lIns="0" tIns="0" rIns="0" bIns="0">
            <a:noAutofit/>
          </a:bodyPr>
          <a:lstStyle>
            <a:lvl1pPr marL="0" indent="0" algn="l">
              <a:lnSpc>
                <a:spcPts val="2380"/>
              </a:lnSpc>
              <a:spcBef>
                <a:spcPts val="0"/>
              </a:spcBef>
              <a:buNone/>
              <a:defRPr sz="1600">
                <a:solidFill>
                  <a:schemeClr val="tx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
        <p:nvSpPr>
          <p:cNvPr id="11" name="Picture Placeholder 2">
            <a:extLst>
              <a:ext uri="{FF2B5EF4-FFF2-40B4-BE49-F238E27FC236}">
                <a16:creationId xmlns:a16="http://schemas.microsoft.com/office/drawing/2014/main" id="{483B54FE-85BC-5B43-9F7E-A3EF857C29F4}"/>
              </a:ext>
            </a:extLst>
          </p:cNvPr>
          <p:cNvSpPr>
            <a:spLocks noGrp="1"/>
          </p:cNvSpPr>
          <p:nvPr>
            <p:ph type="pic" sz="quarter" idx="20"/>
          </p:nvPr>
        </p:nvSpPr>
        <p:spPr>
          <a:xfrm>
            <a:off x="395536" y="4365104"/>
            <a:ext cx="1605835" cy="1418438"/>
          </a:xfrm>
          <a:prstGeom prst="roundRect">
            <a:avLst>
              <a:gd name="adj" fmla="val 5241"/>
            </a:avLst>
          </a:prstGeom>
          <a:noFill/>
        </p:spPr>
        <p:txBody>
          <a:bodyPr/>
          <a:lstStyle/>
          <a:p>
            <a:endParaRPr lang="en-US"/>
          </a:p>
        </p:txBody>
      </p:sp>
      <p:sp>
        <p:nvSpPr>
          <p:cNvPr id="12" name="Picture Placeholder 2">
            <a:extLst>
              <a:ext uri="{FF2B5EF4-FFF2-40B4-BE49-F238E27FC236}">
                <a16:creationId xmlns:a16="http://schemas.microsoft.com/office/drawing/2014/main" id="{97F57843-E1D7-2248-B2E2-B4E26C75536C}"/>
              </a:ext>
            </a:extLst>
          </p:cNvPr>
          <p:cNvSpPr>
            <a:spLocks noGrp="1"/>
          </p:cNvSpPr>
          <p:nvPr>
            <p:ph type="pic" sz="quarter" idx="21"/>
          </p:nvPr>
        </p:nvSpPr>
        <p:spPr>
          <a:xfrm>
            <a:off x="2174078" y="4365104"/>
            <a:ext cx="1605835" cy="1418438"/>
          </a:xfrm>
          <a:prstGeom prst="roundRect">
            <a:avLst>
              <a:gd name="adj" fmla="val 5241"/>
            </a:avLst>
          </a:prstGeom>
          <a:noFill/>
        </p:spPr>
        <p:txBody>
          <a:bodyPr/>
          <a:lstStyle/>
          <a:p>
            <a:endParaRPr lang="en-US"/>
          </a:p>
        </p:txBody>
      </p:sp>
      <p:sp>
        <p:nvSpPr>
          <p:cNvPr id="13" name="Text Placeholder 29">
            <a:extLst>
              <a:ext uri="{FF2B5EF4-FFF2-40B4-BE49-F238E27FC236}">
                <a16:creationId xmlns:a16="http://schemas.microsoft.com/office/drawing/2014/main" id="{74B3AE2D-AAE9-2041-8A34-7EA2589F07BE}"/>
              </a:ext>
            </a:extLst>
          </p:cNvPr>
          <p:cNvSpPr>
            <a:spLocks noGrp="1"/>
          </p:cNvSpPr>
          <p:nvPr>
            <p:ph type="body" sz="quarter" idx="22" hasCustomPrompt="1"/>
          </p:nvPr>
        </p:nvSpPr>
        <p:spPr>
          <a:xfrm>
            <a:off x="4067944" y="1950470"/>
            <a:ext cx="4618856" cy="3833072"/>
          </a:xfrm>
          <a:prstGeom prst="rect">
            <a:avLst/>
          </a:prstGeom>
        </p:spPr>
        <p:txBody>
          <a:bodyPr wrap="square" lIns="0" tIns="0" rIns="0" bIns="0">
            <a:noAutofit/>
          </a:bodyPr>
          <a:lstStyle>
            <a:lvl1pPr marL="177800" marR="0" indent="-177800" algn="l" defTabSz="914400" rtl="0" eaLnBrk="1" fontAlgn="auto" latinLnBrk="0" hangingPunct="1">
              <a:lnSpc>
                <a:spcPts val="2380"/>
              </a:lnSpc>
              <a:spcBef>
                <a:spcPts val="0"/>
              </a:spcBef>
              <a:spcAft>
                <a:spcPts val="0"/>
              </a:spcAft>
              <a:buClrTx/>
              <a:buSzTx/>
              <a:buFont typeface="Arial" panose="020B0604020202020204" pitchFamily="34" charset="0"/>
              <a:buChar char="•"/>
              <a:tabLst/>
              <a:defRPr sz="1800">
                <a:solidFill>
                  <a:schemeClr val="tx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a:p>
            <a:pPr marL="177800" marR="0" lvl="0" indent="-177800" algn="l" defTabSz="914400" rtl="0" eaLnBrk="1" fontAlgn="auto" latinLnBrk="0" hangingPunct="1">
              <a:lnSpc>
                <a:spcPts val="2380"/>
              </a:lnSpc>
              <a:spcBef>
                <a:spcPts val="0"/>
              </a:spcBef>
              <a:spcAft>
                <a:spcPts val="0"/>
              </a:spcAft>
              <a:buClrTx/>
              <a:buSzTx/>
              <a:buFont typeface="Arial" panose="020B0604020202020204" pitchFamily="34" charset="0"/>
              <a:buChar char="•"/>
              <a:tabLst/>
              <a:defRPr/>
            </a:pPr>
            <a:r>
              <a:rPr lang="en-US" dirty="0"/>
              <a:t>Insert title here</a:t>
            </a:r>
          </a:p>
          <a:p>
            <a:pPr marL="177800" marR="0" lvl="0" indent="-177800" algn="l" defTabSz="914400" rtl="0" eaLnBrk="1" fontAlgn="auto" latinLnBrk="0" hangingPunct="1">
              <a:lnSpc>
                <a:spcPts val="2380"/>
              </a:lnSpc>
              <a:spcBef>
                <a:spcPts val="0"/>
              </a:spcBef>
              <a:spcAft>
                <a:spcPts val="0"/>
              </a:spcAft>
              <a:buClrTx/>
              <a:buSzTx/>
              <a:buFont typeface="Arial" panose="020B0604020202020204" pitchFamily="34" charset="0"/>
              <a:buChar char="•"/>
              <a:tabLst/>
              <a:defRPr/>
            </a:pPr>
            <a:r>
              <a:rPr lang="en-US" dirty="0"/>
              <a:t>Insert title here</a:t>
            </a:r>
          </a:p>
          <a:p>
            <a:pPr marL="177800" marR="0" lvl="0" indent="-177800" algn="l" defTabSz="914400" rtl="0" eaLnBrk="1" fontAlgn="auto" latinLnBrk="0" hangingPunct="1">
              <a:lnSpc>
                <a:spcPts val="2380"/>
              </a:lnSpc>
              <a:spcBef>
                <a:spcPts val="0"/>
              </a:spcBef>
              <a:spcAft>
                <a:spcPts val="0"/>
              </a:spcAft>
              <a:buClrTx/>
              <a:buSzTx/>
              <a:buFont typeface="Arial" panose="020B0604020202020204" pitchFamily="34" charset="0"/>
              <a:buChar char="•"/>
              <a:tabLst/>
              <a:defRPr/>
            </a:pPr>
            <a:r>
              <a:rPr lang="en-US" dirty="0"/>
              <a:t>Insert title here</a:t>
            </a:r>
          </a:p>
          <a:p>
            <a:pPr marL="177800" marR="0" lvl="0" indent="-177800" algn="l" defTabSz="914400" rtl="0" eaLnBrk="1" fontAlgn="auto" latinLnBrk="0" hangingPunct="1">
              <a:lnSpc>
                <a:spcPts val="2380"/>
              </a:lnSpc>
              <a:spcBef>
                <a:spcPts val="0"/>
              </a:spcBef>
              <a:spcAft>
                <a:spcPts val="0"/>
              </a:spcAft>
              <a:buClrTx/>
              <a:buSzTx/>
              <a:buFont typeface="Arial" panose="020B0604020202020204" pitchFamily="34" charset="0"/>
              <a:buChar char="•"/>
              <a:tabLst/>
              <a:defRPr/>
            </a:pPr>
            <a:r>
              <a:rPr lang="en-US" dirty="0"/>
              <a:t>Insert title here</a:t>
            </a:r>
          </a:p>
          <a:p>
            <a:pPr marL="177800" marR="0" lvl="0" indent="-177800" algn="l" defTabSz="914400" rtl="0" eaLnBrk="1" fontAlgn="auto" latinLnBrk="0" hangingPunct="1">
              <a:lnSpc>
                <a:spcPts val="2380"/>
              </a:lnSpc>
              <a:spcBef>
                <a:spcPts val="0"/>
              </a:spcBef>
              <a:spcAft>
                <a:spcPts val="0"/>
              </a:spcAft>
              <a:buClrTx/>
              <a:buSzTx/>
              <a:buFont typeface="Arial" panose="020B0604020202020204" pitchFamily="34" charset="0"/>
              <a:buChar char="•"/>
              <a:tabLst/>
              <a:defRPr/>
            </a:pPr>
            <a:r>
              <a:rPr lang="en-US" dirty="0"/>
              <a:t>Insert title here</a:t>
            </a:r>
          </a:p>
          <a:p>
            <a:pPr marL="177800" marR="0" lvl="0" indent="-177800" algn="l" defTabSz="914400" rtl="0" eaLnBrk="1" fontAlgn="auto" latinLnBrk="0" hangingPunct="1">
              <a:lnSpc>
                <a:spcPts val="2380"/>
              </a:lnSpc>
              <a:spcBef>
                <a:spcPts val="0"/>
              </a:spcBef>
              <a:spcAft>
                <a:spcPts val="0"/>
              </a:spcAft>
              <a:buClrTx/>
              <a:buSzTx/>
              <a:buFont typeface="Arial" panose="020B0604020202020204" pitchFamily="34" charset="0"/>
              <a:buChar char="•"/>
              <a:tabLst/>
              <a:defRPr/>
            </a:pPr>
            <a:r>
              <a:rPr lang="en-US" dirty="0"/>
              <a:t>Insert title here</a:t>
            </a:r>
          </a:p>
          <a:p>
            <a:pPr marL="177800" marR="0" lvl="0" indent="-177800" algn="l" defTabSz="914400" rtl="0" eaLnBrk="1" fontAlgn="auto" latinLnBrk="0" hangingPunct="1">
              <a:lnSpc>
                <a:spcPts val="2380"/>
              </a:lnSpc>
              <a:spcBef>
                <a:spcPts val="0"/>
              </a:spcBef>
              <a:spcAft>
                <a:spcPts val="0"/>
              </a:spcAft>
              <a:buClrTx/>
              <a:buSzTx/>
              <a:buFont typeface="Arial" panose="020B0604020202020204" pitchFamily="34" charset="0"/>
              <a:buChar char="•"/>
              <a:tabLst/>
              <a:defRPr/>
            </a:pPr>
            <a:r>
              <a:rPr lang="en-US" dirty="0"/>
              <a:t>Insert title here</a:t>
            </a:r>
          </a:p>
          <a:p>
            <a:pPr marL="177800" marR="0" lvl="0" indent="-177800" algn="l" defTabSz="914400" rtl="0" eaLnBrk="1" fontAlgn="auto" latinLnBrk="0" hangingPunct="1">
              <a:lnSpc>
                <a:spcPts val="2380"/>
              </a:lnSpc>
              <a:spcBef>
                <a:spcPts val="0"/>
              </a:spcBef>
              <a:spcAft>
                <a:spcPts val="0"/>
              </a:spcAft>
              <a:buClrTx/>
              <a:buSzTx/>
              <a:buFont typeface="Arial" panose="020B0604020202020204" pitchFamily="34" charset="0"/>
              <a:buChar char="•"/>
              <a:tabLst/>
              <a:defRPr/>
            </a:pPr>
            <a:r>
              <a:rPr lang="en-US" dirty="0"/>
              <a:t>Insert title here</a:t>
            </a:r>
          </a:p>
          <a:p>
            <a:pPr marL="177800" marR="0" lvl="0" indent="-177800" algn="l" defTabSz="914400" rtl="0" eaLnBrk="1" fontAlgn="auto" latinLnBrk="0" hangingPunct="1">
              <a:lnSpc>
                <a:spcPts val="2380"/>
              </a:lnSpc>
              <a:spcBef>
                <a:spcPts val="0"/>
              </a:spcBef>
              <a:spcAft>
                <a:spcPts val="0"/>
              </a:spcAft>
              <a:buClrTx/>
              <a:buSzTx/>
              <a:buFont typeface="Arial" panose="020B0604020202020204" pitchFamily="34" charset="0"/>
              <a:buChar char="•"/>
              <a:tabLst/>
              <a:defRPr/>
            </a:pPr>
            <a:r>
              <a:rPr lang="en-US" dirty="0"/>
              <a:t>Insert title here</a:t>
            </a:r>
          </a:p>
          <a:p>
            <a:pPr marL="177800" marR="0" lvl="0" indent="-177800" algn="l" defTabSz="914400" rtl="0" eaLnBrk="1" fontAlgn="auto" latinLnBrk="0" hangingPunct="1">
              <a:lnSpc>
                <a:spcPts val="2380"/>
              </a:lnSpc>
              <a:spcBef>
                <a:spcPts val="0"/>
              </a:spcBef>
              <a:spcAft>
                <a:spcPts val="0"/>
              </a:spcAft>
              <a:buClrTx/>
              <a:buSzTx/>
              <a:buFont typeface="Arial" panose="020B0604020202020204" pitchFamily="34" charset="0"/>
              <a:buChar char="•"/>
              <a:tabLst/>
              <a:defRPr/>
            </a:pPr>
            <a:r>
              <a:rPr lang="en-US" dirty="0"/>
              <a:t>Insert title here</a:t>
            </a:r>
          </a:p>
          <a:p>
            <a:pPr marL="177800" marR="0" lvl="0" indent="-177800" algn="l" defTabSz="914400" rtl="0" eaLnBrk="1" fontAlgn="auto" latinLnBrk="0" hangingPunct="1">
              <a:lnSpc>
                <a:spcPts val="2380"/>
              </a:lnSpc>
              <a:spcBef>
                <a:spcPts val="0"/>
              </a:spcBef>
              <a:spcAft>
                <a:spcPts val="0"/>
              </a:spcAft>
              <a:buClrTx/>
              <a:buSzTx/>
              <a:buFont typeface="Arial" panose="020B0604020202020204" pitchFamily="34" charset="0"/>
              <a:buChar char="•"/>
              <a:tabLst/>
              <a:defRPr/>
            </a:pPr>
            <a:r>
              <a:rPr lang="en-US" dirty="0"/>
              <a:t>Insert title here</a:t>
            </a:r>
          </a:p>
          <a:p>
            <a:pPr lvl="0"/>
            <a:endParaRPr lang="en-US" dirty="0"/>
          </a:p>
        </p:txBody>
      </p:sp>
    </p:spTree>
    <p:extLst>
      <p:ext uri="{BB962C8B-B14F-4D97-AF65-F5344CB8AC3E}">
        <p14:creationId xmlns:p14="http://schemas.microsoft.com/office/powerpoint/2010/main" val="8260835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D7DE2D18-BC81-EE4A-977B-4D10E783A3EA}"/>
              </a:ext>
            </a:extLst>
          </p:cNvPr>
          <p:cNvSpPr>
            <a:spLocks noGrp="1"/>
          </p:cNvSpPr>
          <p:nvPr>
            <p:ph type="pic" sz="quarter" idx="20"/>
          </p:nvPr>
        </p:nvSpPr>
        <p:spPr>
          <a:xfrm>
            <a:off x="1187624" y="2204864"/>
            <a:ext cx="7560840" cy="2520280"/>
          </a:xfrm>
          <a:prstGeom prst="roundRect">
            <a:avLst>
              <a:gd name="adj" fmla="val 5241"/>
            </a:avLst>
          </a:prstGeom>
          <a:noFill/>
        </p:spPr>
        <p:txBody>
          <a:bodyPr/>
          <a:lstStyle/>
          <a:p>
            <a:endParaRPr lang="en-US"/>
          </a:p>
        </p:txBody>
      </p:sp>
      <p:pic>
        <p:nvPicPr>
          <p:cNvPr id="9" name="Picture 8">
            <a:extLst>
              <a:ext uri="{FF2B5EF4-FFF2-40B4-BE49-F238E27FC236}">
                <a16:creationId xmlns:a16="http://schemas.microsoft.com/office/drawing/2014/main" id="{C50840A3-CD3F-C34E-B6BE-2E6D09BE5884}"/>
              </a:ext>
            </a:extLst>
          </p:cNvPr>
          <p:cNvPicPr>
            <a:picLocks noChangeAspect="1"/>
          </p:cNvPicPr>
          <p:nvPr userDrawn="1"/>
        </p:nvPicPr>
        <p:blipFill>
          <a:blip r:embed="rId2"/>
          <a:stretch>
            <a:fillRect/>
          </a:stretch>
        </p:blipFill>
        <p:spPr>
          <a:xfrm>
            <a:off x="395536" y="1844824"/>
            <a:ext cx="3149600" cy="838200"/>
          </a:xfrm>
          <a:prstGeom prst="rect">
            <a:avLst/>
          </a:prstGeom>
        </p:spPr>
      </p:pic>
      <p:sp>
        <p:nvSpPr>
          <p:cNvPr id="10" name="Text Placeholder 29">
            <a:extLst>
              <a:ext uri="{FF2B5EF4-FFF2-40B4-BE49-F238E27FC236}">
                <a16:creationId xmlns:a16="http://schemas.microsoft.com/office/drawing/2014/main" id="{BA6DD170-8F86-B145-99F3-0280CB8F1F20}"/>
              </a:ext>
            </a:extLst>
          </p:cNvPr>
          <p:cNvSpPr>
            <a:spLocks noGrp="1"/>
          </p:cNvSpPr>
          <p:nvPr>
            <p:ph type="body" sz="quarter" idx="17" hasCustomPrompt="1"/>
          </p:nvPr>
        </p:nvSpPr>
        <p:spPr>
          <a:xfrm>
            <a:off x="395536" y="1844824"/>
            <a:ext cx="3149600" cy="838200"/>
          </a:xfrm>
          <a:prstGeom prst="rect">
            <a:avLst/>
          </a:prstGeom>
        </p:spPr>
        <p:txBody>
          <a:bodyPr wrap="square" lIns="0" tIns="0" rIns="0" bIns="0" anchor="ctr">
            <a:noAutofit/>
          </a:bodyPr>
          <a:lstStyle>
            <a:lvl1pPr marL="0" indent="0" algn="ctr">
              <a:lnSpc>
                <a:spcPts val="2380"/>
              </a:lnSpc>
              <a:spcBef>
                <a:spcPts val="0"/>
              </a:spcBef>
              <a:buNone/>
              <a:defRPr sz="2000">
                <a:solidFill>
                  <a:schemeClr val="bg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
        <p:nvSpPr>
          <p:cNvPr id="11" name="Text Placeholder 29">
            <a:extLst>
              <a:ext uri="{FF2B5EF4-FFF2-40B4-BE49-F238E27FC236}">
                <a16:creationId xmlns:a16="http://schemas.microsoft.com/office/drawing/2014/main" id="{5E1F3FD4-9BDF-AB47-AE37-11E8F54847A2}"/>
              </a:ext>
            </a:extLst>
          </p:cNvPr>
          <p:cNvSpPr>
            <a:spLocks noGrp="1"/>
          </p:cNvSpPr>
          <p:nvPr>
            <p:ph type="body" sz="quarter" idx="18" hasCustomPrompt="1"/>
          </p:nvPr>
        </p:nvSpPr>
        <p:spPr>
          <a:xfrm>
            <a:off x="1209004" y="4919446"/>
            <a:ext cx="7539459" cy="792088"/>
          </a:xfrm>
          <a:prstGeom prst="rect">
            <a:avLst/>
          </a:prstGeom>
        </p:spPr>
        <p:txBody>
          <a:bodyPr wrap="square" lIns="0" tIns="0" rIns="0" bIns="0">
            <a:noAutofit/>
          </a:bodyPr>
          <a:lstStyle>
            <a:lvl1pPr marL="0" indent="0" algn="l">
              <a:lnSpc>
                <a:spcPts val="2380"/>
              </a:lnSpc>
              <a:spcBef>
                <a:spcPts val="0"/>
              </a:spcBef>
              <a:buNone/>
              <a:defRPr sz="1600">
                <a:solidFill>
                  <a:schemeClr val="tx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Tree>
    <p:extLst>
      <p:ext uri="{BB962C8B-B14F-4D97-AF65-F5344CB8AC3E}">
        <p14:creationId xmlns:p14="http://schemas.microsoft.com/office/powerpoint/2010/main" val="39068417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B28C171-6827-0B4C-A4F1-48ADC8657C5F}"/>
              </a:ext>
            </a:extLst>
          </p:cNvPr>
          <p:cNvSpPr>
            <a:spLocks noGrp="1"/>
          </p:cNvSpPr>
          <p:nvPr>
            <p:ph type="pic" sz="quarter" idx="20"/>
          </p:nvPr>
        </p:nvSpPr>
        <p:spPr>
          <a:xfrm>
            <a:off x="1403648" y="2276872"/>
            <a:ext cx="1224136" cy="1440160"/>
          </a:xfrm>
          <a:prstGeom prst="roundRect">
            <a:avLst>
              <a:gd name="adj" fmla="val 5241"/>
            </a:avLst>
          </a:prstGeom>
          <a:noFill/>
        </p:spPr>
        <p:txBody>
          <a:bodyPr/>
          <a:lstStyle/>
          <a:p>
            <a:endParaRPr lang="en-US"/>
          </a:p>
        </p:txBody>
      </p:sp>
      <p:sp>
        <p:nvSpPr>
          <p:cNvPr id="4" name="Picture Placeholder 2">
            <a:extLst>
              <a:ext uri="{FF2B5EF4-FFF2-40B4-BE49-F238E27FC236}">
                <a16:creationId xmlns:a16="http://schemas.microsoft.com/office/drawing/2014/main" id="{A07BBBC8-BE0F-604F-AB6C-683C39780545}"/>
              </a:ext>
            </a:extLst>
          </p:cNvPr>
          <p:cNvSpPr>
            <a:spLocks noGrp="1"/>
          </p:cNvSpPr>
          <p:nvPr>
            <p:ph type="pic" sz="quarter" idx="21"/>
          </p:nvPr>
        </p:nvSpPr>
        <p:spPr>
          <a:xfrm>
            <a:off x="3923928" y="2276872"/>
            <a:ext cx="1224136" cy="1440160"/>
          </a:xfrm>
          <a:prstGeom prst="roundRect">
            <a:avLst>
              <a:gd name="adj" fmla="val 5241"/>
            </a:avLst>
          </a:prstGeom>
          <a:noFill/>
        </p:spPr>
        <p:txBody>
          <a:bodyPr/>
          <a:lstStyle/>
          <a:p>
            <a:endParaRPr lang="en-US"/>
          </a:p>
        </p:txBody>
      </p:sp>
      <p:sp>
        <p:nvSpPr>
          <p:cNvPr id="5" name="Picture Placeholder 2">
            <a:extLst>
              <a:ext uri="{FF2B5EF4-FFF2-40B4-BE49-F238E27FC236}">
                <a16:creationId xmlns:a16="http://schemas.microsoft.com/office/drawing/2014/main" id="{21D2F5D4-D092-534F-9679-A6D55BD7BD03}"/>
              </a:ext>
            </a:extLst>
          </p:cNvPr>
          <p:cNvSpPr>
            <a:spLocks noGrp="1"/>
          </p:cNvSpPr>
          <p:nvPr>
            <p:ph type="pic" sz="quarter" idx="22"/>
          </p:nvPr>
        </p:nvSpPr>
        <p:spPr>
          <a:xfrm>
            <a:off x="6444208" y="2276872"/>
            <a:ext cx="1224136" cy="1440160"/>
          </a:xfrm>
          <a:prstGeom prst="roundRect">
            <a:avLst>
              <a:gd name="adj" fmla="val 5241"/>
            </a:avLst>
          </a:prstGeom>
          <a:noFill/>
        </p:spPr>
        <p:txBody>
          <a:bodyPr/>
          <a:lstStyle/>
          <a:p>
            <a:endParaRPr lang="en-US"/>
          </a:p>
        </p:txBody>
      </p:sp>
      <p:cxnSp>
        <p:nvCxnSpPr>
          <p:cNvPr id="7" name="Straight Connector 6">
            <a:extLst>
              <a:ext uri="{FF2B5EF4-FFF2-40B4-BE49-F238E27FC236}">
                <a16:creationId xmlns:a16="http://schemas.microsoft.com/office/drawing/2014/main" id="{1D2922D6-8862-224C-99F3-C5F78118E234}"/>
              </a:ext>
            </a:extLst>
          </p:cNvPr>
          <p:cNvCxnSpPr>
            <a:stCxn id="3" idx="3"/>
            <a:endCxn id="4" idx="1"/>
          </p:cNvCxnSpPr>
          <p:nvPr userDrawn="1"/>
        </p:nvCxnSpPr>
        <p:spPr>
          <a:xfrm>
            <a:off x="2627784" y="2996952"/>
            <a:ext cx="1296144" cy="0"/>
          </a:xfrm>
          <a:prstGeom prst="line">
            <a:avLst/>
          </a:prstGeom>
          <a:ln w="28575">
            <a:solidFill>
              <a:srgbClr val="1689E4"/>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9A2B5FA-4FE4-B14C-945B-15882E5AD23C}"/>
              </a:ext>
            </a:extLst>
          </p:cNvPr>
          <p:cNvCxnSpPr/>
          <p:nvPr userDrawn="1"/>
        </p:nvCxnSpPr>
        <p:spPr>
          <a:xfrm>
            <a:off x="5148064" y="2996952"/>
            <a:ext cx="1296144" cy="0"/>
          </a:xfrm>
          <a:prstGeom prst="line">
            <a:avLst/>
          </a:prstGeom>
          <a:ln w="28575">
            <a:solidFill>
              <a:srgbClr val="1689E4"/>
            </a:solidFill>
          </a:ln>
        </p:spPr>
        <p:style>
          <a:lnRef idx="1">
            <a:schemeClr val="accent1"/>
          </a:lnRef>
          <a:fillRef idx="0">
            <a:schemeClr val="accent1"/>
          </a:fillRef>
          <a:effectRef idx="0">
            <a:schemeClr val="accent1"/>
          </a:effectRef>
          <a:fontRef idx="minor">
            <a:schemeClr val="tx1"/>
          </a:fontRef>
        </p:style>
      </p:cxnSp>
      <p:sp>
        <p:nvSpPr>
          <p:cNvPr id="9" name="Text Placeholder 29">
            <a:extLst>
              <a:ext uri="{FF2B5EF4-FFF2-40B4-BE49-F238E27FC236}">
                <a16:creationId xmlns:a16="http://schemas.microsoft.com/office/drawing/2014/main" id="{A216C921-FFBB-3144-8524-403572F54027}"/>
              </a:ext>
            </a:extLst>
          </p:cNvPr>
          <p:cNvSpPr>
            <a:spLocks noGrp="1"/>
          </p:cNvSpPr>
          <p:nvPr>
            <p:ph type="body" sz="quarter" idx="18" hasCustomPrompt="1"/>
          </p:nvPr>
        </p:nvSpPr>
        <p:spPr>
          <a:xfrm>
            <a:off x="827584" y="3861048"/>
            <a:ext cx="2376263" cy="2016224"/>
          </a:xfrm>
          <a:prstGeom prst="rect">
            <a:avLst/>
          </a:prstGeom>
        </p:spPr>
        <p:txBody>
          <a:bodyPr wrap="square" lIns="0" tIns="0" rIns="0" bIns="0">
            <a:noAutofit/>
          </a:bodyPr>
          <a:lstStyle>
            <a:lvl1pPr marL="0" indent="0" algn="ctr">
              <a:lnSpc>
                <a:spcPts val="2380"/>
              </a:lnSpc>
              <a:spcBef>
                <a:spcPts val="0"/>
              </a:spcBef>
              <a:buNone/>
              <a:defRPr sz="1600">
                <a:solidFill>
                  <a:schemeClr val="tx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
        <p:nvSpPr>
          <p:cNvPr id="10" name="Text Placeholder 29">
            <a:extLst>
              <a:ext uri="{FF2B5EF4-FFF2-40B4-BE49-F238E27FC236}">
                <a16:creationId xmlns:a16="http://schemas.microsoft.com/office/drawing/2014/main" id="{B8704D6E-7BF8-934B-92AB-D3DC815E133E}"/>
              </a:ext>
            </a:extLst>
          </p:cNvPr>
          <p:cNvSpPr>
            <a:spLocks noGrp="1"/>
          </p:cNvSpPr>
          <p:nvPr>
            <p:ph type="body" sz="quarter" idx="23" hasCustomPrompt="1"/>
          </p:nvPr>
        </p:nvSpPr>
        <p:spPr>
          <a:xfrm>
            <a:off x="3373845" y="3861048"/>
            <a:ext cx="2376263" cy="2016224"/>
          </a:xfrm>
          <a:prstGeom prst="rect">
            <a:avLst/>
          </a:prstGeom>
        </p:spPr>
        <p:txBody>
          <a:bodyPr wrap="square" lIns="0" tIns="0" rIns="0" bIns="0">
            <a:noAutofit/>
          </a:bodyPr>
          <a:lstStyle>
            <a:lvl1pPr marL="0" indent="0" algn="ctr">
              <a:lnSpc>
                <a:spcPts val="2380"/>
              </a:lnSpc>
              <a:spcBef>
                <a:spcPts val="0"/>
              </a:spcBef>
              <a:buNone/>
              <a:defRPr sz="1600">
                <a:solidFill>
                  <a:schemeClr val="tx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
        <p:nvSpPr>
          <p:cNvPr id="11" name="Text Placeholder 29">
            <a:extLst>
              <a:ext uri="{FF2B5EF4-FFF2-40B4-BE49-F238E27FC236}">
                <a16:creationId xmlns:a16="http://schemas.microsoft.com/office/drawing/2014/main" id="{E4F0D152-3BDA-F548-9EE8-CC27638C81FC}"/>
              </a:ext>
            </a:extLst>
          </p:cNvPr>
          <p:cNvSpPr>
            <a:spLocks noGrp="1"/>
          </p:cNvSpPr>
          <p:nvPr>
            <p:ph type="body" sz="quarter" idx="24" hasCustomPrompt="1"/>
          </p:nvPr>
        </p:nvSpPr>
        <p:spPr>
          <a:xfrm>
            <a:off x="5868144" y="3861048"/>
            <a:ext cx="2376263" cy="2016224"/>
          </a:xfrm>
          <a:prstGeom prst="rect">
            <a:avLst/>
          </a:prstGeom>
        </p:spPr>
        <p:txBody>
          <a:bodyPr wrap="square" lIns="0" tIns="0" rIns="0" bIns="0">
            <a:noAutofit/>
          </a:bodyPr>
          <a:lstStyle>
            <a:lvl1pPr marL="0" indent="0" algn="ctr">
              <a:lnSpc>
                <a:spcPts val="2380"/>
              </a:lnSpc>
              <a:spcBef>
                <a:spcPts val="0"/>
              </a:spcBef>
              <a:buNone/>
              <a:defRPr sz="1600">
                <a:solidFill>
                  <a:schemeClr val="tx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Tree>
    <p:extLst>
      <p:ext uri="{BB962C8B-B14F-4D97-AF65-F5344CB8AC3E}">
        <p14:creationId xmlns:p14="http://schemas.microsoft.com/office/powerpoint/2010/main" val="24970493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31" name="Picture 30">
            <a:extLst>
              <a:ext uri="{FF2B5EF4-FFF2-40B4-BE49-F238E27FC236}">
                <a16:creationId xmlns:a16="http://schemas.microsoft.com/office/drawing/2014/main" id="{0052B410-3BEA-2346-8E45-C3B8DE72DD50}"/>
              </a:ext>
            </a:extLst>
          </p:cNvPr>
          <p:cNvPicPr>
            <a:picLocks noChangeAspect="1"/>
          </p:cNvPicPr>
          <p:nvPr userDrawn="1"/>
        </p:nvPicPr>
        <p:blipFill>
          <a:blip r:embed="rId2"/>
          <a:stretch>
            <a:fillRect/>
          </a:stretch>
        </p:blipFill>
        <p:spPr>
          <a:xfrm>
            <a:off x="673960" y="1966845"/>
            <a:ext cx="3321975" cy="3897075"/>
          </a:xfrm>
          <a:prstGeom prst="rect">
            <a:avLst/>
          </a:prstGeom>
        </p:spPr>
      </p:pic>
      <p:sp>
        <p:nvSpPr>
          <p:cNvPr id="13" name="Picture Placeholder 10">
            <a:extLst>
              <a:ext uri="{FF2B5EF4-FFF2-40B4-BE49-F238E27FC236}">
                <a16:creationId xmlns:a16="http://schemas.microsoft.com/office/drawing/2014/main" id="{2335DC84-779C-B340-B833-01480C7727B8}"/>
              </a:ext>
            </a:extLst>
          </p:cNvPr>
          <p:cNvSpPr>
            <a:spLocks noGrp="1"/>
          </p:cNvSpPr>
          <p:nvPr>
            <p:ph type="pic" sz="quarter" idx="14"/>
          </p:nvPr>
        </p:nvSpPr>
        <p:spPr>
          <a:xfrm>
            <a:off x="4211961" y="1950469"/>
            <a:ext cx="4474840" cy="3913452"/>
          </a:xfrm>
          <a:prstGeom prst="roundRect">
            <a:avLst>
              <a:gd name="adj" fmla="val 4169"/>
            </a:avLst>
          </a:prstGeom>
          <a:noFill/>
          <a:ln>
            <a:noFill/>
          </a:ln>
        </p:spPr>
        <p:style>
          <a:lnRef idx="0">
            <a:scrgbClr r="0" g="0" b="0"/>
          </a:lnRef>
          <a:fillRef idx="0">
            <a:scrgbClr r="0" g="0" b="0"/>
          </a:fillRef>
          <a:effectRef idx="0">
            <a:scrgbClr r="0" g="0" b="0"/>
          </a:effectRef>
          <a:fontRef idx="minor">
            <a:schemeClr val="dk1"/>
          </a:fontRef>
        </p:style>
        <p:txBody>
          <a:bodyPr/>
          <a:lstStyle/>
          <a:p>
            <a:endParaRPr lang="en-US"/>
          </a:p>
        </p:txBody>
      </p:sp>
      <p:sp>
        <p:nvSpPr>
          <p:cNvPr id="19" name="Text Placeholder 31">
            <a:extLst>
              <a:ext uri="{FF2B5EF4-FFF2-40B4-BE49-F238E27FC236}">
                <a16:creationId xmlns:a16="http://schemas.microsoft.com/office/drawing/2014/main" id="{53123E4D-C4BF-2944-8767-5B0DF76FDD2C}"/>
              </a:ext>
            </a:extLst>
          </p:cNvPr>
          <p:cNvSpPr>
            <a:spLocks noGrp="1"/>
          </p:cNvSpPr>
          <p:nvPr>
            <p:ph type="body" sz="quarter" idx="16" hasCustomPrompt="1"/>
          </p:nvPr>
        </p:nvSpPr>
        <p:spPr>
          <a:xfrm>
            <a:off x="4211961" y="5977127"/>
            <a:ext cx="2088232" cy="187472"/>
          </a:xfrm>
          <a:prstGeom prst="rect">
            <a:avLst/>
          </a:prstGeom>
        </p:spPr>
        <p:txBody>
          <a:bodyPr lIns="0" tIns="0" rIns="0" bIns="0"/>
          <a:lstStyle>
            <a:lvl1pPr marL="0" indent="0" algn="l">
              <a:buNone/>
              <a:defRPr sz="1100" b="0" i="0">
                <a:latin typeface="Arial" panose="020B0604020202020204" pitchFamily="34" charset="0"/>
                <a:cs typeface="Arial" panose="020B0604020202020204" pitchFamily="34" charset="0"/>
              </a:defRPr>
            </a:lvl1pPr>
          </a:lstStyle>
          <a:p>
            <a:r>
              <a:rPr lang="en-US" sz="1200" dirty="0">
                <a:solidFill>
                  <a:schemeClr val="tx1">
                    <a:lumMod val="95000"/>
                    <a:lumOff val="5000"/>
                  </a:schemeClr>
                </a:solidFill>
              </a:rPr>
              <a:t>Picture name</a:t>
            </a:r>
            <a:endParaRPr lang="en-GB" sz="1200" b="1" dirty="0">
              <a:solidFill>
                <a:schemeClr val="tx1">
                  <a:lumMod val="95000"/>
                  <a:lumOff val="5000"/>
                </a:schemeClr>
              </a:solidFill>
            </a:endParaRPr>
          </a:p>
        </p:txBody>
      </p:sp>
      <p:pic>
        <p:nvPicPr>
          <p:cNvPr id="28" name="Picture 27">
            <a:extLst>
              <a:ext uri="{FF2B5EF4-FFF2-40B4-BE49-F238E27FC236}">
                <a16:creationId xmlns:a16="http://schemas.microsoft.com/office/drawing/2014/main" id="{001F8A00-5FC0-284D-AA31-CB23F48DAAA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95536" y="1764868"/>
            <a:ext cx="813468" cy="813468"/>
          </a:xfrm>
          <a:prstGeom prst="rect">
            <a:avLst/>
          </a:prstGeom>
        </p:spPr>
      </p:pic>
      <p:sp>
        <p:nvSpPr>
          <p:cNvPr id="30" name="Text Placeholder 29">
            <a:extLst>
              <a:ext uri="{FF2B5EF4-FFF2-40B4-BE49-F238E27FC236}">
                <a16:creationId xmlns:a16="http://schemas.microsoft.com/office/drawing/2014/main" id="{6E6C5F41-0FA2-5C43-8D15-D361B598AFD4}"/>
              </a:ext>
            </a:extLst>
          </p:cNvPr>
          <p:cNvSpPr>
            <a:spLocks noGrp="1"/>
          </p:cNvSpPr>
          <p:nvPr>
            <p:ph type="body" sz="quarter" idx="17" hasCustomPrompt="1"/>
          </p:nvPr>
        </p:nvSpPr>
        <p:spPr>
          <a:xfrm>
            <a:off x="1292133" y="2088749"/>
            <a:ext cx="2487779" cy="720080"/>
          </a:xfrm>
          <a:prstGeom prst="rect">
            <a:avLst/>
          </a:prstGeom>
        </p:spPr>
        <p:txBody>
          <a:bodyPr wrap="square" lIns="0" tIns="0" rIns="0" bIns="0">
            <a:noAutofit/>
          </a:bodyPr>
          <a:lstStyle>
            <a:lvl1pPr marL="0" indent="0" algn="l">
              <a:lnSpc>
                <a:spcPts val="2380"/>
              </a:lnSpc>
              <a:spcBef>
                <a:spcPts val="0"/>
              </a:spcBef>
              <a:buNone/>
              <a:defRPr sz="2000">
                <a:solidFill>
                  <a:schemeClr val="bg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
        <p:nvSpPr>
          <p:cNvPr id="33" name="Text Placeholder 29">
            <a:extLst>
              <a:ext uri="{FF2B5EF4-FFF2-40B4-BE49-F238E27FC236}">
                <a16:creationId xmlns:a16="http://schemas.microsoft.com/office/drawing/2014/main" id="{60B00B0F-0E98-B845-B5BC-A3297CE6ECFF}"/>
              </a:ext>
            </a:extLst>
          </p:cNvPr>
          <p:cNvSpPr>
            <a:spLocks noGrp="1"/>
          </p:cNvSpPr>
          <p:nvPr>
            <p:ph type="body" sz="quarter" idx="18" hasCustomPrompt="1"/>
          </p:nvPr>
        </p:nvSpPr>
        <p:spPr>
          <a:xfrm>
            <a:off x="932093" y="3010806"/>
            <a:ext cx="2847819" cy="2650441"/>
          </a:xfrm>
          <a:prstGeom prst="rect">
            <a:avLst/>
          </a:prstGeom>
        </p:spPr>
        <p:txBody>
          <a:bodyPr wrap="square" lIns="0" tIns="0" rIns="0" bIns="0">
            <a:noAutofit/>
          </a:bodyPr>
          <a:lstStyle>
            <a:lvl1pPr marL="0" indent="0" algn="l">
              <a:lnSpc>
                <a:spcPts val="2380"/>
              </a:lnSpc>
              <a:spcBef>
                <a:spcPts val="0"/>
              </a:spcBef>
              <a:buNone/>
              <a:defRPr sz="1600">
                <a:solidFill>
                  <a:schemeClr val="tx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Tree>
    <p:extLst>
      <p:ext uri="{BB962C8B-B14F-4D97-AF65-F5344CB8AC3E}">
        <p14:creationId xmlns:p14="http://schemas.microsoft.com/office/powerpoint/2010/main" val="21415489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31" name="Picture 30">
            <a:extLst>
              <a:ext uri="{FF2B5EF4-FFF2-40B4-BE49-F238E27FC236}">
                <a16:creationId xmlns:a16="http://schemas.microsoft.com/office/drawing/2014/main" id="{0052B410-3BEA-2346-8E45-C3B8DE72DD50}"/>
              </a:ext>
            </a:extLst>
          </p:cNvPr>
          <p:cNvPicPr>
            <a:picLocks noChangeAspect="1"/>
          </p:cNvPicPr>
          <p:nvPr userDrawn="1"/>
        </p:nvPicPr>
        <p:blipFill>
          <a:blip r:embed="rId2"/>
          <a:stretch>
            <a:fillRect/>
          </a:stretch>
        </p:blipFill>
        <p:spPr>
          <a:xfrm>
            <a:off x="673960" y="1966845"/>
            <a:ext cx="3321975" cy="3897075"/>
          </a:xfrm>
          <a:prstGeom prst="rect">
            <a:avLst/>
          </a:prstGeom>
        </p:spPr>
      </p:pic>
      <p:sp>
        <p:nvSpPr>
          <p:cNvPr id="13" name="Picture Placeholder 10">
            <a:extLst>
              <a:ext uri="{FF2B5EF4-FFF2-40B4-BE49-F238E27FC236}">
                <a16:creationId xmlns:a16="http://schemas.microsoft.com/office/drawing/2014/main" id="{2335DC84-779C-B340-B833-01480C7727B8}"/>
              </a:ext>
            </a:extLst>
          </p:cNvPr>
          <p:cNvSpPr>
            <a:spLocks noGrp="1"/>
          </p:cNvSpPr>
          <p:nvPr>
            <p:ph type="pic" sz="quarter" idx="14"/>
          </p:nvPr>
        </p:nvSpPr>
        <p:spPr>
          <a:xfrm>
            <a:off x="4211961" y="1950469"/>
            <a:ext cx="4474840" cy="3913452"/>
          </a:xfrm>
          <a:prstGeom prst="roundRect">
            <a:avLst>
              <a:gd name="adj" fmla="val 4169"/>
            </a:avLst>
          </a:prstGeom>
          <a:noFill/>
          <a:ln>
            <a:noFill/>
          </a:ln>
        </p:spPr>
        <p:style>
          <a:lnRef idx="0">
            <a:scrgbClr r="0" g="0" b="0"/>
          </a:lnRef>
          <a:fillRef idx="0">
            <a:scrgbClr r="0" g="0" b="0"/>
          </a:fillRef>
          <a:effectRef idx="0">
            <a:scrgbClr r="0" g="0" b="0"/>
          </a:effectRef>
          <a:fontRef idx="minor">
            <a:schemeClr val="dk1"/>
          </a:fontRef>
        </p:style>
        <p:txBody>
          <a:bodyPr/>
          <a:lstStyle/>
          <a:p>
            <a:endParaRPr lang="en-US"/>
          </a:p>
        </p:txBody>
      </p:sp>
      <p:sp>
        <p:nvSpPr>
          <p:cNvPr id="19" name="Text Placeholder 31">
            <a:extLst>
              <a:ext uri="{FF2B5EF4-FFF2-40B4-BE49-F238E27FC236}">
                <a16:creationId xmlns:a16="http://schemas.microsoft.com/office/drawing/2014/main" id="{53123E4D-C4BF-2944-8767-5B0DF76FDD2C}"/>
              </a:ext>
            </a:extLst>
          </p:cNvPr>
          <p:cNvSpPr>
            <a:spLocks noGrp="1"/>
          </p:cNvSpPr>
          <p:nvPr>
            <p:ph type="body" sz="quarter" idx="16" hasCustomPrompt="1"/>
          </p:nvPr>
        </p:nvSpPr>
        <p:spPr>
          <a:xfrm>
            <a:off x="4211961" y="5977127"/>
            <a:ext cx="2088232" cy="187472"/>
          </a:xfrm>
          <a:prstGeom prst="rect">
            <a:avLst/>
          </a:prstGeom>
        </p:spPr>
        <p:txBody>
          <a:bodyPr lIns="0" tIns="0" rIns="0" bIns="0"/>
          <a:lstStyle>
            <a:lvl1pPr marL="0" indent="0" algn="l">
              <a:buNone/>
              <a:defRPr sz="1100" b="0" i="0">
                <a:latin typeface="Arial" panose="020B0604020202020204" pitchFamily="34" charset="0"/>
                <a:cs typeface="Arial" panose="020B0604020202020204" pitchFamily="34" charset="0"/>
              </a:defRPr>
            </a:lvl1pPr>
          </a:lstStyle>
          <a:p>
            <a:r>
              <a:rPr lang="en-US" sz="1200" dirty="0">
                <a:solidFill>
                  <a:schemeClr val="tx1">
                    <a:lumMod val="95000"/>
                    <a:lumOff val="5000"/>
                  </a:schemeClr>
                </a:solidFill>
              </a:rPr>
              <a:t>Picture name</a:t>
            </a:r>
            <a:endParaRPr lang="en-GB" sz="1200" b="1" dirty="0">
              <a:solidFill>
                <a:schemeClr val="tx1">
                  <a:lumMod val="95000"/>
                  <a:lumOff val="5000"/>
                </a:schemeClr>
              </a:solidFill>
            </a:endParaRPr>
          </a:p>
        </p:txBody>
      </p:sp>
      <p:pic>
        <p:nvPicPr>
          <p:cNvPr id="28" name="Picture 27">
            <a:extLst>
              <a:ext uri="{FF2B5EF4-FFF2-40B4-BE49-F238E27FC236}">
                <a16:creationId xmlns:a16="http://schemas.microsoft.com/office/drawing/2014/main" id="{001F8A00-5FC0-284D-AA31-CB23F48DAAA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95536" y="1764868"/>
            <a:ext cx="813468" cy="813468"/>
          </a:xfrm>
          <a:prstGeom prst="rect">
            <a:avLst/>
          </a:prstGeom>
        </p:spPr>
      </p:pic>
      <p:sp>
        <p:nvSpPr>
          <p:cNvPr id="30" name="Text Placeholder 29">
            <a:extLst>
              <a:ext uri="{FF2B5EF4-FFF2-40B4-BE49-F238E27FC236}">
                <a16:creationId xmlns:a16="http://schemas.microsoft.com/office/drawing/2014/main" id="{6E6C5F41-0FA2-5C43-8D15-D361B598AFD4}"/>
              </a:ext>
            </a:extLst>
          </p:cNvPr>
          <p:cNvSpPr>
            <a:spLocks noGrp="1"/>
          </p:cNvSpPr>
          <p:nvPr>
            <p:ph type="body" sz="quarter" idx="17" hasCustomPrompt="1"/>
          </p:nvPr>
        </p:nvSpPr>
        <p:spPr>
          <a:xfrm>
            <a:off x="1292133" y="2088749"/>
            <a:ext cx="2487779" cy="720080"/>
          </a:xfrm>
          <a:prstGeom prst="rect">
            <a:avLst/>
          </a:prstGeom>
        </p:spPr>
        <p:txBody>
          <a:bodyPr wrap="square" lIns="0" tIns="0" rIns="0" bIns="0">
            <a:noAutofit/>
          </a:bodyPr>
          <a:lstStyle>
            <a:lvl1pPr marL="0" indent="0" algn="l">
              <a:lnSpc>
                <a:spcPts val="2380"/>
              </a:lnSpc>
              <a:spcBef>
                <a:spcPts val="0"/>
              </a:spcBef>
              <a:buNone/>
              <a:defRPr sz="2000">
                <a:solidFill>
                  <a:schemeClr val="bg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
        <p:nvSpPr>
          <p:cNvPr id="33" name="Text Placeholder 29">
            <a:extLst>
              <a:ext uri="{FF2B5EF4-FFF2-40B4-BE49-F238E27FC236}">
                <a16:creationId xmlns:a16="http://schemas.microsoft.com/office/drawing/2014/main" id="{60B00B0F-0E98-B845-B5BC-A3297CE6ECFF}"/>
              </a:ext>
            </a:extLst>
          </p:cNvPr>
          <p:cNvSpPr>
            <a:spLocks noGrp="1"/>
          </p:cNvSpPr>
          <p:nvPr>
            <p:ph type="body" sz="quarter" idx="18" hasCustomPrompt="1"/>
          </p:nvPr>
        </p:nvSpPr>
        <p:spPr>
          <a:xfrm>
            <a:off x="932093" y="3010806"/>
            <a:ext cx="2847819" cy="2650441"/>
          </a:xfrm>
          <a:prstGeom prst="rect">
            <a:avLst/>
          </a:prstGeom>
        </p:spPr>
        <p:txBody>
          <a:bodyPr wrap="square" lIns="0" tIns="0" rIns="0" bIns="0">
            <a:noAutofit/>
          </a:bodyPr>
          <a:lstStyle>
            <a:lvl1pPr marL="0" indent="0" algn="l">
              <a:lnSpc>
                <a:spcPts val="2380"/>
              </a:lnSpc>
              <a:spcBef>
                <a:spcPts val="0"/>
              </a:spcBef>
              <a:buNone/>
              <a:defRPr sz="1600">
                <a:solidFill>
                  <a:schemeClr val="tx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Tree>
    <p:extLst>
      <p:ext uri="{BB962C8B-B14F-4D97-AF65-F5344CB8AC3E}">
        <p14:creationId xmlns:p14="http://schemas.microsoft.com/office/powerpoint/2010/main" val="20470731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3" name="Picture Placeholder 10">
            <a:extLst>
              <a:ext uri="{FF2B5EF4-FFF2-40B4-BE49-F238E27FC236}">
                <a16:creationId xmlns:a16="http://schemas.microsoft.com/office/drawing/2014/main" id="{2335DC84-779C-B340-B833-01480C7727B8}"/>
              </a:ext>
            </a:extLst>
          </p:cNvPr>
          <p:cNvSpPr>
            <a:spLocks noGrp="1"/>
          </p:cNvSpPr>
          <p:nvPr>
            <p:ph type="pic" sz="quarter" idx="14"/>
          </p:nvPr>
        </p:nvSpPr>
        <p:spPr>
          <a:xfrm>
            <a:off x="4211961" y="1950469"/>
            <a:ext cx="4474840" cy="3913452"/>
          </a:xfrm>
          <a:prstGeom prst="roundRect">
            <a:avLst>
              <a:gd name="adj" fmla="val 4169"/>
            </a:avLst>
          </a:prstGeom>
          <a:noFill/>
          <a:ln>
            <a:noFill/>
          </a:ln>
        </p:spPr>
        <p:style>
          <a:lnRef idx="0">
            <a:scrgbClr r="0" g="0" b="0"/>
          </a:lnRef>
          <a:fillRef idx="0">
            <a:scrgbClr r="0" g="0" b="0"/>
          </a:fillRef>
          <a:effectRef idx="0">
            <a:scrgbClr r="0" g="0" b="0"/>
          </a:effectRef>
          <a:fontRef idx="minor">
            <a:schemeClr val="dk1"/>
          </a:fontRef>
        </p:style>
        <p:txBody>
          <a:bodyPr/>
          <a:lstStyle/>
          <a:p>
            <a:endParaRPr lang="en-US"/>
          </a:p>
        </p:txBody>
      </p:sp>
      <p:sp>
        <p:nvSpPr>
          <p:cNvPr id="19" name="Text Placeholder 31">
            <a:extLst>
              <a:ext uri="{FF2B5EF4-FFF2-40B4-BE49-F238E27FC236}">
                <a16:creationId xmlns:a16="http://schemas.microsoft.com/office/drawing/2014/main" id="{53123E4D-C4BF-2944-8767-5B0DF76FDD2C}"/>
              </a:ext>
            </a:extLst>
          </p:cNvPr>
          <p:cNvSpPr>
            <a:spLocks noGrp="1"/>
          </p:cNvSpPr>
          <p:nvPr>
            <p:ph type="body" sz="quarter" idx="16" hasCustomPrompt="1"/>
          </p:nvPr>
        </p:nvSpPr>
        <p:spPr>
          <a:xfrm>
            <a:off x="4211961" y="5977127"/>
            <a:ext cx="2088232" cy="187472"/>
          </a:xfrm>
          <a:prstGeom prst="rect">
            <a:avLst/>
          </a:prstGeom>
        </p:spPr>
        <p:txBody>
          <a:bodyPr lIns="0" tIns="0" rIns="0" bIns="0"/>
          <a:lstStyle>
            <a:lvl1pPr marL="0" indent="0" algn="l">
              <a:buNone/>
              <a:defRPr sz="1100" b="0" i="0">
                <a:latin typeface="Arial" panose="020B0604020202020204" pitchFamily="34" charset="0"/>
                <a:cs typeface="Arial" panose="020B0604020202020204" pitchFamily="34" charset="0"/>
              </a:defRPr>
            </a:lvl1pPr>
          </a:lstStyle>
          <a:p>
            <a:r>
              <a:rPr lang="en-US" sz="1200" dirty="0">
                <a:solidFill>
                  <a:schemeClr val="tx1">
                    <a:lumMod val="95000"/>
                    <a:lumOff val="5000"/>
                  </a:schemeClr>
                </a:solidFill>
              </a:rPr>
              <a:t>Picture name</a:t>
            </a:r>
            <a:endParaRPr lang="en-GB" sz="1200" b="1" dirty="0">
              <a:solidFill>
                <a:schemeClr val="tx1">
                  <a:lumMod val="95000"/>
                  <a:lumOff val="5000"/>
                </a:schemeClr>
              </a:solidFill>
            </a:endParaRPr>
          </a:p>
        </p:txBody>
      </p:sp>
      <p:sp>
        <p:nvSpPr>
          <p:cNvPr id="33" name="Text Placeholder 29">
            <a:extLst>
              <a:ext uri="{FF2B5EF4-FFF2-40B4-BE49-F238E27FC236}">
                <a16:creationId xmlns:a16="http://schemas.microsoft.com/office/drawing/2014/main" id="{60B00B0F-0E98-B845-B5BC-A3297CE6ECFF}"/>
              </a:ext>
            </a:extLst>
          </p:cNvPr>
          <p:cNvSpPr>
            <a:spLocks noGrp="1"/>
          </p:cNvSpPr>
          <p:nvPr>
            <p:ph type="body" sz="quarter" idx="18" hasCustomPrompt="1"/>
          </p:nvPr>
        </p:nvSpPr>
        <p:spPr>
          <a:xfrm>
            <a:off x="395537" y="1950470"/>
            <a:ext cx="3384376" cy="3710778"/>
          </a:xfrm>
          <a:prstGeom prst="rect">
            <a:avLst/>
          </a:prstGeom>
        </p:spPr>
        <p:txBody>
          <a:bodyPr wrap="square" lIns="0" tIns="0" rIns="0" bIns="0">
            <a:noAutofit/>
          </a:bodyPr>
          <a:lstStyle>
            <a:lvl1pPr marL="0" indent="0" algn="l">
              <a:lnSpc>
                <a:spcPts val="2380"/>
              </a:lnSpc>
              <a:spcBef>
                <a:spcPts val="0"/>
              </a:spcBef>
              <a:buNone/>
              <a:defRPr sz="1600">
                <a:solidFill>
                  <a:schemeClr val="tx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Tree>
    <p:extLst>
      <p:ext uri="{BB962C8B-B14F-4D97-AF65-F5344CB8AC3E}">
        <p14:creationId xmlns:p14="http://schemas.microsoft.com/office/powerpoint/2010/main" val="18720956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bg>
      <p:bgPr>
        <a:solidFill>
          <a:schemeClr val="bg1"/>
        </a:solidFill>
        <a:effectLst/>
      </p:bgPr>
    </p:bg>
    <p:spTree>
      <p:nvGrpSpPr>
        <p:cNvPr id="1" name=""/>
        <p:cNvGrpSpPr/>
        <p:nvPr/>
      </p:nvGrpSpPr>
      <p:grpSpPr>
        <a:xfrm>
          <a:off x="0" y="0"/>
          <a:ext cx="0" cy="0"/>
          <a:chOff x="0" y="0"/>
          <a:chExt cx="0" cy="0"/>
        </a:xfrm>
      </p:grpSpPr>
      <p:sp>
        <p:nvSpPr>
          <p:cNvPr id="3" name="Rounded Rectangle 2">
            <a:extLst>
              <a:ext uri="{FF2B5EF4-FFF2-40B4-BE49-F238E27FC236}">
                <a16:creationId xmlns:a16="http://schemas.microsoft.com/office/drawing/2014/main" id="{69932948-CAC5-EC49-A3D4-E3B16C6866E4}"/>
              </a:ext>
            </a:extLst>
          </p:cNvPr>
          <p:cNvSpPr/>
          <p:nvPr userDrawn="1"/>
        </p:nvSpPr>
        <p:spPr>
          <a:xfrm>
            <a:off x="683568" y="1763824"/>
            <a:ext cx="3240000" cy="813468"/>
          </a:xfrm>
          <a:prstGeom prst="roundRect">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7">
            <a:extLst>
              <a:ext uri="{FF2B5EF4-FFF2-40B4-BE49-F238E27FC236}">
                <a16:creationId xmlns:a16="http://schemas.microsoft.com/office/drawing/2014/main" id="{751365BE-0EE9-B248-BC18-2DCBDD3EC96F}"/>
              </a:ext>
            </a:extLst>
          </p:cNvPr>
          <p:cNvSpPr>
            <a:spLocks noGrp="1"/>
          </p:cNvSpPr>
          <p:nvPr>
            <p:ph type="pic" sz="quarter" idx="10"/>
          </p:nvPr>
        </p:nvSpPr>
        <p:spPr>
          <a:xfrm>
            <a:off x="0" y="620688"/>
            <a:ext cx="9144000" cy="6237312"/>
          </a:xfrm>
          <a:prstGeom prst="rect">
            <a:avLst/>
          </a:prstGeom>
          <a:noFill/>
        </p:spPr>
        <p:txBody>
          <a:bodyPr/>
          <a:lstStyle/>
          <a:p>
            <a:endParaRPr lang="en-US" dirty="0"/>
          </a:p>
        </p:txBody>
      </p:sp>
      <p:pic>
        <p:nvPicPr>
          <p:cNvPr id="10" name="Picture 9">
            <a:extLst>
              <a:ext uri="{FF2B5EF4-FFF2-40B4-BE49-F238E27FC236}">
                <a16:creationId xmlns:a16="http://schemas.microsoft.com/office/drawing/2014/main" id="{EE7E4E5E-2E15-4A43-9DD1-08B6331D9DF5}"/>
              </a:ext>
            </a:extLst>
          </p:cNvPr>
          <p:cNvPicPr>
            <a:picLocks noChangeAspect="1"/>
          </p:cNvPicPr>
          <p:nvPr userDrawn="1"/>
        </p:nvPicPr>
        <p:blipFill>
          <a:blip r:embed="rId2">
            <a:alphaModFix amt="60000"/>
          </a:blip>
          <a:stretch>
            <a:fillRect/>
          </a:stretch>
        </p:blipFill>
        <p:spPr>
          <a:xfrm>
            <a:off x="-409424" y="2697336"/>
            <a:ext cx="4333552" cy="1955800"/>
          </a:xfrm>
          <a:prstGeom prst="rect">
            <a:avLst/>
          </a:prstGeom>
        </p:spPr>
      </p:pic>
      <p:pic>
        <p:nvPicPr>
          <p:cNvPr id="16" name="Picture 15">
            <a:extLst>
              <a:ext uri="{FF2B5EF4-FFF2-40B4-BE49-F238E27FC236}">
                <a16:creationId xmlns:a16="http://schemas.microsoft.com/office/drawing/2014/main" id="{BB52A1DD-6B1D-E54D-8691-F0AB39C9F71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95536" y="1764868"/>
            <a:ext cx="813468" cy="813468"/>
          </a:xfrm>
          <a:prstGeom prst="rect">
            <a:avLst/>
          </a:prstGeom>
        </p:spPr>
      </p:pic>
      <p:sp>
        <p:nvSpPr>
          <p:cNvPr id="17" name="Text Placeholder 29">
            <a:extLst>
              <a:ext uri="{FF2B5EF4-FFF2-40B4-BE49-F238E27FC236}">
                <a16:creationId xmlns:a16="http://schemas.microsoft.com/office/drawing/2014/main" id="{C31514A5-A710-5A4A-8028-DC13FC642BAD}"/>
              </a:ext>
            </a:extLst>
          </p:cNvPr>
          <p:cNvSpPr>
            <a:spLocks noGrp="1"/>
          </p:cNvSpPr>
          <p:nvPr>
            <p:ph type="body" sz="quarter" idx="17" hasCustomPrompt="1"/>
          </p:nvPr>
        </p:nvSpPr>
        <p:spPr>
          <a:xfrm>
            <a:off x="1322676" y="2005532"/>
            <a:ext cx="2487779" cy="332139"/>
          </a:xfrm>
          <a:prstGeom prst="rect">
            <a:avLst/>
          </a:prstGeom>
        </p:spPr>
        <p:txBody>
          <a:bodyPr wrap="square" lIns="0" tIns="0" rIns="0" bIns="0">
            <a:noAutofit/>
          </a:bodyPr>
          <a:lstStyle>
            <a:lvl1pPr marL="0" indent="0" algn="l">
              <a:lnSpc>
                <a:spcPts val="2380"/>
              </a:lnSpc>
              <a:spcBef>
                <a:spcPts val="0"/>
              </a:spcBef>
              <a:buNone/>
              <a:defRPr sz="2000">
                <a:solidFill>
                  <a:schemeClr val="bg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
        <p:nvSpPr>
          <p:cNvPr id="21" name="Text Placeholder 29">
            <a:extLst>
              <a:ext uri="{FF2B5EF4-FFF2-40B4-BE49-F238E27FC236}">
                <a16:creationId xmlns:a16="http://schemas.microsoft.com/office/drawing/2014/main" id="{AB0A97C9-D463-2845-8806-1C3407144930}"/>
              </a:ext>
            </a:extLst>
          </p:cNvPr>
          <p:cNvSpPr>
            <a:spLocks noGrp="1"/>
          </p:cNvSpPr>
          <p:nvPr>
            <p:ph type="body" sz="quarter" idx="18" hasCustomPrompt="1"/>
          </p:nvPr>
        </p:nvSpPr>
        <p:spPr>
          <a:xfrm>
            <a:off x="467544" y="3218931"/>
            <a:ext cx="3240360" cy="1434205"/>
          </a:xfrm>
          <a:prstGeom prst="rect">
            <a:avLst/>
          </a:prstGeom>
          <a:noFill/>
        </p:spPr>
        <p:txBody>
          <a:bodyPr wrap="square" lIns="0" tIns="0" rIns="0" bIns="0">
            <a:noAutofit/>
          </a:bodyPr>
          <a:lstStyle>
            <a:lvl1pPr marL="0" indent="0" algn="l">
              <a:lnSpc>
                <a:spcPts val="2380"/>
              </a:lnSpc>
              <a:spcBef>
                <a:spcPts val="0"/>
              </a:spcBef>
              <a:buNone/>
              <a:defRPr sz="1600">
                <a:solidFill>
                  <a:schemeClr val="tx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pic>
        <p:nvPicPr>
          <p:cNvPr id="11" name="Picture 10" descr="I'm-Possible-logo.png">
            <a:extLst>
              <a:ext uri="{FF2B5EF4-FFF2-40B4-BE49-F238E27FC236}">
                <a16:creationId xmlns:a16="http://schemas.microsoft.com/office/drawing/2014/main" id="{2F7ED77C-7665-684A-A5B2-67B2CFCBCBA9}"/>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95536" y="194845"/>
            <a:ext cx="1745411" cy="386642"/>
          </a:xfrm>
          <a:prstGeom prst="rect">
            <a:avLst/>
          </a:prstGeom>
        </p:spPr>
      </p:pic>
      <p:pic>
        <p:nvPicPr>
          <p:cNvPr id="12" name="Picture 11">
            <a:extLst>
              <a:ext uri="{FF2B5EF4-FFF2-40B4-BE49-F238E27FC236}">
                <a16:creationId xmlns:a16="http://schemas.microsoft.com/office/drawing/2014/main" id="{EA9C7DEA-70B3-CC4C-B0CD-E2C26FC83A34}"/>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256" y="-165059"/>
            <a:ext cx="9144000" cy="1826263"/>
          </a:xfrm>
          <a:prstGeom prst="rect">
            <a:avLst/>
          </a:prstGeom>
        </p:spPr>
      </p:pic>
      <p:pic>
        <p:nvPicPr>
          <p:cNvPr id="13" name="Picture 12" descr="I'm-Possible-logo.png">
            <a:extLst>
              <a:ext uri="{FF2B5EF4-FFF2-40B4-BE49-F238E27FC236}">
                <a16:creationId xmlns:a16="http://schemas.microsoft.com/office/drawing/2014/main" id="{E0CE6E23-C351-194B-8251-90DE35EC42C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47936" y="347245"/>
            <a:ext cx="1745411" cy="386642"/>
          </a:xfrm>
          <a:prstGeom prst="rect">
            <a:avLst/>
          </a:prstGeom>
        </p:spPr>
      </p:pic>
      <p:grpSp>
        <p:nvGrpSpPr>
          <p:cNvPr id="2" name="Group 1">
            <a:extLst>
              <a:ext uri="{FF2B5EF4-FFF2-40B4-BE49-F238E27FC236}">
                <a16:creationId xmlns:a16="http://schemas.microsoft.com/office/drawing/2014/main" id="{438780AF-A937-FE42-ADBF-DB2A45961328}"/>
              </a:ext>
            </a:extLst>
          </p:cNvPr>
          <p:cNvGrpSpPr/>
          <p:nvPr userDrawn="1"/>
        </p:nvGrpSpPr>
        <p:grpSpPr>
          <a:xfrm>
            <a:off x="0" y="-163230"/>
            <a:ext cx="9144000" cy="1826263"/>
            <a:chOff x="0" y="-163230"/>
            <a:chExt cx="9144000" cy="1826263"/>
          </a:xfrm>
        </p:grpSpPr>
        <p:pic>
          <p:nvPicPr>
            <p:cNvPr id="14" name="Picture 13">
              <a:extLst>
                <a:ext uri="{FF2B5EF4-FFF2-40B4-BE49-F238E27FC236}">
                  <a16:creationId xmlns:a16="http://schemas.microsoft.com/office/drawing/2014/main" id="{90C01EBC-8602-924F-93C4-09C171D08E97}"/>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0" y="-163230"/>
              <a:ext cx="9144000" cy="1826263"/>
            </a:xfrm>
            <a:prstGeom prst="rect">
              <a:avLst/>
            </a:prstGeom>
          </p:spPr>
        </p:pic>
        <p:pic>
          <p:nvPicPr>
            <p:cNvPr id="15" name="Picture 14" descr="I'm-Possible-logo.png">
              <a:extLst>
                <a:ext uri="{FF2B5EF4-FFF2-40B4-BE49-F238E27FC236}">
                  <a16:creationId xmlns:a16="http://schemas.microsoft.com/office/drawing/2014/main" id="{4B47BE60-C665-1646-9914-94DD046ADA1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49192" y="349074"/>
              <a:ext cx="1745411" cy="386642"/>
            </a:xfrm>
            <a:prstGeom prst="rect">
              <a:avLst/>
            </a:prstGeom>
          </p:spPr>
        </p:pic>
      </p:grpSp>
    </p:spTree>
    <p:extLst>
      <p:ext uri="{BB962C8B-B14F-4D97-AF65-F5344CB8AC3E}">
        <p14:creationId xmlns:p14="http://schemas.microsoft.com/office/powerpoint/2010/main" val="36626683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BC3C3B5-095E-9C44-B2E8-84A9283C8D11}"/>
              </a:ext>
            </a:extLst>
          </p:cNvPr>
          <p:cNvPicPr>
            <a:picLocks noChangeAspect="1"/>
          </p:cNvPicPr>
          <p:nvPr userDrawn="1"/>
        </p:nvPicPr>
        <p:blipFill>
          <a:blip r:embed="rId2"/>
          <a:stretch>
            <a:fillRect/>
          </a:stretch>
        </p:blipFill>
        <p:spPr>
          <a:xfrm>
            <a:off x="673960" y="1966845"/>
            <a:ext cx="3321975" cy="3897075"/>
          </a:xfrm>
          <a:prstGeom prst="rect">
            <a:avLst/>
          </a:prstGeom>
        </p:spPr>
      </p:pic>
      <p:sp>
        <p:nvSpPr>
          <p:cNvPr id="13" name="Text Placeholder 29">
            <a:extLst>
              <a:ext uri="{FF2B5EF4-FFF2-40B4-BE49-F238E27FC236}">
                <a16:creationId xmlns:a16="http://schemas.microsoft.com/office/drawing/2014/main" id="{59837E2E-6B5C-7E42-8910-AC96F2BB14DD}"/>
              </a:ext>
            </a:extLst>
          </p:cNvPr>
          <p:cNvSpPr>
            <a:spLocks noGrp="1"/>
          </p:cNvSpPr>
          <p:nvPr>
            <p:ph type="body" sz="quarter" idx="17" hasCustomPrompt="1"/>
          </p:nvPr>
        </p:nvSpPr>
        <p:spPr>
          <a:xfrm>
            <a:off x="1292133" y="2088749"/>
            <a:ext cx="2487779" cy="720080"/>
          </a:xfrm>
          <a:prstGeom prst="rect">
            <a:avLst/>
          </a:prstGeom>
        </p:spPr>
        <p:txBody>
          <a:bodyPr wrap="square" lIns="0" tIns="0" rIns="0" bIns="0" anchor="ctr">
            <a:noAutofit/>
          </a:bodyPr>
          <a:lstStyle>
            <a:lvl1pPr marL="0" indent="0" algn="l">
              <a:lnSpc>
                <a:spcPts val="2380"/>
              </a:lnSpc>
              <a:spcBef>
                <a:spcPts val="0"/>
              </a:spcBef>
              <a:buNone/>
              <a:defRPr sz="2000">
                <a:solidFill>
                  <a:schemeClr val="bg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
        <p:nvSpPr>
          <p:cNvPr id="14" name="Text Placeholder 29">
            <a:extLst>
              <a:ext uri="{FF2B5EF4-FFF2-40B4-BE49-F238E27FC236}">
                <a16:creationId xmlns:a16="http://schemas.microsoft.com/office/drawing/2014/main" id="{8A51226D-AF92-864F-BF0D-88665CAD8C7D}"/>
              </a:ext>
            </a:extLst>
          </p:cNvPr>
          <p:cNvSpPr>
            <a:spLocks noGrp="1"/>
          </p:cNvSpPr>
          <p:nvPr>
            <p:ph type="body" sz="quarter" idx="18" hasCustomPrompt="1"/>
          </p:nvPr>
        </p:nvSpPr>
        <p:spPr>
          <a:xfrm>
            <a:off x="932093" y="3010806"/>
            <a:ext cx="2847819" cy="2650441"/>
          </a:xfrm>
          <a:prstGeom prst="rect">
            <a:avLst/>
          </a:prstGeom>
        </p:spPr>
        <p:txBody>
          <a:bodyPr wrap="square" lIns="0" tIns="0" rIns="0" bIns="0">
            <a:noAutofit/>
          </a:bodyPr>
          <a:lstStyle>
            <a:lvl1pPr marL="0" indent="0" algn="l">
              <a:lnSpc>
                <a:spcPts val="2380"/>
              </a:lnSpc>
              <a:spcBef>
                <a:spcPts val="0"/>
              </a:spcBef>
              <a:buNone/>
              <a:defRPr sz="1600">
                <a:solidFill>
                  <a:schemeClr val="tx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pic>
        <p:nvPicPr>
          <p:cNvPr id="17" name="Picture 16">
            <a:extLst>
              <a:ext uri="{FF2B5EF4-FFF2-40B4-BE49-F238E27FC236}">
                <a16:creationId xmlns:a16="http://schemas.microsoft.com/office/drawing/2014/main" id="{B124FE5D-81EB-3743-97DF-546BF406451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95536" y="1764868"/>
            <a:ext cx="813468" cy="813468"/>
          </a:xfrm>
          <a:prstGeom prst="rect">
            <a:avLst/>
          </a:prstGeom>
        </p:spPr>
      </p:pic>
      <p:pic>
        <p:nvPicPr>
          <p:cNvPr id="26" name="Picture 25">
            <a:extLst>
              <a:ext uri="{FF2B5EF4-FFF2-40B4-BE49-F238E27FC236}">
                <a16:creationId xmlns:a16="http://schemas.microsoft.com/office/drawing/2014/main" id="{C06934FE-A017-1E49-906D-A321A512F5A2}"/>
              </a:ext>
            </a:extLst>
          </p:cNvPr>
          <p:cNvPicPr>
            <a:picLocks noChangeAspect="1"/>
          </p:cNvPicPr>
          <p:nvPr userDrawn="1"/>
        </p:nvPicPr>
        <p:blipFill>
          <a:blip r:embed="rId2"/>
          <a:stretch>
            <a:fillRect/>
          </a:stretch>
        </p:blipFill>
        <p:spPr>
          <a:xfrm>
            <a:off x="4994441" y="1966845"/>
            <a:ext cx="3321975" cy="3897075"/>
          </a:xfrm>
          <a:prstGeom prst="rect">
            <a:avLst/>
          </a:prstGeom>
        </p:spPr>
      </p:pic>
      <p:sp>
        <p:nvSpPr>
          <p:cNvPr id="27" name="Text Placeholder 29">
            <a:extLst>
              <a:ext uri="{FF2B5EF4-FFF2-40B4-BE49-F238E27FC236}">
                <a16:creationId xmlns:a16="http://schemas.microsoft.com/office/drawing/2014/main" id="{A89F2DCC-8942-814B-8EEA-80990CCA27A1}"/>
              </a:ext>
            </a:extLst>
          </p:cNvPr>
          <p:cNvSpPr>
            <a:spLocks noGrp="1"/>
          </p:cNvSpPr>
          <p:nvPr>
            <p:ph type="body" sz="quarter" idx="19" hasCustomPrompt="1"/>
          </p:nvPr>
        </p:nvSpPr>
        <p:spPr>
          <a:xfrm>
            <a:off x="5612614" y="2088749"/>
            <a:ext cx="2487779" cy="720080"/>
          </a:xfrm>
          <a:prstGeom prst="rect">
            <a:avLst/>
          </a:prstGeom>
        </p:spPr>
        <p:txBody>
          <a:bodyPr wrap="square" lIns="0" tIns="0" rIns="0" bIns="0" anchor="ctr">
            <a:noAutofit/>
          </a:bodyPr>
          <a:lstStyle>
            <a:lvl1pPr marL="0" indent="0" algn="l">
              <a:lnSpc>
                <a:spcPts val="2380"/>
              </a:lnSpc>
              <a:spcBef>
                <a:spcPts val="0"/>
              </a:spcBef>
              <a:buNone/>
              <a:defRPr sz="2000">
                <a:solidFill>
                  <a:schemeClr val="bg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
        <p:nvSpPr>
          <p:cNvPr id="28" name="Text Placeholder 29">
            <a:extLst>
              <a:ext uri="{FF2B5EF4-FFF2-40B4-BE49-F238E27FC236}">
                <a16:creationId xmlns:a16="http://schemas.microsoft.com/office/drawing/2014/main" id="{00CC8E5A-CC42-C846-8AB7-ED1604090377}"/>
              </a:ext>
            </a:extLst>
          </p:cNvPr>
          <p:cNvSpPr>
            <a:spLocks noGrp="1"/>
          </p:cNvSpPr>
          <p:nvPr>
            <p:ph type="body" sz="quarter" idx="20" hasCustomPrompt="1"/>
          </p:nvPr>
        </p:nvSpPr>
        <p:spPr>
          <a:xfrm>
            <a:off x="5252574" y="3010806"/>
            <a:ext cx="2847819" cy="2650441"/>
          </a:xfrm>
          <a:prstGeom prst="rect">
            <a:avLst/>
          </a:prstGeom>
        </p:spPr>
        <p:txBody>
          <a:bodyPr wrap="square" lIns="0" tIns="0" rIns="0" bIns="0">
            <a:noAutofit/>
          </a:bodyPr>
          <a:lstStyle>
            <a:lvl1pPr marL="0" indent="0" algn="l">
              <a:lnSpc>
                <a:spcPts val="2380"/>
              </a:lnSpc>
              <a:spcBef>
                <a:spcPts val="0"/>
              </a:spcBef>
              <a:buNone/>
              <a:defRPr sz="1600">
                <a:solidFill>
                  <a:schemeClr val="tx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pic>
        <p:nvPicPr>
          <p:cNvPr id="29" name="Picture 28">
            <a:extLst>
              <a:ext uri="{FF2B5EF4-FFF2-40B4-BE49-F238E27FC236}">
                <a16:creationId xmlns:a16="http://schemas.microsoft.com/office/drawing/2014/main" id="{C9A0E7AA-5E72-FD40-A185-20C82CEA823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16017" y="1764868"/>
            <a:ext cx="813468" cy="813468"/>
          </a:xfrm>
          <a:prstGeom prst="rect">
            <a:avLst/>
          </a:prstGeom>
        </p:spPr>
      </p:pic>
    </p:spTree>
    <p:extLst>
      <p:ext uri="{BB962C8B-B14F-4D97-AF65-F5344CB8AC3E}">
        <p14:creationId xmlns:p14="http://schemas.microsoft.com/office/powerpoint/2010/main" val="138365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12" name="Rounded Rectangle 11">
            <a:extLst>
              <a:ext uri="{FF2B5EF4-FFF2-40B4-BE49-F238E27FC236}">
                <a16:creationId xmlns:a16="http://schemas.microsoft.com/office/drawing/2014/main" id="{E9009D76-AA94-694E-980C-D3E3B4DF850A}"/>
              </a:ext>
            </a:extLst>
          </p:cNvPr>
          <p:cNvSpPr/>
          <p:nvPr userDrawn="1"/>
        </p:nvSpPr>
        <p:spPr>
          <a:xfrm>
            <a:off x="673959" y="1992394"/>
            <a:ext cx="7448020" cy="813468"/>
          </a:xfrm>
          <a:prstGeom prst="roundRect">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a:extLst>
              <a:ext uri="{FF2B5EF4-FFF2-40B4-BE49-F238E27FC236}">
                <a16:creationId xmlns:a16="http://schemas.microsoft.com/office/drawing/2014/main" id="{D0587052-F1D5-5B41-A4C1-00997D3B3C4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5536" y="1764868"/>
            <a:ext cx="813468" cy="813468"/>
          </a:xfrm>
          <a:prstGeom prst="rect">
            <a:avLst/>
          </a:prstGeom>
        </p:spPr>
      </p:pic>
    </p:spTree>
    <p:extLst>
      <p:ext uri="{BB962C8B-B14F-4D97-AF65-F5344CB8AC3E}">
        <p14:creationId xmlns:p14="http://schemas.microsoft.com/office/powerpoint/2010/main" val="23616388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7136650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590E8D8E-DE1C-7142-AAD1-B706A0EFC2D8}"/>
              </a:ext>
            </a:extLst>
          </p:cNvPr>
          <p:cNvSpPr>
            <a:spLocks noGrp="1"/>
          </p:cNvSpPr>
          <p:nvPr>
            <p:ph type="pic" sz="quarter" idx="20"/>
          </p:nvPr>
        </p:nvSpPr>
        <p:spPr>
          <a:xfrm>
            <a:off x="395536" y="2348880"/>
            <a:ext cx="3888432" cy="3434662"/>
          </a:xfrm>
          <a:prstGeom prst="roundRect">
            <a:avLst>
              <a:gd name="adj" fmla="val 5241"/>
            </a:avLst>
          </a:prstGeom>
          <a:noFill/>
        </p:spPr>
        <p:txBody>
          <a:bodyPr/>
          <a:lstStyle/>
          <a:p>
            <a:endParaRPr lang="en-US"/>
          </a:p>
        </p:txBody>
      </p:sp>
      <p:pic>
        <p:nvPicPr>
          <p:cNvPr id="10" name="Picture 9">
            <a:extLst>
              <a:ext uri="{FF2B5EF4-FFF2-40B4-BE49-F238E27FC236}">
                <a16:creationId xmlns:a16="http://schemas.microsoft.com/office/drawing/2014/main" id="{7BC0EBF9-A3E5-D24A-876E-C5DC660D9718}"/>
              </a:ext>
            </a:extLst>
          </p:cNvPr>
          <p:cNvPicPr>
            <a:picLocks noChangeAspect="1"/>
          </p:cNvPicPr>
          <p:nvPr userDrawn="1"/>
        </p:nvPicPr>
        <p:blipFill>
          <a:blip r:embed="rId2"/>
          <a:stretch>
            <a:fillRect/>
          </a:stretch>
        </p:blipFill>
        <p:spPr>
          <a:xfrm rot="10800000">
            <a:off x="395536" y="1988840"/>
            <a:ext cx="3888432" cy="534986"/>
          </a:xfrm>
          <a:prstGeom prst="rect">
            <a:avLst/>
          </a:prstGeom>
        </p:spPr>
      </p:pic>
      <p:sp>
        <p:nvSpPr>
          <p:cNvPr id="12" name="Text Placeholder 29">
            <a:extLst>
              <a:ext uri="{FF2B5EF4-FFF2-40B4-BE49-F238E27FC236}">
                <a16:creationId xmlns:a16="http://schemas.microsoft.com/office/drawing/2014/main" id="{6DDECE27-8356-4644-81F4-FF4B00CC4825}"/>
              </a:ext>
            </a:extLst>
          </p:cNvPr>
          <p:cNvSpPr>
            <a:spLocks noGrp="1"/>
          </p:cNvSpPr>
          <p:nvPr>
            <p:ph type="body" sz="quarter" idx="17" hasCustomPrompt="1"/>
          </p:nvPr>
        </p:nvSpPr>
        <p:spPr>
          <a:xfrm>
            <a:off x="395536" y="2120137"/>
            <a:ext cx="3888432" cy="272391"/>
          </a:xfrm>
          <a:prstGeom prst="rect">
            <a:avLst/>
          </a:prstGeom>
        </p:spPr>
        <p:txBody>
          <a:bodyPr wrap="square" lIns="0" tIns="0" rIns="0" bIns="0">
            <a:noAutofit/>
          </a:bodyPr>
          <a:lstStyle>
            <a:lvl1pPr marL="0" indent="0" algn="ctr">
              <a:lnSpc>
                <a:spcPts val="2380"/>
              </a:lnSpc>
              <a:spcBef>
                <a:spcPts val="0"/>
              </a:spcBef>
              <a:buNone/>
              <a:defRPr sz="2000">
                <a:solidFill>
                  <a:schemeClr val="bg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
        <p:nvSpPr>
          <p:cNvPr id="14" name="Picture Placeholder 2">
            <a:extLst>
              <a:ext uri="{FF2B5EF4-FFF2-40B4-BE49-F238E27FC236}">
                <a16:creationId xmlns:a16="http://schemas.microsoft.com/office/drawing/2014/main" id="{AB0FB073-1FC2-9F4C-8DB8-3E20D9B86DE1}"/>
              </a:ext>
            </a:extLst>
          </p:cNvPr>
          <p:cNvSpPr>
            <a:spLocks noGrp="1"/>
          </p:cNvSpPr>
          <p:nvPr>
            <p:ph type="pic" sz="quarter" idx="21"/>
          </p:nvPr>
        </p:nvSpPr>
        <p:spPr>
          <a:xfrm>
            <a:off x="4855109" y="2348880"/>
            <a:ext cx="3888432" cy="3434662"/>
          </a:xfrm>
          <a:prstGeom prst="roundRect">
            <a:avLst>
              <a:gd name="adj" fmla="val 5241"/>
            </a:avLst>
          </a:prstGeom>
          <a:noFill/>
        </p:spPr>
        <p:txBody>
          <a:bodyPr/>
          <a:lstStyle/>
          <a:p>
            <a:endParaRPr lang="en-US" dirty="0"/>
          </a:p>
        </p:txBody>
      </p:sp>
      <p:pic>
        <p:nvPicPr>
          <p:cNvPr id="15" name="Picture 14">
            <a:extLst>
              <a:ext uri="{FF2B5EF4-FFF2-40B4-BE49-F238E27FC236}">
                <a16:creationId xmlns:a16="http://schemas.microsoft.com/office/drawing/2014/main" id="{E2F91C70-4F0D-9B47-A30C-81CD48DB8AF3}"/>
              </a:ext>
            </a:extLst>
          </p:cNvPr>
          <p:cNvPicPr>
            <a:picLocks noChangeAspect="1"/>
          </p:cNvPicPr>
          <p:nvPr userDrawn="1"/>
        </p:nvPicPr>
        <p:blipFill>
          <a:blip r:embed="rId2"/>
          <a:stretch>
            <a:fillRect/>
          </a:stretch>
        </p:blipFill>
        <p:spPr>
          <a:xfrm rot="10800000">
            <a:off x="4855109" y="1981707"/>
            <a:ext cx="3888432" cy="534986"/>
          </a:xfrm>
          <a:prstGeom prst="rect">
            <a:avLst/>
          </a:prstGeom>
        </p:spPr>
      </p:pic>
      <p:sp>
        <p:nvSpPr>
          <p:cNvPr id="16" name="Text Placeholder 29">
            <a:extLst>
              <a:ext uri="{FF2B5EF4-FFF2-40B4-BE49-F238E27FC236}">
                <a16:creationId xmlns:a16="http://schemas.microsoft.com/office/drawing/2014/main" id="{B272B0EC-1166-E548-AD87-C7C3BCA71866}"/>
              </a:ext>
            </a:extLst>
          </p:cNvPr>
          <p:cNvSpPr>
            <a:spLocks noGrp="1"/>
          </p:cNvSpPr>
          <p:nvPr>
            <p:ph type="body" sz="quarter" idx="22" hasCustomPrompt="1"/>
          </p:nvPr>
        </p:nvSpPr>
        <p:spPr>
          <a:xfrm>
            <a:off x="4855109" y="2120137"/>
            <a:ext cx="3888432" cy="272391"/>
          </a:xfrm>
          <a:prstGeom prst="rect">
            <a:avLst/>
          </a:prstGeom>
        </p:spPr>
        <p:txBody>
          <a:bodyPr wrap="square" lIns="0" tIns="0" rIns="0" bIns="0">
            <a:noAutofit/>
          </a:bodyPr>
          <a:lstStyle>
            <a:lvl1pPr marL="0" indent="0" algn="ctr">
              <a:lnSpc>
                <a:spcPts val="2380"/>
              </a:lnSpc>
              <a:spcBef>
                <a:spcPts val="0"/>
              </a:spcBef>
              <a:buNone/>
              <a:defRPr sz="2000">
                <a:solidFill>
                  <a:schemeClr val="bg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Tree>
    <p:extLst>
      <p:ext uri="{BB962C8B-B14F-4D97-AF65-F5344CB8AC3E}">
        <p14:creationId xmlns:p14="http://schemas.microsoft.com/office/powerpoint/2010/main" val="37897514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ext Placeholder 31">
            <a:extLst>
              <a:ext uri="{FF2B5EF4-FFF2-40B4-BE49-F238E27FC236}">
                <a16:creationId xmlns:a16="http://schemas.microsoft.com/office/drawing/2014/main" id="{7159FFEF-C596-084C-A3C4-3554FCEB199F}"/>
              </a:ext>
            </a:extLst>
          </p:cNvPr>
          <p:cNvSpPr txBox="1">
            <a:spLocks/>
          </p:cNvSpPr>
          <p:nvPr userDrawn="1"/>
        </p:nvSpPr>
        <p:spPr>
          <a:xfrm>
            <a:off x="395536" y="6390484"/>
            <a:ext cx="3456384" cy="226264"/>
          </a:xfrm>
          <a:prstGeom prst="rect">
            <a:avLst/>
          </a:prstGeom>
        </p:spPr>
        <p:txBody>
          <a:bodyPr lIns="0" tIns="0" rIns="0" bIns="0"/>
          <a:lstStyle>
            <a:lvl1pPr marL="0" indent="0" algn="l" defTabSz="914400" rtl="0" eaLnBrk="1" latinLnBrk="0" hangingPunct="1">
              <a:spcBef>
                <a:spcPct val="20000"/>
              </a:spcBef>
              <a:buFont typeface="Arial" panose="020B0604020202020204" pitchFamily="34" charset="0"/>
              <a:buNone/>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200" dirty="0">
                <a:solidFill>
                  <a:schemeClr val="tx1">
                    <a:lumMod val="95000"/>
                    <a:lumOff val="5000"/>
                  </a:schemeClr>
                </a:solidFill>
              </a:rPr>
              <a:t>Theme 1 Unit 3: </a:t>
            </a:r>
            <a:r>
              <a:rPr lang="en-GB" sz="1200" b="1" dirty="0">
                <a:latin typeface="Arial"/>
                <a:cs typeface="Arial"/>
              </a:rPr>
              <a:t>The Paralympic Movement</a:t>
            </a:r>
            <a:endParaRPr lang="en-GB" sz="1200" b="1" dirty="0">
              <a:solidFill>
                <a:schemeClr val="tx1">
                  <a:lumMod val="95000"/>
                  <a:lumOff val="5000"/>
                </a:schemeClr>
              </a:solidFill>
            </a:endParaRPr>
          </a:p>
        </p:txBody>
      </p:sp>
      <p:pic>
        <p:nvPicPr>
          <p:cNvPr id="5" name="Picture 4">
            <a:extLst>
              <a:ext uri="{FF2B5EF4-FFF2-40B4-BE49-F238E27FC236}">
                <a16:creationId xmlns:a16="http://schemas.microsoft.com/office/drawing/2014/main" id="{914FE191-E1E3-1A4B-9D2F-F01862E7F8A0}"/>
              </a:ext>
            </a:extLst>
          </p:cNvPr>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a:off x="-1256" y="-165059"/>
            <a:ext cx="9144000" cy="1826263"/>
          </a:xfrm>
          <a:prstGeom prst="rect">
            <a:avLst/>
          </a:prstGeom>
        </p:spPr>
      </p:pic>
      <p:pic>
        <p:nvPicPr>
          <p:cNvPr id="6" name="Picture 5" descr="I'm-Possible-logo.png">
            <a:extLst>
              <a:ext uri="{FF2B5EF4-FFF2-40B4-BE49-F238E27FC236}">
                <a16:creationId xmlns:a16="http://schemas.microsoft.com/office/drawing/2014/main" id="{CDEB051F-41E8-4B40-93F2-E8345F6DBF5E}"/>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395536" y="194845"/>
            <a:ext cx="1745411" cy="386642"/>
          </a:xfrm>
          <a:prstGeom prst="rect">
            <a:avLst/>
          </a:prstGeom>
        </p:spPr>
      </p:pic>
      <p:cxnSp>
        <p:nvCxnSpPr>
          <p:cNvPr id="8" name="Straight Connector 7">
            <a:extLst>
              <a:ext uri="{FF2B5EF4-FFF2-40B4-BE49-F238E27FC236}">
                <a16:creationId xmlns:a16="http://schemas.microsoft.com/office/drawing/2014/main" id="{69E835BC-8691-7B44-B80B-24EEFF6028C8}"/>
              </a:ext>
            </a:extLst>
          </p:cNvPr>
          <p:cNvCxnSpPr>
            <a:cxnSpLocks/>
          </p:cNvCxnSpPr>
          <p:nvPr userDrawn="1"/>
        </p:nvCxnSpPr>
        <p:spPr>
          <a:xfrm>
            <a:off x="395536" y="6309320"/>
            <a:ext cx="72008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Text Placeholder 31">
            <a:extLst>
              <a:ext uri="{FF2B5EF4-FFF2-40B4-BE49-F238E27FC236}">
                <a16:creationId xmlns:a16="http://schemas.microsoft.com/office/drawing/2014/main" id="{12545007-F416-1A49-A51C-B672B89B6EBE}"/>
              </a:ext>
            </a:extLst>
          </p:cNvPr>
          <p:cNvSpPr txBox="1">
            <a:spLocks/>
          </p:cNvSpPr>
          <p:nvPr userDrawn="1"/>
        </p:nvSpPr>
        <p:spPr>
          <a:xfrm>
            <a:off x="4283968" y="6453336"/>
            <a:ext cx="3312368" cy="163412"/>
          </a:xfrm>
          <a:prstGeom prst="rect">
            <a:avLst/>
          </a:prstGeom>
        </p:spPr>
        <p:txBody>
          <a:bodyPr lIns="0" tIns="0" rIns="0" bIns="0"/>
          <a:lstStyle>
            <a:lvl1pPr marL="0" indent="0" algn="l" defTabSz="914400" rtl="0" eaLnBrk="1" latinLnBrk="0" hangingPunct="1">
              <a:spcBef>
                <a:spcPct val="20000"/>
              </a:spcBef>
              <a:buFont typeface="Arial" panose="020B0604020202020204" pitchFamily="34" charset="0"/>
              <a:buNone/>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r>
              <a:rPr lang="en-GB" sz="700" kern="1200" dirty="0">
                <a:solidFill>
                  <a:schemeClr val="tx1">
                    <a:lumMod val="95000"/>
                    <a:lumOff val="5000"/>
                  </a:schemeClr>
                </a:solidFill>
                <a:effectLst/>
                <a:latin typeface="Arial" panose="020B0604020202020204" pitchFamily="34" charset="0"/>
                <a:ea typeface="+mn-ea"/>
                <a:cs typeface="Arial" panose="020B0604020202020204" pitchFamily="34" charset="0"/>
              </a:rPr>
              <a:t>© 2018 International Paralympic Committee – ALL RIGHTS RESERVED</a:t>
            </a:r>
          </a:p>
        </p:txBody>
      </p:sp>
      <p:pic>
        <p:nvPicPr>
          <p:cNvPr id="10" name="Picture 9">
            <a:extLst>
              <a:ext uri="{FF2B5EF4-FFF2-40B4-BE49-F238E27FC236}">
                <a16:creationId xmlns:a16="http://schemas.microsoft.com/office/drawing/2014/main" id="{DBECB3E5-AA15-CD42-8F21-C6DF218787B6}"/>
              </a:ext>
            </a:extLst>
          </p:cNvPr>
          <p:cNvPicPr>
            <a:picLocks noChangeAspect="1"/>
          </p:cNvPicPr>
          <p:nvPr userDrawn="1"/>
        </p:nvPicPr>
        <p:blipFill>
          <a:blip r:embed="rId16" cstate="screen">
            <a:extLst>
              <a:ext uri="{28A0092B-C50C-407E-A947-70E740481C1C}">
                <a14:useLocalDpi xmlns:a14="http://schemas.microsoft.com/office/drawing/2010/main"/>
              </a:ext>
            </a:extLst>
          </a:blip>
          <a:stretch>
            <a:fillRect/>
          </a:stretch>
        </p:blipFill>
        <p:spPr>
          <a:xfrm>
            <a:off x="7812360" y="6115835"/>
            <a:ext cx="946250" cy="549297"/>
          </a:xfrm>
          <a:prstGeom prst="rect">
            <a:avLst/>
          </a:prstGeom>
        </p:spPr>
      </p:pic>
    </p:spTree>
    <p:extLst>
      <p:ext uri="{BB962C8B-B14F-4D97-AF65-F5344CB8AC3E}">
        <p14:creationId xmlns:p14="http://schemas.microsoft.com/office/powerpoint/2010/main" val="6166805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4" r:id="rId3"/>
    <p:sldLayoutId id="2147483661" r:id="rId4"/>
    <p:sldLayoutId id="2147483651" r:id="rId5"/>
    <p:sldLayoutId id="2147483652" r:id="rId6"/>
    <p:sldLayoutId id="2147483660" r:id="rId7"/>
    <p:sldLayoutId id="2147483663" r:id="rId8"/>
    <p:sldLayoutId id="2147483654" r:id="rId9"/>
    <p:sldLayoutId id="2147483655" r:id="rId10"/>
    <p:sldLayoutId id="2147483656" r:id="rId11"/>
    <p:sldLayoutId id="2147483662"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image" Target="../media/image11.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image" Target="../media/image13.jpeg"/></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15.jpeg"/></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9F065C02-EF1B-7249-BB12-7CC6D7EA9138}"/>
              </a:ext>
            </a:extLst>
          </p:cNvPr>
          <p:cNvSpPr>
            <a:spLocks noGrp="1"/>
          </p:cNvSpPr>
          <p:nvPr>
            <p:ph type="body" sz="quarter" idx="13"/>
          </p:nvPr>
        </p:nvSpPr>
        <p:spPr>
          <a:xfrm>
            <a:off x="404952" y="1412776"/>
            <a:ext cx="7767448" cy="740009"/>
          </a:xfrm>
        </p:spPr>
        <p:txBody>
          <a:bodyPr/>
          <a:lstStyle/>
          <a:p>
            <a:r>
              <a:rPr lang="en-US" dirty="0"/>
              <a:t>What makes a Paralympian?</a:t>
            </a:r>
          </a:p>
        </p:txBody>
      </p:sp>
      <p:sp>
        <p:nvSpPr>
          <p:cNvPr id="12" name="Subtitle 11">
            <a:extLst>
              <a:ext uri="{FF2B5EF4-FFF2-40B4-BE49-F238E27FC236}">
                <a16:creationId xmlns:a16="http://schemas.microsoft.com/office/drawing/2014/main" id="{D9E0F5DD-35BD-3B4E-B208-1AB73BA97BC2}"/>
              </a:ext>
            </a:extLst>
          </p:cNvPr>
          <p:cNvSpPr>
            <a:spLocks noGrp="1"/>
          </p:cNvSpPr>
          <p:nvPr>
            <p:ph type="subTitle" idx="1"/>
          </p:nvPr>
        </p:nvSpPr>
        <p:spPr>
          <a:xfrm>
            <a:off x="404952" y="3068960"/>
            <a:ext cx="8270736" cy="481246"/>
          </a:xfrm>
        </p:spPr>
        <p:txBody>
          <a:bodyPr/>
          <a:lstStyle/>
          <a:p>
            <a:r>
              <a:rPr lang="en-US" sz="2400" dirty="0"/>
              <a:t>Part 1</a:t>
            </a:r>
          </a:p>
        </p:txBody>
      </p:sp>
    </p:spTree>
    <p:extLst>
      <p:ext uri="{BB962C8B-B14F-4D97-AF65-F5344CB8AC3E}">
        <p14:creationId xmlns:p14="http://schemas.microsoft.com/office/powerpoint/2010/main" val="31138365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 Same Side Corner Rectangle 12">
            <a:extLst>
              <a:ext uri="{FF2B5EF4-FFF2-40B4-BE49-F238E27FC236}">
                <a16:creationId xmlns:a16="http://schemas.microsoft.com/office/drawing/2014/main" id="{4DE14E34-8EFE-DF45-9993-83B41060CCA8}"/>
              </a:ext>
            </a:extLst>
          </p:cNvPr>
          <p:cNvSpPr/>
          <p:nvPr/>
        </p:nvSpPr>
        <p:spPr>
          <a:xfrm rot="10800000">
            <a:off x="678764" y="2565138"/>
            <a:ext cx="7781024" cy="2808078"/>
          </a:xfrm>
          <a:prstGeom prst="round2SameRect">
            <a:avLst>
              <a:gd name="adj1" fmla="val 10439"/>
              <a:gd name="adj2" fmla="val 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 Same Side Corner Rectangle 16">
            <a:extLst>
              <a:ext uri="{FF2B5EF4-FFF2-40B4-BE49-F238E27FC236}">
                <a16:creationId xmlns:a16="http://schemas.microsoft.com/office/drawing/2014/main" id="{2EF78D26-9607-9D4D-A2D3-583CE6913321}"/>
              </a:ext>
            </a:extLst>
          </p:cNvPr>
          <p:cNvSpPr/>
          <p:nvPr/>
        </p:nvSpPr>
        <p:spPr>
          <a:xfrm flipH="1">
            <a:off x="678763" y="1989138"/>
            <a:ext cx="7781025" cy="576000"/>
          </a:xfrm>
          <a:prstGeom prst="round2SameRect">
            <a:avLst>
              <a:gd name="adj1" fmla="val 50000"/>
              <a:gd name="adj2" fmla="val 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9">
            <a:extLst>
              <a:ext uri="{FF2B5EF4-FFF2-40B4-BE49-F238E27FC236}">
                <a16:creationId xmlns:a16="http://schemas.microsoft.com/office/drawing/2014/main" id="{3EA842C2-6E77-2246-8A8E-CFB283734DB8}"/>
              </a:ext>
            </a:extLst>
          </p:cNvPr>
          <p:cNvSpPr txBox="1">
            <a:spLocks/>
          </p:cNvSpPr>
          <p:nvPr/>
        </p:nvSpPr>
        <p:spPr>
          <a:xfrm>
            <a:off x="984057" y="2039286"/>
            <a:ext cx="7056140" cy="525852"/>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Who helps the Paralympians?</a:t>
            </a:r>
          </a:p>
        </p:txBody>
      </p:sp>
      <p:sp>
        <p:nvSpPr>
          <p:cNvPr id="15" name="TextBox 14">
            <a:extLst>
              <a:ext uri="{FF2B5EF4-FFF2-40B4-BE49-F238E27FC236}">
                <a16:creationId xmlns:a16="http://schemas.microsoft.com/office/drawing/2014/main" id="{05702342-B498-2F41-A480-3360488A749A}"/>
              </a:ext>
            </a:extLst>
          </p:cNvPr>
          <p:cNvSpPr txBox="1"/>
          <p:nvPr/>
        </p:nvSpPr>
        <p:spPr>
          <a:xfrm>
            <a:off x="1008000" y="2728370"/>
            <a:ext cx="7164400" cy="2400657"/>
          </a:xfrm>
          <a:prstGeom prst="rect">
            <a:avLst/>
          </a:prstGeom>
          <a:noFill/>
        </p:spPr>
        <p:txBody>
          <a:bodyPr wrap="square" lIns="0" rtlCol="0">
            <a:spAutoFit/>
          </a:bodyPr>
          <a:lstStyle/>
          <a:p>
            <a:pPr>
              <a:spcAft>
                <a:spcPts val="2400"/>
              </a:spcAft>
            </a:pPr>
            <a:r>
              <a:rPr lang="en-GB" b="1" dirty="0">
                <a:solidFill>
                  <a:srgbClr val="0069A9"/>
                </a:solidFill>
                <a:latin typeface="Arial" panose="020B0604020202020204" pitchFamily="34" charset="0"/>
                <a:cs typeface="Arial" panose="020B0604020202020204" pitchFamily="34" charset="0"/>
              </a:rPr>
              <a:t>Sport nutritionist</a:t>
            </a:r>
          </a:p>
          <a:p>
            <a:pPr marL="285750" indent="-285750">
              <a:spcAft>
                <a:spcPts val="2400"/>
              </a:spcAft>
              <a:buFont typeface="Arial" panose="020B0604020202020204" pitchFamily="34" charset="0"/>
              <a:buChar char="•"/>
            </a:pPr>
            <a:r>
              <a:rPr lang="en-GB" dirty="0">
                <a:latin typeface="Arial" panose="020B0604020202020204" pitchFamily="34" charset="0"/>
                <a:cs typeface="Arial" panose="020B0604020202020204" pitchFamily="34" charset="0"/>
              </a:rPr>
              <a:t>Provides advice on diet and nutrition specific to the requirements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of the sport.</a:t>
            </a:r>
          </a:p>
          <a:p>
            <a:pPr marL="285750" indent="-285750">
              <a:spcAft>
                <a:spcPts val="2400"/>
              </a:spcAft>
              <a:buFont typeface="Arial" panose="020B0604020202020204" pitchFamily="34" charset="0"/>
              <a:buChar char="•"/>
            </a:pPr>
            <a:r>
              <a:rPr lang="en-GB" dirty="0">
                <a:latin typeface="Arial" panose="020B0604020202020204" pitchFamily="34" charset="0"/>
                <a:cs typeface="Arial" panose="020B0604020202020204" pitchFamily="34" charset="0"/>
              </a:rPr>
              <a:t>Offers advice on safe food supplements.</a:t>
            </a:r>
          </a:p>
          <a:p>
            <a:pPr marL="285750" indent="-285750">
              <a:spcAft>
                <a:spcPts val="2400"/>
              </a:spcAft>
              <a:buFont typeface="Arial" panose="020B0604020202020204" pitchFamily="34" charset="0"/>
              <a:buChar char="•"/>
            </a:pPr>
            <a:r>
              <a:rPr lang="en-GB" dirty="0">
                <a:latin typeface="Arial" panose="020B0604020202020204" pitchFamily="34" charset="0"/>
                <a:cs typeface="Arial" panose="020B0604020202020204" pitchFamily="34" charset="0"/>
              </a:rPr>
              <a:t>Keeps track of weight and weight management.</a:t>
            </a:r>
          </a:p>
        </p:txBody>
      </p:sp>
    </p:spTree>
    <p:extLst>
      <p:ext uri="{BB962C8B-B14F-4D97-AF65-F5344CB8AC3E}">
        <p14:creationId xmlns:p14="http://schemas.microsoft.com/office/powerpoint/2010/main" val="1453165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animEffect transition="in" filter="fade">
                                      <p:cBhvr>
                                        <p:cTn id="11" dur="500"/>
                                        <p:tgtEl>
                                          <p:spTgt spid="15">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xEl>
                                              <p:pRg st="2" end="2"/>
                                            </p:txEl>
                                          </p:spTgt>
                                        </p:tgtEl>
                                        <p:attrNameLst>
                                          <p:attrName>style.visibility</p:attrName>
                                        </p:attrNameLst>
                                      </p:cBhvr>
                                      <p:to>
                                        <p:strVal val="visible"/>
                                      </p:to>
                                    </p:set>
                                    <p:animEffect transition="in" filter="fade">
                                      <p:cBhvr>
                                        <p:cTn id="15" dur="500"/>
                                        <p:tgtEl>
                                          <p:spTgt spid="15">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5">
                                            <p:txEl>
                                              <p:pRg st="3" end="3"/>
                                            </p:txEl>
                                          </p:spTgt>
                                        </p:tgtEl>
                                        <p:attrNameLst>
                                          <p:attrName>style.visibility</p:attrName>
                                        </p:attrNameLst>
                                      </p:cBhvr>
                                      <p:to>
                                        <p:strVal val="visible"/>
                                      </p:to>
                                    </p:set>
                                    <p:animEffect transition="in" filter="fade">
                                      <p:cBhvr>
                                        <p:cTn id="19" dur="500"/>
                                        <p:tgtEl>
                                          <p:spTgt spid="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uiExpand="1"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7E190C6-41DB-C245-B2C7-44E4EF3EDAE9}"/>
              </a:ext>
            </a:extLst>
          </p:cNvPr>
          <p:cNvPicPr>
            <a:picLocks/>
          </p:cNvPicPr>
          <p:nvPr/>
        </p:nvPicPr>
        <p:blipFill rotWithShape="1">
          <a:blip r:embed="rId3" cstate="screen">
            <a:extLst>
              <a:ext uri="{28A0092B-C50C-407E-A947-70E740481C1C}">
                <a14:useLocalDpi xmlns:a14="http://schemas.microsoft.com/office/drawing/2010/main"/>
              </a:ext>
            </a:extLst>
          </a:blip>
          <a:srcRect t="5525" b="5525"/>
          <a:stretch/>
        </p:blipFill>
        <p:spPr>
          <a:xfrm>
            <a:off x="1873800" y="2276872"/>
            <a:ext cx="5396400" cy="3600060"/>
          </a:xfrm>
          <a:prstGeom prst="roundRect">
            <a:avLst>
              <a:gd name="adj" fmla="val 7684"/>
            </a:avLst>
          </a:prstGeom>
        </p:spPr>
      </p:pic>
      <p:sp>
        <p:nvSpPr>
          <p:cNvPr id="17" name="Rounded Rectangle 16">
            <a:extLst>
              <a:ext uri="{FF2B5EF4-FFF2-40B4-BE49-F238E27FC236}">
                <a16:creationId xmlns:a16="http://schemas.microsoft.com/office/drawing/2014/main" id="{2EF78D26-9607-9D4D-A2D3-583CE6913321}"/>
              </a:ext>
            </a:extLst>
          </p:cNvPr>
          <p:cNvSpPr/>
          <p:nvPr/>
        </p:nvSpPr>
        <p:spPr>
          <a:xfrm rot="10800000" flipH="1">
            <a:off x="684212" y="1989138"/>
            <a:ext cx="4895900" cy="575766"/>
          </a:xfrm>
          <a:prstGeom prst="roundRect">
            <a:avLst>
              <a:gd name="adj" fmla="val 4843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9">
            <a:extLst>
              <a:ext uri="{FF2B5EF4-FFF2-40B4-BE49-F238E27FC236}">
                <a16:creationId xmlns:a16="http://schemas.microsoft.com/office/drawing/2014/main" id="{3EA842C2-6E77-2246-8A8E-CFB283734DB8}"/>
              </a:ext>
            </a:extLst>
          </p:cNvPr>
          <p:cNvSpPr txBox="1">
            <a:spLocks/>
          </p:cNvSpPr>
          <p:nvPr/>
        </p:nvSpPr>
        <p:spPr>
          <a:xfrm>
            <a:off x="971550" y="2039052"/>
            <a:ext cx="4464546" cy="525852"/>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Who helps the Paralympians?</a:t>
            </a:r>
          </a:p>
        </p:txBody>
      </p:sp>
      <p:grpSp>
        <p:nvGrpSpPr>
          <p:cNvPr id="3" name="Group 2">
            <a:extLst>
              <a:ext uri="{FF2B5EF4-FFF2-40B4-BE49-F238E27FC236}">
                <a16:creationId xmlns:a16="http://schemas.microsoft.com/office/drawing/2014/main" id="{E2C38A5A-0729-014D-A365-2B63FA303F69}"/>
              </a:ext>
            </a:extLst>
          </p:cNvPr>
          <p:cNvGrpSpPr/>
          <p:nvPr/>
        </p:nvGrpSpPr>
        <p:grpSpPr>
          <a:xfrm>
            <a:off x="5148064" y="4941168"/>
            <a:ext cx="2375619" cy="596789"/>
            <a:chOff x="5562557" y="4172499"/>
            <a:chExt cx="2375619" cy="596789"/>
          </a:xfrm>
        </p:grpSpPr>
        <p:grpSp>
          <p:nvGrpSpPr>
            <p:cNvPr id="2" name="Group 1">
              <a:extLst>
                <a:ext uri="{FF2B5EF4-FFF2-40B4-BE49-F238E27FC236}">
                  <a16:creationId xmlns:a16="http://schemas.microsoft.com/office/drawing/2014/main" id="{610DC275-9F55-8C42-9D5E-75F9D1C69902}"/>
                </a:ext>
              </a:extLst>
            </p:cNvPr>
            <p:cNvGrpSpPr/>
            <p:nvPr/>
          </p:nvGrpSpPr>
          <p:grpSpPr>
            <a:xfrm>
              <a:off x="5562557" y="4172499"/>
              <a:ext cx="2375619" cy="596789"/>
              <a:chOff x="184348" y="3196443"/>
              <a:chExt cx="2375619" cy="596789"/>
            </a:xfrm>
          </p:grpSpPr>
          <p:sp>
            <p:nvSpPr>
              <p:cNvPr id="16" name="Rounded Rectangle 15">
                <a:extLst>
                  <a:ext uri="{FF2B5EF4-FFF2-40B4-BE49-F238E27FC236}">
                    <a16:creationId xmlns:a16="http://schemas.microsoft.com/office/drawing/2014/main" id="{C79DE705-0F35-904F-B94F-1D34D0A24205}"/>
                  </a:ext>
                </a:extLst>
              </p:cNvPr>
              <p:cNvSpPr/>
              <p:nvPr/>
            </p:nvSpPr>
            <p:spPr>
              <a:xfrm>
                <a:off x="184348" y="3196443"/>
                <a:ext cx="2375619" cy="59678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a:extLst>
                  <a:ext uri="{FF2B5EF4-FFF2-40B4-BE49-F238E27FC236}">
                    <a16:creationId xmlns:a16="http://schemas.microsoft.com/office/drawing/2014/main" id="{EE10E9F6-C993-7E4F-A2CF-EE2859DCEF03}"/>
                  </a:ext>
                </a:extLst>
              </p:cNvPr>
              <p:cNvSpPr/>
              <p:nvPr/>
            </p:nvSpPr>
            <p:spPr>
              <a:xfrm>
                <a:off x="184348" y="3196443"/>
                <a:ext cx="2375619" cy="596789"/>
              </a:xfrm>
              <a:prstGeom prst="roundRect">
                <a:avLst>
                  <a:gd name="adj" fmla="val 5000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TextBox 10">
              <a:extLst>
                <a:ext uri="{FF2B5EF4-FFF2-40B4-BE49-F238E27FC236}">
                  <a16:creationId xmlns:a16="http://schemas.microsoft.com/office/drawing/2014/main" id="{2D49C8F1-B494-1744-A487-584FA36FC923}"/>
                </a:ext>
              </a:extLst>
            </p:cNvPr>
            <p:cNvSpPr txBox="1"/>
            <p:nvPr/>
          </p:nvSpPr>
          <p:spPr>
            <a:xfrm>
              <a:off x="5850589" y="4255450"/>
              <a:ext cx="1871885" cy="430887"/>
            </a:xfrm>
            <a:prstGeom prst="rect">
              <a:avLst/>
            </a:prstGeom>
            <a:noFill/>
          </p:spPr>
          <p:txBody>
            <a:bodyPr wrap="square" lIns="0" rIns="0" rtlCol="0">
              <a:spAutoFit/>
            </a:bodyPr>
            <a:lstStyle/>
            <a:p>
              <a:pPr algn="ctr">
                <a:spcAft>
                  <a:spcPts val="1200"/>
                </a:spcAft>
              </a:pPr>
              <a:r>
                <a:rPr lang="en-GB" sz="2200" b="1" dirty="0">
                  <a:solidFill>
                    <a:srgbClr val="0069A9"/>
                  </a:solidFill>
                  <a:latin typeface="Arial" panose="020B0604020202020204" pitchFamily="34" charset="0"/>
                  <a:cs typeface="Arial" panose="020B0604020202020204" pitchFamily="34" charset="0"/>
                </a:rPr>
                <a:t>Sport doctor</a:t>
              </a:r>
              <a:endParaRPr lang="en-GB" sz="2200"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051805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 calcmode="lin" valueType="num">
                                      <p:cBhvr>
                                        <p:cTn id="16" dur="1000" fill="hold"/>
                                        <p:tgtEl>
                                          <p:spTgt spid="3"/>
                                        </p:tgtEl>
                                        <p:attrNameLst>
                                          <p:attrName>style.rotation</p:attrName>
                                        </p:attrNameLst>
                                      </p:cBhvr>
                                      <p:tavLst>
                                        <p:tav tm="0">
                                          <p:val>
                                            <p:fltVal val="90"/>
                                          </p:val>
                                        </p:tav>
                                        <p:tav tm="100000">
                                          <p:val>
                                            <p:fltVal val="0"/>
                                          </p:val>
                                        </p:tav>
                                      </p:tavLst>
                                    </p:anim>
                                    <p:animEffect transition="in" filter="fade">
                                      <p:cBhvr>
                                        <p:cTn id="1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 Same Side Corner Rectangle 12">
            <a:extLst>
              <a:ext uri="{FF2B5EF4-FFF2-40B4-BE49-F238E27FC236}">
                <a16:creationId xmlns:a16="http://schemas.microsoft.com/office/drawing/2014/main" id="{4DE14E34-8EFE-DF45-9993-83B41060CCA8}"/>
              </a:ext>
            </a:extLst>
          </p:cNvPr>
          <p:cNvSpPr/>
          <p:nvPr/>
        </p:nvSpPr>
        <p:spPr>
          <a:xfrm rot="10800000">
            <a:off x="678764" y="2565138"/>
            <a:ext cx="7781024" cy="2520046"/>
          </a:xfrm>
          <a:prstGeom prst="round2SameRect">
            <a:avLst>
              <a:gd name="adj1" fmla="val 11887"/>
              <a:gd name="adj2" fmla="val 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 Same Side Corner Rectangle 16">
            <a:extLst>
              <a:ext uri="{FF2B5EF4-FFF2-40B4-BE49-F238E27FC236}">
                <a16:creationId xmlns:a16="http://schemas.microsoft.com/office/drawing/2014/main" id="{2EF78D26-9607-9D4D-A2D3-583CE6913321}"/>
              </a:ext>
            </a:extLst>
          </p:cNvPr>
          <p:cNvSpPr/>
          <p:nvPr/>
        </p:nvSpPr>
        <p:spPr>
          <a:xfrm flipH="1">
            <a:off x="678763" y="1989138"/>
            <a:ext cx="7781025" cy="576000"/>
          </a:xfrm>
          <a:prstGeom prst="round2SameRect">
            <a:avLst>
              <a:gd name="adj1" fmla="val 50000"/>
              <a:gd name="adj2" fmla="val 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9">
            <a:extLst>
              <a:ext uri="{FF2B5EF4-FFF2-40B4-BE49-F238E27FC236}">
                <a16:creationId xmlns:a16="http://schemas.microsoft.com/office/drawing/2014/main" id="{3EA842C2-6E77-2246-8A8E-CFB283734DB8}"/>
              </a:ext>
            </a:extLst>
          </p:cNvPr>
          <p:cNvSpPr txBox="1">
            <a:spLocks/>
          </p:cNvSpPr>
          <p:nvPr/>
        </p:nvSpPr>
        <p:spPr>
          <a:xfrm>
            <a:off x="984057" y="2039286"/>
            <a:ext cx="7056140" cy="525852"/>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Who helps the Paralympians?</a:t>
            </a:r>
          </a:p>
        </p:txBody>
      </p:sp>
      <p:sp>
        <p:nvSpPr>
          <p:cNvPr id="15" name="TextBox 14">
            <a:extLst>
              <a:ext uri="{FF2B5EF4-FFF2-40B4-BE49-F238E27FC236}">
                <a16:creationId xmlns:a16="http://schemas.microsoft.com/office/drawing/2014/main" id="{05702342-B498-2F41-A480-3360488A749A}"/>
              </a:ext>
            </a:extLst>
          </p:cNvPr>
          <p:cNvSpPr txBox="1"/>
          <p:nvPr/>
        </p:nvSpPr>
        <p:spPr>
          <a:xfrm>
            <a:off x="1008000" y="2728370"/>
            <a:ext cx="7164400" cy="2123658"/>
          </a:xfrm>
          <a:prstGeom prst="rect">
            <a:avLst/>
          </a:prstGeom>
          <a:noFill/>
        </p:spPr>
        <p:txBody>
          <a:bodyPr wrap="square" lIns="0" rtlCol="0">
            <a:spAutoFit/>
          </a:bodyPr>
          <a:lstStyle/>
          <a:p>
            <a:pPr>
              <a:spcAft>
                <a:spcPts val="2400"/>
              </a:spcAft>
            </a:pPr>
            <a:r>
              <a:rPr lang="en-GB" b="1" dirty="0">
                <a:solidFill>
                  <a:srgbClr val="0069A9"/>
                </a:solidFill>
                <a:latin typeface="Arial" panose="020B0604020202020204" pitchFamily="34" charset="0"/>
                <a:cs typeface="Arial" panose="020B0604020202020204" pitchFamily="34" charset="0"/>
              </a:rPr>
              <a:t>Sport doctor</a:t>
            </a:r>
          </a:p>
          <a:p>
            <a:pPr marL="285750" indent="-285750">
              <a:spcAft>
                <a:spcPts val="2400"/>
              </a:spcAft>
              <a:buFont typeface="Arial" panose="020B0604020202020204" pitchFamily="34" charset="0"/>
              <a:buChar char="•"/>
            </a:pPr>
            <a:r>
              <a:rPr lang="en-GB" dirty="0">
                <a:latin typeface="Arial" panose="020B0604020202020204" pitchFamily="34" charset="0"/>
                <a:cs typeface="Arial" panose="020B0604020202020204" pitchFamily="34" charset="0"/>
              </a:rPr>
              <a:t>Diagnoses illnesses and injuries.</a:t>
            </a:r>
          </a:p>
          <a:p>
            <a:pPr marL="285750" indent="-285750">
              <a:spcAft>
                <a:spcPts val="2400"/>
              </a:spcAft>
              <a:buFont typeface="Arial" panose="020B0604020202020204" pitchFamily="34" charset="0"/>
              <a:buChar char="•"/>
            </a:pPr>
            <a:r>
              <a:rPr lang="en-GB" dirty="0">
                <a:latin typeface="Arial" panose="020B0604020202020204" pitchFamily="34" charset="0"/>
                <a:cs typeface="Arial" panose="020B0604020202020204" pitchFamily="34" charset="0"/>
              </a:rPr>
              <a:t>Prescribes treatments for recovery.</a:t>
            </a:r>
          </a:p>
          <a:p>
            <a:pPr marL="285750" indent="-285750">
              <a:spcAft>
                <a:spcPts val="2400"/>
              </a:spcAft>
              <a:buFont typeface="Arial" panose="020B0604020202020204" pitchFamily="34" charset="0"/>
              <a:buChar char="•"/>
            </a:pPr>
            <a:r>
              <a:rPr lang="en-GB" dirty="0">
                <a:latin typeface="Arial" panose="020B0604020202020204" pitchFamily="34" charset="0"/>
                <a:cs typeface="Arial" panose="020B0604020202020204" pitchFamily="34" charset="0"/>
              </a:rPr>
              <a:t>Advices for the prevention of injuries and illnesses.</a:t>
            </a:r>
          </a:p>
        </p:txBody>
      </p:sp>
    </p:spTree>
    <p:extLst>
      <p:ext uri="{BB962C8B-B14F-4D97-AF65-F5344CB8AC3E}">
        <p14:creationId xmlns:p14="http://schemas.microsoft.com/office/powerpoint/2010/main" val="797258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animEffect transition="in" filter="fade">
                                      <p:cBhvr>
                                        <p:cTn id="11" dur="500"/>
                                        <p:tgtEl>
                                          <p:spTgt spid="15">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xEl>
                                              <p:pRg st="2" end="2"/>
                                            </p:txEl>
                                          </p:spTgt>
                                        </p:tgtEl>
                                        <p:attrNameLst>
                                          <p:attrName>style.visibility</p:attrName>
                                        </p:attrNameLst>
                                      </p:cBhvr>
                                      <p:to>
                                        <p:strVal val="visible"/>
                                      </p:to>
                                    </p:set>
                                    <p:animEffect transition="in" filter="fade">
                                      <p:cBhvr>
                                        <p:cTn id="15" dur="500"/>
                                        <p:tgtEl>
                                          <p:spTgt spid="15">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5">
                                            <p:txEl>
                                              <p:pRg st="3" end="3"/>
                                            </p:txEl>
                                          </p:spTgt>
                                        </p:tgtEl>
                                        <p:attrNameLst>
                                          <p:attrName>style.visibility</p:attrName>
                                        </p:attrNameLst>
                                      </p:cBhvr>
                                      <p:to>
                                        <p:strVal val="visible"/>
                                      </p:to>
                                    </p:set>
                                    <p:animEffect transition="in" filter="fade">
                                      <p:cBhvr>
                                        <p:cTn id="19" dur="500"/>
                                        <p:tgtEl>
                                          <p:spTgt spid="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uiExpand="1"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7E190C6-41DB-C245-B2C7-44E4EF3EDAE9}"/>
              </a:ext>
            </a:extLst>
          </p:cNvPr>
          <p:cNvPicPr>
            <a:picLocks/>
          </p:cNvPicPr>
          <p:nvPr/>
        </p:nvPicPr>
        <p:blipFill rotWithShape="1">
          <a:blip r:embed="rId3" cstate="screen">
            <a:extLst>
              <a:ext uri="{28A0092B-C50C-407E-A947-70E740481C1C}">
                <a14:useLocalDpi xmlns:a14="http://schemas.microsoft.com/office/drawing/2010/main"/>
              </a:ext>
            </a:extLst>
          </a:blip>
          <a:srcRect l="146" r="146"/>
          <a:stretch/>
        </p:blipFill>
        <p:spPr>
          <a:xfrm>
            <a:off x="1873800" y="2287471"/>
            <a:ext cx="5396400" cy="3603600"/>
          </a:xfrm>
          <a:prstGeom prst="roundRect">
            <a:avLst>
              <a:gd name="adj" fmla="val 7684"/>
            </a:avLst>
          </a:prstGeom>
        </p:spPr>
      </p:pic>
      <p:sp>
        <p:nvSpPr>
          <p:cNvPr id="17" name="Rounded Rectangle 16">
            <a:extLst>
              <a:ext uri="{FF2B5EF4-FFF2-40B4-BE49-F238E27FC236}">
                <a16:creationId xmlns:a16="http://schemas.microsoft.com/office/drawing/2014/main" id="{2EF78D26-9607-9D4D-A2D3-583CE6913321}"/>
              </a:ext>
            </a:extLst>
          </p:cNvPr>
          <p:cNvSpPr/>
          <p:nvPr/>
        </p:nvSpPr>
        <p:spPr>
          <a:xfrm rot="10800000" flipH="1">
            <a:off x="684212" y="1989138"/>
            <a:ext cx="4895900" cy="575766"/>
          </a:xfrm>
          <a:prstGeom prst="roundRect">
            <a:avLst>
              <a:gd name="adj" fmla="val 4843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9">
            <a:extLst>
              <a:ext uri="{FF2B5EF4-FFF2-40B4-BE49-F238E27FC236}">
                <a16:creationId xmlns:a16="http://schemas.microsoft.com/office/drawing/2014/main" id="{3EA842C2-6E77-2246-8A8E-CFB283734DB8}"/>
              </a:ext>
            </a:extLst>
          </p:cNvPr>
          <p:cNvSpPr txBox="1">
            <a:spLocks/>
          </p:cNvSpPr>
          <p:nvPr/>
        </p:nvSpPr>
        <p:spPr>
          <a:xfrm>
            <a:off x="971550" y="2039052"/>
            <a:ext cx="4464546" cy="525852"/>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Who helps the Paralympians?</a:t>
            </a:r>
          </a:p>
        </p:txBody>
      </p:sp>
      <p:grpSp>
        <p:nvGrpSpPr>
          <p:cNvPr id="3" name="Group 2">
            <a:extLst>
              <a:ext uri="{FF2B5EF4-FFF2-40B4-BE49-F238E27FC236}">
                <a16:creationId xmlns:a16="http://schemas.microsoft.com/office/drawing/2014/main" id="{E2C38A5A-0729-014D-A365-2B63FA303F69}"/>
              </a:ext>
            </a:extLst>
          </p:cNvPr>
          <p:cNvGrpSpPr/>
          <p:nvPr/>
        </p:nvGrpSpPr>
        <p:grpSpPr>
          <a:xfrm>
            <a:off x="4932040" y="4941168"/>
            <a:ext cx="2591643" cy="596789"/>
            <a:chOff x="5346533" y="4172499"/>
            <a:chExt cx="2591643" cy="596789"/>
          </a:xfrm>
        </p:grpSpPr>
        <p:grpSp>
          <p:nvGrpSpPr>
            <p:cNvPr id="2" name="Group 1">
              <a:extLst>
                <a:ext uri="{FF2B5EF4-FFF2-40B4-BE49-F238E27FC236}">
                  <a16:creationId xmlns:a16="http://schemas.microsoft.com/office/drawing/2014/main" id="{610DC275-9F55-8C42-9D5E-75F9D1C69902}"/>
                </a:ext>
              </a:extLst>
            </p:cNvPr>
            <p:cNvGrpSpPr/>
            <p:nvPr/>
          </p:nvGrpSpPr>
          <p:grpSpPr>
            <a:xfrm>
              <a:off x="5346533" y="4172499"/>
              <a:ext cx="2591643" cy="596789"/>
              <a:chOff x="-31676" y="3196443"/>
              <a:chExt cx="2591643" cy="596789"/>
            </a:xfrm>
          </p:grpSpPr>
          <p:sp>
            <p:nvSpPr>
              <p:cNvPr id="16" name="Rounded Rectangle 15">
                <a:extLst>
                  <a:ext uri="{FF2B5EF4-FFF2-40B4-BE49-F238E27FC236}">
                    <a16:creationId xmlns:a16="http://schemas.microsoft.com/office/drawing/2014/main" id="{C79DE705-0F35-904F-B94F-1D34D0A24205}"/>
                  </a:ext>
                </a:extLst>
              </p:cNvPr>
              <p:cNvSpPr/>
              <p:nvPr/>
            </p:nvSpPr>
            <p:spPr>
              <a:xfrm>
                <a:off x="-31676" y="3196443"/>
                <a:ext cx="2591643" cy="59678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a:extLst>
                  <a:ext uri="{FF2B5EF4-FFF2-40B4-BE49-F238E27FC236}">
                    <a16:creationId xmlns:a16="http://schemas.microsoft.com/office/drawing/2014/main" id="{EE10E9F6-C993-7E4F-A2CF-EE2859DCEF03}"/>
                  </a:ext>
                </a:extLst>
              </p:cNvPr>
              <p:cNvSpPr/>
              <p:nvPr/>
            </p:nvSpPr>
            <p:spPr>
              <a:xfrm>
                <a:off x="-31676" y="3196443"/>
                <a:ext cx="2591643" cy="596789"/>
              </a:xfrm>
              <a:prstGeom prst="roundRect">
                <a:avLst>
                  <a:gd name="adj" fmla="val 5000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TextBox 10">
              <a:extLst>
                <a:ext uri="{FF2B5EF4-FFF2-40B4-BE49-F238E27FC236}">
                  <a16:creationId xmlns:a16="http://schemas.microsoft.com/office/drawing/2014/main" id="{2D49C8F1-B494-1744-A487-584FA36FC923}"/>
                </a:ext>
              </a:extLst>
            </p:cNvPr>
            <p:cNvSpPr txBox="1"/>
            <p:nvPr/>
          </p:nvSpPr>
          <p:spPr>
            <a:xfrm>
              <a:off x="5562557" y="4255450"/>
              <a:ext cx="2159917" cy="430887"/>
            </a:xfrm>
            <a:prstGeom prst="rect">
              <a:avLst/>
            </a:prstGeom>
            <a:noFill/>
          </p:spPr>
          <p:txBody>
            <a:bodyPr wrap="square" lIns="0" rIns="0" rtlCol="0">
              <a:spAutoFit/>
            </a:bodyPr>
            <a:lstStyle/>
            <a:p>
              <a:pPr algn="ctr">
                <a:spcAft>
                  <a:spcPts val="1200"/>
                </a:spcAft>
              </a:pPr>
              <a:r>
                <a:rPr lang="en-GB" sz="2200" b="1" dirty="0">
                  <a:solidFill>
                    <a:srgbClr val="0069A9"/>
                  </a:solidFill>
                  <a:latin typeface="Arial" panose="020B0604020202020204" pitchFamily="34" charset="0"/>
                  <a:cs typeface="Arial" panose="020B0604020202020204" pitchFamily="34" charset="0"/>
                </a:rPr>
                <a:t>Physiotherapist</a:t>
              </a:r>
            </a:p>
          </p:txBody>
        </p:sp>
      </p:grpSp>
    </p:spTree>
    <p:extLst>
      <p:ext uri="{BB962C8B-B14F-4D97-AF65-F5344CB8AC3E}">
        <p14:creationId xmlns:p14="http://schemas.microsoft.com/office/powerpoint/2010/main" val="273234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 calcmode="lin" valueType="num">
                                      <p:cBhvr>
                                        <p:cTn id="16" dur="1000" fill="hold"/>
                                        <p:tgtEl>
                                          <p:spTgt spid="3"/>
                                        </p:tgtEl>
                                        <p:attrNameLst>
                                          <p:attrName>style.rotation</p:attrName>
                                        </p:attrNameLst>
                                      </p:cBhvr>
                                      <p:tavLst>
                                        <p:tav tm="0">
                                          <p:val>
                                            <p:fltVal val="90"/>
                                          </p:val>
                                        </p:tav>
                                        <p:tav tm="100000">
                                          <p:val>
                                            <p:fltVal val="0"/>
                                          </p:val>
                                        </p:tav>
                                      </p:tavLst>
                                    </p:anim>
                                    <p:animEffect transition="in" filter="fade">
                                      <p:cBhvr>
                                        <p:cTn id="1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 Same Side Corner Rectangle 12">
            <a:extLst>
              <a:ext uri="{FF2B5EF4-FFF2-40B4-BE49-F238E27FC236}">
                <a16:creationId xmlns:a16="http://schemas.microsoft.com/office/drawing/2014/main" id="{4DE14E34-8EFE-DF45-9993-83B41060CCA8}"/>
              </a:ext>
            </a:extLst>
          </p:cNvPr>
          <p:cNvSpPr/>
          <p:nvPr/>
        </p:nvSpPr>
        <p:spPr>
          <a:xfrm rot="10800000">
            <a:off x="678764" y="2565138"/>
            <a:ext cx="7781024" cy="2880086"/>
          </a:xfrm>
          <a:prstGeom prst="round2SameRect">
            <a:avLst>
              <a:gd name="adj1" fmla="val 10729"/>
              <a:gd name="adj2" fmla="val 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 Same Side Corner Rectangle 16">
            <a:extLst>
              <a:ext uri="{FF2B5EF4-FFF2-40B4-BE49-F238E27FC236}">
                <a16:creationId xmlns:a16="http://schemas.microsoft.com/office/drawing/2014/main" id="{2EF78D26-9607-9D4D-A2D3-583CE6913321}"/>
              </a:ext>
            </a:extLst>
          </p:cNvPr>
          <p:cNvSpPr/>
          <p:nvPr/>
        </p:nvSpPr>
        <p:spPr>
          <a:xfrm flipH="1">
            <a:off x="678763" y="1989138"/>
            <a:ext cx="7781025" cy="576000"/>
          </a:xfrm>
          <a:prstGeom prst="round2SameRect">
            <a:avLst>
              <a:gd name="adj1" fmla="val 50000"/>
              <a:gd name="adj2" fmla="val 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9">
            <a:extLst>
              <a:ext uri="{FF2B5EF4-FFF2-40B4-BE49-F238E27FC236}">
                <a16:creationId xmlns:a16="http://schemas.microsoft.com/office/drawing/2014/main" id="{3EA842C2-6E77-2246-8A8E-CFB283734DB8}"/>
              </a:ext>
            </a:extLst>
          </p:cNvPr>
          <p:cNvSpPr txBox="1">
            <a:spLocks/>
          </p:cNvSpPr>
          <p:nvPr/>
        </p:nvSpPr>
        <p:spPr>
          <a:xfrm>
            <a:off x="984057" y="2039286"/>
            <a:ext cx="7056140" cy="525852"/>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Who helps the Paralympians?</a:t>
            </a:r>
          </a:p>
        </p:txBody>
      </p:sp>
      <p:sp>
        <p:nvSpPr>
          <p:cNvPr id="15" name="TextBox 14">
            <a:extLst>
              <a:ext uri="{FF2B5EF4-FFF2-40B4-BE49-F238E27FC236}">
                <a16:creationId xmlns:a16="http://schemas.microsoft.com/office/drawing/2014/main" id="{05702342-B498-2F41-A480-3360488A749A}"/>
              </a:ext>
            </a:extLst>
          </p:cNvPr>
          <p:cNvSpPr txBox="1"/>
          <p:nvPr/>
        </p:nvSpPr>
        <p:spPr>
          <a:xfrm>
            <a:off x="1008000" y="2728370"/>
            <a:ext cx="7164400" cy="2400657"/>
          </a:xfrm>
          <a:prstGeom prst="rect">
            <a:avLst/>
          </a:prstGeom>
          <a:noFill/>
        </p:spPr>
        <p:txBody>
          <a:bodyPr wrap="square" lIns="0" rtlCol="0">
            <a:spAutoFit/>
          </a:bodyPr>
          <a:lstStyle/>
          <a:p>
            <a:pPr>
              <a:spcAft>
                <a:spcPts val="2400"/>
              </a:spcAft>
            </a:pPr>
            <a:r>
              <a:rPr lang="en-GB" b="1" dirty="0">
                <a:solidFill>
                  <a:srgbClr val="0069A9"/>
                </a:solidFill>
                <a:latin typeface="Arial" panose="020B0604020202020204" pitchFamily="34" charset="0"/>
                <a:cs typeface="Arial" panose="020B0604020202020204" pitchFamily="34" charset="0"/>
              </a:rPr>
              <a:t>Physiotherapist</a:t>
            </a:r>
          </a:p>
          <a:p>
            <a:pPr marL="285750" indent="-285750">
              <a:spcAft>
                <a:spcPts val="2400"/>
              </a:spcAft>
              <a:buFont typeface="Arial" panose="020B0604020202020204" pitchFamily="34" charset="0"/>
              <a:buChar char="•"/>
            </a:pPr>
            <a:r>
              <a:rPr lang="en-GB" dirty="0">
                <a:latin typeface="Arial" panose="020B0604020202020204" pitchFamily="34" charset="0"/>
                <a:cs typeface="Arial" panose="020B0604020202020204" pitchFamily="34" charset="0"/>
              </a:rPr>
              <a:t>Treatment of muscle and connective tissue injuries.</a:t>
            </a:r>
          </a:p>
          <a:p>
            <a:pPr marL="285750" indent="-285750">
              <a:spcAft>
                <a:spcPts val="2400"/>
              </a:spcAft>
              <a:buFont typeface="Arial" panose="020B0604020202020204" pitchFamily="34" charset="0"/>
              <a:buChar char="•"/>
            </a:pPr>
            <a:r>
              <a:rPr lang="en-GB" dirty="0">
                <a:latin typeface="Arial" panose="020B0604020202020204" pitchFamily="34" charset="0"/>
                <a:cs typeface="Arial" panose="020B0604020202020204" pitchFamily="34" charset="0"/>
              </a:rPr>
              <a:t>Treatment of soft tissue to release tension and reduce pain.</a:t>
            </a:r>
          </a:p>
          <a:p>
            <a:pPr marL="285750" indent="-285750">
              <a:spcAft>
                <a:spcPts val="2400"/>
              </a:spcAft>
              <a:buFont typeface="Arial" panose="020B0604020202020204" pitchFamily="34" charset="0"/>
              <a:buChar char="•"/>
            </a:pPr>
            <a:r>
              <a:rPr lang="en-GB" dirty="0">
                <a:latin typeface="Arial" panose="020B0604020202020204" pitchFamily="34" charset="0"/>
                <a:cs typeface="Arial" panose="020B0604020202020204" pitchFamily="34" charset="0"/>
              </a:rPr>
              <a:t>Provides advice on exercise programmes for prevention and treatment of injuries.</a:t>
            </a:r>
          </a:p>
        </p:txBody>
      </p:sp>
    </p:spTree>
    <p:extLst>
      <p:ext uri="{BB962C8B-B14F-4D97-AF65-F5344CB8AC3E}">
        <p14:creationId xmlns:p14="http://schemas.microsoft.com/office/powerpoint/2010/main" val="4117768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animEffect transition="in" filter="fade">
                                      <p:cBhvr>
                                        <p:cTn id="11" dur="500"/>
                                        <p:tgtEl>
                                          <p:spTgt spid="15">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xEl>
                                              <p:pRg st="2" end="2"/>
                                            </p:txEl>
                                          </p:spTgt>
                                        </p:tgtEl>
                                        <p:attrNameLst>
                                          <p:attrName>style.visibility</p:attrName>
                                        </p:attrNameLst>
                                      </p:cBhvr>
                                      <p:to>
                                        <p:strVal val="visible"/>
                                      </p:to>
                                    </p:set>
                                    <p:animEffect transition="in" filter="fade">
                                      <p:cBhvr>
                                        <p:cTn id="15" dur="500"/>
                                        <p:tgtEl>
                                          <p:spTgt spid="15">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5">
                                            <p:txEl>
                                              <p:pRg st="3" end="3"/>
                                            </p:txEl>
                                          </p:spTgt>
                                        </p:tgtEl>
                                        <p:attrNameLst>
                                          <p:attrName>style.visibility</p:attrName>
                                        </p:attrNameLst>
                                      </p:cBhvr>
                                      <p:to>
                                        <p:strVal val="visible"/>
                                      </p:to>
                                    </p:set>
                                    <p:animEffect transition="in" filter="fade">
                                      <p:cBhvr>
                                        <p:cTn id="19" dur="500"/>
                                        <p:tgtEl>
                                          <p:spTgt spid="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uiExpand="1"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84E5F7ED-A9FA-4A4A-9BF1-A1BFC5F5B89C}"/>
              </a:ext>
            </a:extLst>
          </p:cNvPr>
          <p:cNvPicPr>
            <a:picLocks/>
          </p:cNvPicPr>
          <p:nvPr/>
        </p:nvPicPr>
        <p:blipFill rotWithShape="1">
          <a:blip r:embed="rId3" cstate="screen">
            <a:extLst>
              <a:ext uri="{28A0092B-C50C-407E-A947-70E740481C1C}">
                <a14:useLocalDpi xmlns:a14="http://schemas.microsoft.com/office/drawing/2010/main"/>
              </a:ext>
            </a:extLst>
          </a:blip>
          <a:srcRect l="90" r="90"/>
          <a:stretch/>
        </p:blipFill>
        <p:spPr>
          <a:xfrm>
            <a:off x="1873800" y="2291071"/>
            <a:ext cx="5396400" cy="3600000"/>
          </a:xfrm>
          <a:prstGeom prst="roundRect">
            <a:avLst>
              <a:gd name="adj" fmla="val 8196"/>
            </a:avLst>
          </a:prstGeom>
        </p:spPr>
      </p:pic>
      <p:sp>
        <p:nvSpPr>
          <p:cNvPr id="17" name="Rounded Rectangle 16">
            <a:extLst>
              <a:ext uri="{FF2B5EF4-FFF2-40B4-BE49-F238E27FC236}">
                <a16:creationId xmlns:a16="http://schemas.microsoft.com/office/drawing/2014/main" id="{2EF78D26-9607-9D4D-A2D3-583CE6913321}"/>
              </a:ext>
            </a:extLst>
          </p:cNvPr>
          <p:cNvSpPr/>
          <p:nvPr/>
        </p:nvSpPr>
        <p:spPr>
          <a:xfrm rot="10800000" flipH="1">
            <a:off x="684212" y="1989138"/>
            <a:ext cx="4895900" cy="575766"/>
          </a:xfrm>
          <a:prstGeom prst="roundRect">
            <a:avLst>
              <a:gd name="adj" fmla="val 4843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9">
            <a:extLst>
              <a:ext uri="{FF2B5EF4-FFF2-40B4-BE49-F238E27FC236}">
                <a16:creationId xmlns:a16="http://schemas.microsoft.com/office/drawing/2014/main" id="{3EA842C2-6E77-2246-8A8E-CFB283734DB8}"/>
              </a:ext>
            </a:extLst>
          </p:cNvPr>
          <p:cNvSpPr txBox="1">
            <a:spLocks/>
          </p:cNvSpPr>
          <p:nvPr/>
        </p:nvSpPr>
        <p:spPr>
          <a:xfrm>
            <a:off x="971550" y="2039052"/>
            <a:ext cx="4464546" cy="525852"/>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Who helps the Paralympians?</a:t>
            </a:r>
          </a:p>
        </p:txBody>
      </p:sp>
      <p:grpSp>
        <p:nvGrpSpPr>
          <p:cNvPr id="3" name="Group 2">
            <a:extLst>
              <a:ext uri="{FF2B5EF4-FFF2-40B4-BE49-F238E27FC236}">
                <a16:creationId xmlns:a16="http://schemas.microsoft.com/office/drawing/2014/main" id="{E2C38A5A-0729-014D-A365-2B63FA303F69}"/>
              </a:ext>
            </a:extLst>
          </p:cNvPr>
          <p:cNvGrpSpPr/>
          <p:nvPr/>
        </p:nvGrpSpPr>
        <p:grpSpPr>
          <a:xfrm>
            <a:off x="4355976" y="4941168"/>
            <a:ext cx="3167707" cy="596789"/>
            <a:chOff x="4770469" y="4172499"/>
            <a:chExt cx="3167707" cy="596789"/>
          </a:xfrm>
        </p:grpSpPr>
        <p:grpSp>
          <p:nvGrpSpPr>
            <p:cNvPr id="2" name="Group 1">
              <a:extLst>
                <a:ext uri="{FF2B5EF4-FFF2-40B4-BE49-F238E27FC236}">
                  <a16:creationId xmlns:a16="http://schemas.microsoft.com/office/drawing/2014/main" id="{610DC275-9F55-8C42-9D5E-75F9D1C69902}"/>
                </a:ext>
              </a:extLst>
            </p:cNvPr>
            <p:cNvGrpSpPr/>
            <p:nvPr/>
          </p:nvGrpSpPr>
          <p:grpSpPr>
            <a:xfrm>
              <a:off x="4770469" y="4172499"/>
              <a:ext cx="3167707" cy="596789"/>
              <a:chOff x="-607740" y="3196443"/>
              <a:chExt cx="3167707" cy="596789"/>
            </a:xfrm>
          </p:grpSpPr>
          <p:sp>
            <p:nvSpPr>
              <p:cNvPr id="16" name="Rounded Rectangle 15">
                <a:extLst>
                  <a:ext uri="{FF2B5EF4-FFF2-40B4-BE49-F238E27FC236}">
                    <a16:creationId xmlns:a16="http://schemas.microsoft.com/office/drawing/2014/main" id="{C79DE705-0F35-904F-B94F-1D34D0A24205}"/>
                  </a:ext>
                </a:extLst>
              </p:cNvPr>
              <p:cNvSpPr/>
              <p:nvPr/>
            </p:nvSpPr>
            <p:spPr>
              <a:xfrm>
                <a:off x="-607740" y="3196443"/>
                <a:ext cx="3167707" cy="59678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a:extLst>
                  <a:ext uri="{FF2B5EF4-FFF2-40B4-BE49-F238E27FC236}">
                    <a16:creationId xmlns:a16="http://schemas.microsoft.com/office/drawing/2014/main" id="{EE10E9F6-C993-7E4F-A2CF-EE2859DCEF03}"/>
                  </a:ext>
                </a:extLst>
              </p:cNvPr>
              <p:cNvSpPr/>
              <p:nvPr/>
            </p:nvSpPr>
            <p:spPr>
              <a:xfrm>
                <a:off x="-607740" y="3196443"/>
                <a:ext cx="3167707" cy="596789"/>
              </a:xfrm>
              <a:prstGeom prst="roundRect">
                <a:avLst>
                  <a:gd name="adj" fmla="val 5000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TextBox 10">
              <a:extLst>
                <a:ext uri="{FF2B5EF4-FFF2-40B4-BE49-F238E27FC236}">
                  <a16:creationId xmlns:a16="http://schemas.microsoft.com/office/drawing/2014/main" id="{2D49C8F1-B494-1744-A487-584FA36FC923}"/>
                </a:ext>
              </a:extLst>
            </p:cNvPr>
            <p:cNvSpPr txBox="1"/>
            <p:nvPr/>
          </p:nvSpPr>
          <p:spPr>
            <a:xfrm>
              <a:off x="4986493" y="4255450"/>
              <a:ext cx="2735981" cy="430887"/>
            </a:xfrm>
            <a:prstGeom prst="rect">
              <a:avLst/>
            </a:prstGeom>
            <a:noFill/>
          </p:spPr>
          <p:txBody>
            <a:bodyPr wrap="square" lIns="0" rIns="0" rtlCol="0">
              <a:spAutoFit/>
            </a:bodyPr>
            <a:lstStyle/>
            <a:p>
              <a:pPr algn="ctr">
                <a:spcAft>
                  <a:spcPts val="1200"/>
                </a:spcAft>
              </a:pPr>
              <a:r>
                <a:rPr lang="en-GB" sz="2200" b="1" dirty="0">
                  <a:solidFill>
                    <a:srgbClr val="0069A9"/>
                  </a:solidFill>
                  <a:latin typeface="Arial" panose="020B0604020202020204" pitchFamily="34" charset="0"/>
                  <a:cs typeface="Arial" panose="020B0604020202020204" pitchFamily="34" charset="0"/>
                </a:rPr>
                <a:t>Sport psychologist</a:t>
              </a:r>
            </a:p>
          </p:txBody>
        </p:sp>
      </p:grpSp>
    </p:spTree>
    <p:extLst>
      <p:ext uri="{BB962C8B-B14F-4D97-AF65-F5344CB8AC3E}">
        <p14:creationId xmlns:p14="http://schemas.microsoft.com/office/powerpoint/2010/main" val="3440065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 calcmode="lin" valueType="num">
                                      <p:cBhvr>
                                        <p:cTn id="16" dur="1000" fill="hold"/>
                                        <p:tgtEl>
                                          <p:spTgt spid="3"/>
                                        </p:tgtEl>
                                        <p:attrNameLst>
                                          <p:attrName>style.rotation</p:attrName>
                                        </p:attrNameLst>
                                      </p:cBhvr>
                                      <p:tavLst>
                                        <p:tav tm="0">
                                          <p:val>
                                            <p:fltVal val="90"/>
                                          </p:val>
                                        </p:tav>
                                        <p:tav tm="100000">
                                          <p:val>
                                            <p:fltVal val="0"/>
                                          </p:val>
                                        </p:tav>
                                      </p:tavLst>
                                    </p:anim>
                                    <p:animEffect transition="in" filter="fade">
                                      <p:cBhvr>
                                        <p:cTn id="1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 Same Side Corner Rectangle 12">
            <a:extLst>
              <a:ext uri="{FF2B5EF4-FFF2-40B4-BE49-F238E27FC236}">
                <a16:creationId xmlns:a16="http://schemas.microsoft.com/office/drawing/2014/main" id="{4DE14E34-8EFE-DF45-9993-83B41060CCA8}"/>
              </a:ext>
            </a:extLst>
          </p:cNvPr>
          <p:cNvSpPr/>
          <p:nvPr/>
        </p:nvSpPr>
        <p:spPr>
          <a:xfrm rot="10800000">
            <a:off x="678764" y="2565138"/>
            <a:ext cx="7781024" cy="2304022"/>
          </a:xfrm>
          <a:prstGeom prst="round2SameRect">
            <a:avLst>
              <a:gd name="adj1" fmla="val 12947"/>
              <a:gd name="adj2" fmla="val 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 Same Side Corner Rectangle 16">
            <a:extLst>
              <a:ext uri="{FF2B5EF4-FFF2-40B4-BE49-F238E27FC236}">
                <a16:creationId xmlns:a16="http://schemas.microsoft.com/office/drawing/2014/main" id="{2EF78D26-9607-9D4D-A2D3-583CE6913321}"/>
              </a:ext>
            </a:extLst>
          </p:cNvPr>
          <p:cNvSpPr/>
          <p:nvPr/>
        </p:nvSpPr>
        <p:spPr>
          <a:xfrm flipH="1">
            <a:off x="678763" y="1989138"/>
            <a:ext cx="7781025" cy="576000"/>
          </a:xfrm>
          <a:prstGeom prst="round2SameRect">
            <a:avLst>
              <a:gd name="adj1" fmla="val 50000"/>
              <a:gd name="adj2" fmla="val 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9">
            <a:extLst>
              <a:ext uri="{FF2B5EF4-FFF2-40B4-BE49-F238E27FC236}">
                <a16:creationId xmlns:a16="http://schemas.microsoft.com/office/drawing/2014/main" id="{3EA842C2-6E77-2246-8A8E-CFB283734DB8}"/>
              </a:ext>
            </a:extLst>
          </p:cNvPr>
          <p:cNvSpPr txBox="1">
            <a:spLocks/>
          </p:cNvSpPr>
          <p:nvPr/>
        </p:nvSpPr>
        <p:spPr>
          <a:xfrm>
            <a:off x="984057" y="2039286"/>
            <a:ext cx="7056140" cy="525852"/>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Who helps the Paralympians?</a:t>
            </a:r>
          </a:p>
        </p:txBody>
      </p:sp>
      <p:sp>
        <p:nvSpPr>
          <p:cNvPr id="15" name="TextBox 14">
            <a:extLst>
              <a:ext uri="{FF2B5EF4-FFF2-40B4-BE49-F238E27FC236}">
                <a16:creationId xmlns:a16="http://schemas.microsoft.com/office/drawing/2014/main" id="{05702342-B498-2F41-A480-3360488A749A}"/>
              </a:ext>
            </a:extLst>
          </p:cNvPr>
          <p:cNvSpPr txBox="1"/>
          <p:nvPr/>
        </p:nvSpPr>
        <p:spPr>
          <a:xfrm>
            <a:off x="1008000" y="2728370"/>
            <a:ext cx="7164400" cy="1815882"/>
          </a:xfrm>
          <a:prstGeom prst="rect">
            <a:avLst/>
          </a:prstGeom>
          <a:noFill/>
        </p:spPr>
        <p:txBody>
          <a:bodyPr wrap="square" lIns="0" rtlCol="0">
            <a:spAutoFit/>
          </a:bodyPr>
          <a:lstStyle/>
          <a:p>
            <a:pPr>
              <a:spcAft>
                <a:spcPts val="2400"/>
              </a:spcAft>
            </a:pPr>
            <a:r>
              <a:rPr lang="en-GB" b="1" dirty="0">
                <a:solidFill>
                  <a:srgbClr val="0069A9"/>
                </a:solidFill>
                <a:latin typeface="Arial" panose="020B0604020202020204" pitchFamily="34" charset="0"/>
                <a:cs typeface="Arial" panose="020B0604020202020204" pitchFamily="34" charset="0"/>
              </a:rPr>
              <a:t>Sport psychologist</a:t>
            </a:r>
          </a:p>
          <a:p>
            <a:pPr marL="285750" indent="-285750">
              <a:spcAft>
                <a:spcPts val="2400"/>
              </a:spcAft>
              <a:buFont typeface="Arial" panose="020B0604020202020204" pitchFamily="34" charset="0"/>
              <a:buChar char="•"/>
            </a:pPr>
            <a:r>
              <a:rPr lang="en-GB" dirty="0">
                <a:latin typeface="Arial" panose="020B0604020202020204" pitchFamily="34" charset="0"/>
                <a:cs typeface="Arial" panose="020B0604020202020204" pitchFamily="34" charset="0"/>
              </a:rPr>
              <a:t>Helps athletes’ mental preparation for the demands of training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and competition.</a:t>
            </a:r>
          </a:p>
          <a:p>
            <a:pPr marL="285750" indent="-285750">
              <a:spcAft>
                <a:spcPts val="2400"/>
              </a:spcAft>
              <a:buFont typeface="Arial" panose="020B0604020202020204" pitchFamily="34" charset="0"/>
              <a:buChar char="•"/>
            </a:pPr>
            <a:r>
              <a:rPr lang="en-GB" dirty="0">
                <a:latin typeface="Arial" panose="020B0604020202020204" pitchFamily="34" charset="0"/>
                <a:cs typeface="Arial" panose="020B0604020202020204" pitchFamily="34" charset="0"/>
              </a:rPr>
              <a:t>Develops mental strategies to deal with challenges and set backs.</a:t>
            </a:r>
          </a:p>
        </p:txBody>
      </p:sp>
    </p:spTree>
    <p:extLst>
      <p:ext uri="{BB962C8B-B14F-4D97-AF65-F5344CB8AC3E}">
        <p14:creationId xmlns:p14="http://schemas.microsoft.com/office/powerpoint/2010/main" val="3564719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animEffect transition="in" filter="fade">
                                      <p:cBhvr>
                                        <p:cTn id="11" dur="500"/>
                                        <p:tgtEl>
                                          <p:spTgt spid="15">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xEl>
                                              <p:pRg st="2" end="2"/>
                                            </p:txEl>
                                          </p:spTgt>
                                        </p:tgtEl>
                                        <p:attrNameLst>
                                          <p:attrName>style.visibility</p:attrName>
                                        </p:attrNameLst>
                                      </p:cBhvr>
                                      <p:to>
                                        <p:strVal val="visible"/>
                                      </p:to>
                                    </p:set>
                                    <p:animEffect transition="in" filter="fade">
                                      <p:cBhvr>
                                        <p:cTn id="15" dur="500"/>
                                        <p:tgtEl>
                                          <p:spTgt spid="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uiExpand="1"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75919BF-E93B-F346-9D15-203195120F36}"/>
              </a:ext>
            </a:extLst>
          </p:cNvPr>
          <p:cNvPicPr>
            <a:picLocks/>
          </p:cNvPicPr>
          <p:nvPr/>
        </p:nvPicPr>
        <p:blipFill rotWithShape="1">
          <a:blip r:embed="rId3" cstate="screen">
            <a:extLst>
              <a:ext uri="{28A0092B-C50C-407E-A947-70E740481C1C}">
                <a14:useLocalDpi xmlns:a14="http://schemas.microsoft.com/office/drawing/2010/main"/>
              </a:ext>
            </a:extLst>
          </a:blip>
          <a:srcRect l="33" r="33"/>
          <a:stretch/>
        </p:blipFill>
        <p:spPr>
          <a:xfrm>
            <a:off x="1873800" y="2281295"/>
            <a:ext cx="5396400" cy="3600000"/>
          </a:xfrm>
          <a:prstGeom prst="roundRect">
            <a:avLst>
              <a:gd name="adj" fmla="val 8517"/>
            </a:avLst>
          </a:prstGeom>
        </p:spPr>
      </p:pic>
      <p:sp>
        <p:nvSpPr>
          <p:cNvPr id="17" name="Rounded Rectangle 16">
            <a:extLst>
              <a:ext uri="{FF2B5EF4-FFF2-40B4-BE49-F238E27FC236}">
                <a16:creationId xmlns:a16="http://schemas.microsoft.com/office/drawing/2014/main" id="{2EF78D26-9607-9D4D-A2D3-583CE6913321}"/>
              </a:ext>
            </a:extLst>
          </p:cNvPr>
          <p:cNvSpPr/>
          <p:nvPr/>
        </p:nvSpPr>
        <p:spPr>
          <a:xfrm rot="10800000" flipH="1">
            <a:off x="684212" y="1989138"/>
            <a:ext cx="4895900" cy="575766"/>
          </a:xfrm>
          <a:prstGeom prst="roundRect">
            <a:avLst>
              <a:gd name="adj" fmla="val 4843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9">
            <a:extLst>
              <a:ext uri="{FF2B5EF4-FFF2-40B4-BE49-F238E27FC236}">
                <a16:creationId xmlns:a16="http://schemas.microsoft.com/office/drawing/2014/main" id="{3EA842C2-6E77-2246-8A8E-CFB283734DB8}"/>
              </a:ext>
            </a:extLst>
          </p:cNvPr>
          <p:cNvSpPr txBox="1">
            <a:spLocks/>
          </p:cNvSpPr>
          <p:nvPr/>
        </p:nvSpPr>
        <p:spPr>
          <a:xfrm>
            <a:off x="971550" y="2039052"/>
            <a:ext cx="4464546" cy="525852"/>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Who helps the Paralympians?</a:t>
            </a:r>
          </a:p>
        </p:txBody>
      </p:sp>
      <p:grpSp>
        <p:nvGrpSpPr>
          <p:cNvPr id="3" name="Group 2">
            <a:extLst>
              <a:ext uri="{FF2B5EF4-FFF2-40B4-BE49-F238E27FC236}">
                <a16:creationId xmlns:a16="http://schemas.microsoft.com/office/drawing/2014/main" id="{E2C38A5A-0729-014D-A365-2B63FA303F69}"/>
              </a:ext>
            </a:extLst>
          </p:cNvPr>
          <p:cNvGrpSpPr/>
          <p:nvPr/>
        </p:nvGrpSpPr>
        <p:grpSpPr>
          <a:xfrm>
            <a:off x="2627784" y="4941168"/>
            <a:ext cx="4895899" cy="596789"/>
            <a:chOff x="3042277" y="4172499"/>
            <a:chExt cx="4895899" cy="596789"/>
          </a:xfrm>
        </p:grpSpPr>
        <p:grpSp>
          <p:nvGrpSpPr>
            <p:cNvPr id="2" name="Group 1">
              <a:extLst>
                <a:ext uri="{FF2B5EF4-FFF2-40B4-BE49-F238E27FC236}">
                  <a16:creationId xmlns:a16="http://schemas.microsoft.com/office/drawing/2014/main" id="{610DC275-9F55-8C42-9D5E-75F9D1C69902}"/>
                </a:ext>
              </a:extLst>
            </p:cNvPr>
            <p:cNvGrpSpPr/>
            <p:nvPr/>
          </p:nvGrpSpPr>
          <p:grpSpPr>
            <a:xfrm>
              <a:off x="3042277" y="4172499"/>
              <a:ext cx="4895899" cy="596789"/>
              <a:chOff x="-2335932" y="3196443"/>
              <a:chExt cx="4895899" cy="596789"/>
            </a:xfrm>
          </p:grpSpPr>
          <p:sp>
            <p:nvSpPr>
              <p:cNvPr id="16" name="Rounded Rectangle 15">
                <a:extLst>
                  <a:ext uri="{FF2B5EF4-FFF2-40B4-BE49-F238E27FC236}">
                    <a16:creationId xmlns:a16="http://schemas.microsoft.com/office/drawing/2014/main" id="{C79DE705-0F35-904F-B94F-1D34D0A24205}"/>
                  </a:ext>
                </a:extLst>
              </p:cNvPr>
              <p:cNvSpPr/>
              <p:nvPr/>
            </p:nvSpPr>
            <p:spPr>
              <a:xfrm>
                <a:off x="-2335932" y="3196443"/>
                <a:ext cx="4895899" cy="59678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a:extLst>
                  <a:ext uri="{FF2B5EF4-FFF2-40B4-BE49-F238E27FC236}">
                    <a16:creationId xmlns:a16="http://schemas.microsoft.com/office/drawing/2014/main" id="{EE10E9F6-C993-7E4F-A2CF-EE2859DCEF03}"/>
                  </a:ext>
                </a:extLst>
              </p:cNvPr>
              <p:cNvSpPr/>
              <p:nvPr/>
            </p:nvSpPr>
            <p:spPr>
              <a:xfrm>
                <a:off x="-2335932" y="3196443"/>
                <a:ext cx="4895899" cy="596789"/>
              </a:xfrm>
              <a:prstGeom prst="roundRect">
                <a:avLst>
                  <a:gd name="adj" fmla="val 5000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TextBox 10">
              <a:extLst>
                <a:ext uri="{FF2B5EF4-FFF2-40B4-BE49-F238E27FC236}">
                  <a16:creationId xmlns:a16="http://schemas.microsoft.com/office/drawing/2014/main" id="{2D49C8F1-B494-1744-A487-584FA36FC923}"/>
                </a:ext>
              </a:extLst>
            </p:cNvPr>
            <p:cNvSpPr txBox="1"/>
            <p:nvPr/>
          </p:nvSpPr>
          <p:spPr>
            <a:xfrm>
              <a:off x="3258301" y="4255450"/>
              <a:ext cx="4464173" cy="430887"/>
            </a:xfrm>
            <a:prstGeom prst="rect">
              <a:avLst/>
            </a:prstGeom>
            <a:noFill/>
          </p:spPr>
          <p:txBody>
            <a:bodyPr wrap="square" lIns="0" rIns="0" rtlCol="0">
              <a:spAutoFit/>
            </a:bodyPr>
            <a:lstStyle/>
            <a:p>
              <a:pPr algn="ctr">
                <a:spcAft>
                  <a:spcPts val="1200"/>
                </a:spcAft>
              </a:pPr>
              <a:r>
                <a:rPr lang="en-GB" sz="2200" b="1" dirty="0">
                  <a:solidFill>
                    <a:srgbClr val="0069A9"/>
                  </a:solidFill>
                  <a:latin typeface="Arial" panose="020B0604020202020204" pitchFamily="34" charset="0"/>
                  <a:cs typeface="Arial" panose="020B0604020202020204" pitchFamily="34" charset="0"/>
                </a:rPr>
                <a:t>Strength and conditioning coach</a:t>
              </a:r>
            </a:p>
          </p:txBody>
        </p:sp>
      </p:grpSp>
    </p:spTree>
    <p:extLst>
      <p:ext uri="{BB962C8B-B14F-4D97-AF65-F5344CB8AC3E}">
        <p14:creationId xmlns:p14="http://schemas.microsoft.com/office/powerpoint/2010/main" val="2462248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 calcmode="lin" valueType="num">
                                      <p:cBhvr>
                                        <p:cTn id="16" dur="1000" fill="hold"/>
                                        <p:tgtEl>
                                          <p:spTgt spid="3"/>
                                        </p:tgtEl>
                                        <p:attrNameLst>
                                          <p:attrName>style.rotation</p:attrName>
                                        </p:attrNameLst>
                                      </p:cBhvr>
                                      <p:tavLst>
                                        <p:tav tm="0">
                                          <p:val>
                                            <p:fltVal val="90"/>
                                          </p:val>
                                        </p:tav>
                                        <p:tav tm="100000">
                                          <p:val>
                                            <p:fltVal val="0"/>
                                          </p:val>
                                        </p:tav>
                                      </p:tavLst>
                                    </p:anim>
                                    <p:animEffect transition="in" filter="fade">
                                      <p:cBhvr>
                                        <p:cTn id="1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 Same Side Corner Rectangle 12">
            <a:extLst>
              <a:ext uri="{FF2B5EF4-FFF2-40B4-BE49-F238E27FC236}">
                <a16:creationId xmlns:a16="http://schemas.microsoft.com/office/drawing/2014/main" id="{4DE14E34-8EFE-DF45-9993-83B41060CCA8}"/>
              </a:ext>
            </a:extLst>
          </p:cNvPr>
          <p:cNvSpPr/>
          <p:nvPr/>
        </p:nvSpPr>
        <p:spPr>
          <a:xfrm rot="10800000">
            <a:off x="678764" y="2565138"/>
            <a:ext cx="7781024" cy="2232014"/>
          </a:xfrm>
          <a:prstGeom prst="round2SameRect">
            <a:avLst>
              <a:gd name="adj1" fmla="val 13355"/>
              <a:gd name="adj2" fmla="val 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 Same Side Corner Rectangle 16">
            <a:extLst>
              <a:ext uri="{FF2B5EF4-FFF2-40B4-BE49-F238E27FC236}">
                <a16:creationId xmlns:a16="http://schemas.microsoft.com/office/drawing/2014/main" id="{2EF78D26-9607-9D4D-A2D3-583CE6913321}"/>
              </a:ext>
            </a:extLst>
          </p:cNvPr>
          <p:cNvSpPr/>
          <p:nvPr/>
        </p:nvSpPr>
        <p:spPr>
          <a:xfrm flipH="1">
            <a:off x="678763" y="1989138"/>
            <a:ext cx="7781025" cy="576000"/>
          </a:xfrm>
          <a:prstGeom prst="round2SameRect">
            <a:avLst>
              <a:gd name="adj1" fmla="val 50000"/>
              <a:gd name="adj2" fmla="val 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9">
            <a:extLst>
              <a:ext uri="{FF2B5EF4-FFF2-40B4-BE49-F238E27FC236}">
                <a16:creationId xmlns:a16="http://schemas.microsoft.com/office/drawing/2014/main" id="{3EA842C2-6E77-2246-8A8E-CFB283734DB8}"/>
              </a:ext>
            </a:extLst>
          </p:cNvPr>
          <p:cNvSpPr txBox="1">
            <a:spLocks/>
          </p:cNvSpPr>
          <p:nvPr/>
        </p:nvSpPr>
        <p:spPr>
          <a:xfrm>
            <a:off x="984057" y="2039286"/>
            <a:ext cx="7056140" cy="525852"/>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Who helps the Paralympians?</a:t>
            </a:r>
          </a:p>
        </p:txBody>
      </p:sp>
      <p:sp>
        <p:nvSpPr>
          <p:cNvPr id="15" name="TextBox 14">
            <a:extLst>
              <a:ext uri="{FF2B5EF4-FFF2-40B4-BE49-F238E27FC236}">
                <a16:creationId xmlns:a16="http://schemas.microsoft.com/office/drawing/2014/main" id="{05702342-B498-2F41-A480-3360488A749A}"/>
              </a:ext>
            </a:extLst>
          </p:cNvPr>
          <p:cNvSpPr txBox="1"/>
          <p:nvPr/>
        </p:nvSpPr>
        <p:spPr>
          <a:xfrm>
            <a:off x="1008000" y="2728370"/>
            <a:ext cx="7164400" cy="1815882"/>
          </a:xfrm>
          <a:prstGeom prst="rect">
            <a:avLst/>
          </a:prstGeom>
          <a:noFill/>
        </p:spPr>
        <p:txBody>
          <a:bodyPr wrap="square" lIns="0" rtlCol="0">
            <a:spAutoFit/>
          </a:bodyPr>
          <a:lstStyle/>
          <a:p>
            <a:pPr>
              <a:spcAft>
                <a:spcPts val="2400"/>
              </a:spcAft>
            </a:pPr>
            <a:r>
              <a:rPr lang="en-GB" b="1" dirty="0">
                <a:solidFill>
                  <a:srgbClr val="0069A9"/>
                </a:solidFill>
                <a:latin typeface="Arial" panose="020B0604020202020204" pitchFamily="34" charset="0"/>
                <a:cs typeface="Arial" panose="020B0604020202020204" pitchFamily="34" charset="0"/>
              </a:rPr>
              <a:t>Strength and conditioning coach</a:t>
            </a:r>
          </a:p>
          <a:p>
            <a:pPr marL="285750" indent="-285750">
              <a:spcAft>
                <a:spcPts val="2400"/>
              </a:spcAft>
              <a:buFont typeface="Arial" panose="020B0604020202020204" pitchFamily="34" charset="0"/>
              <a:buChar char="•"/>
            </a:pPr>
            <a:r>
              <a:rPr lang="en-GB" dirty="0">
                <a:latin typeface="Arial" panose="020B0604020202020204" pitchFamily="34" charset="0"/>
                <a:cs typeface="Arial" panose="020B0604020202020204" pitchFamily="34" charset="0"/>
              </a:rPr>
              <a:t>Uses different training techniques to improve core stability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and strength.</a:t>
            </a:r>
          </a:p>
          <a:p>
            <a:pPr marL="285750" indent="-285750">
              <a:spcAft>
                <a:spcPts val="2400"/>
              </a:spcAft>
              <a:buFont typeface="Arial" panose="020B0604020202020204" pitchFamily="34" charset="0"/>
              <a:buChar char="•"/>
            </a:pPr>
            <a:r>
              <a:rPr lang="en-GB" dirty="0">
                <a:latin typeface="Arial" panose="020B0604020202020204" pitchFamily="34" charset="0"/>
                <a:cs typeface="Arial" panose="020B0604020202020204" pitchFamily="34" charset="0"/>
              </a:rPr>
              <a:t>Oversees conditioning sessions and plans training programmes.</a:t>
            </a:r>
          </a:p>
        </p:txBody>
      </p:sp>
    </p:spTree>
    <p:extLst>
      <p:ext uri="{BB962C8B-B14F-4D97-AF65-F5344CB8AC3E}">
        <p14:creationId xmlns:p14="http://schemas.microsoft.com/office/powerpoint/2010/main" val="2151735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animEffect transition="in" filter="fade">
                                      <p:cBhvr>
                                        <p:cTn id="11" dur="500"/>
                                        <p:tgtEl>
                                          <p:spTgt spid="15">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xEl>
                                              <p:pRg st="2" end="2"/>
                                            </p:txEl>
                                          </p:spTgt>
                                        </p:tgtEl>
                                        <p:attrNameLst>
                                          <p:attrName>style.visibility</p:attrName>
                                        </p:attrNameLst>
                                      </p:cBhvr>
                                      <p:to>
                                        <p:strVal val="visible"/>
                                      </p:to>
                                    </p:set>
                                    <p:animEffect transition="in" filter="fade">
                                      <p:cBhvr>
                                        <p:cTn id="15" dur="500"/>
                                        <p:tgtEl>
                                          <p:spTgt spid="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uiExpand="1"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8D3662A8-70E8-D247-9D04-BCF8AC0E14CB}"/>
              </a:ext>
            </a:extLst>
          </p:cNvPr>
          <p:cNvPicPr>
            <a:picLocks/>
          </p:cNvPicPr>
          <p:nvPr/>
        </p:nvPicPr>
        <p:blipFill rotWithShape="1">
          <a:blip r:embed="rId3" cstate="screen">
            <a:extLst>
              <a:ext uri="{28A0092B-C50C-407E-A947-70E740481C1C}">
                <a14:useLocalDpi xmlns:a14="http://schemas.microsoft.com/office/drawing/2010/main"/>
              </a:ext>
            </a:extLst>
          </a:blip>
          <a:srcRect l="4205" r="17324" b="21515"/>
          <a:stretch/>
        </p:blipFill>
        <p:spPr>
          <a:xfrm>
            <a:off x="1872000" y="2281295"/>
            <a:ext cx="5396400" cy="3600000"/>
          </a:xfrm>
          <a:prstGeom prst="roundRect">
            <a:avLst>
              <a:gd name="adj" fmla="val 8415"/>
            </a:avLst>
          </a:prstGeom>
        </p:spPr>
      </p:pic>
      <p:sp>
        <p:nvSpPr>
          <p:cNvPr id="17" name="Rounded Rectangle 16">
            <a:extLst>
              <a:ext uri="{FF2B5EF4-FFF2-40B4-BE49-F238E27FC236}">
                <a16:creationId xmlns:a16="http://schemas.microsoft.com/office/drawing/2014/main" id="{2EF78D26-9607-9D4D-A2D3-583CE6913321}"/>
              </a:ext>
            </a:extLst>
          </p:cNvPr>
          <p:cNvSpPr/>
          <p:nvPr/>
        </p:nvSpPr>
        <p:spPr>
          <a:xfrm rot="10800000" flipH="1">
            <a:off x="684212" y="1989138"/>
            <a:ext cx="4895900" cy="575766"/>
          </a:xfrm>
          <a:prstGeom prst="roundRect">
            <a:avLst>
              <a:gd name="adj" fmla="val 4843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9">
            <a:extLst>
              <a:ext uri="{FF2B5EF4-FFF2-40B4-BE49-F238E27FC236}">
                <a16:creationId xmlns:a16="http://schemas.microsoft.com/office/drawing/2014/main" id="{3EA842C2-6E77-2246-8A8E-CFB283734DB8}"/>
              </a:ext>
            </a:extLst>
          </p:cNvPr>
          <p:cNvSpPr txBox="1">
            <a:spLocks/>
          </p:cNvSpPr>
          <p:nvPr/>
        </p:nvSpPr>
        <p:spPr>
          <a:xfrm>
            <a:off x="971550" y="2039052"/>
            <a:ext cx="4464546" cy="525852"/>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Who helps the Paralympians?</a:t>
            </a:r>
          </a:p>
        </p:txBody>
      </p:sp>
      <p:grpSp>
        <p:nvGrpSpPr>
          <p:cNvPr id="3" name="Group 2">
            <a:extLst>
              <a:ext uri="{FF2B5EF4-FFF2-40B4-BE49-F238E27FC236}">
                <a16:creationId xmlns:a16="http://schemas.microsoft.com/office/drawing/2014/main" id="{E2C38A5A-0729-014D-A365-2B63FA303F69}"/>
              </a:ext>
            </a:extLst>
          </p:cNvPr>
          <p:cNvGrpSpPr/>
          <p:nvPr/>
        </p:nvGrpSpPr>
        <p:grpSpPr>
          <a:xfrm>
            <a:off x="4572000" y="4941168"/>
            <a:ext cx="2951683" cy="596789"/>
            <a:chOff x="4986493" y="4172499"/>
            <a:chExt cx="2951683" cy="596789"/>
          </a:xfrm>
        </p:grpSpPr>
        <p:grpSp>
          <p:nvGrpSpPr>
            <p:cNvPr id="2" name="Group 1">
              <a:extLst>
                <a:ext uri="{FF2B5EF4-FFF2-40B4-BE49-F238E27FC236}">
                  <a16:creationId xmlns:a16="http://schemas.microsoft.com/office/drawing/2014/main" id="{610DC275-9F55-8C42-9D5E-75F9D1C69902}"/>
                </a:ext>
              </a:extLst>
            </p:cNvPr>
            <p:cNvGrpSpPr/>
            <p:nvPr/>
          </p:nvGrpSpPr>
          <p:grpSpPr>
            <a:xfrm>
              <a:off x="4986493" y="4172499"/>
              <a:ext cx="2951683" cy="596789"/>
              <a:chOff x="-391716" y="3196443"/>
              <a:chExt cx="2951683" cy="596789"/>
            </a:xfrm>
          </p:grpSpPr>
          <p:sp>
            <p:nvSpPr>
              <p:cNvPr id="16" name="Rounded Rectangle 15">
                <a:extLst>
                  <a:ext uri="{FF2B5EF4-FFF2-40B4-BE49-F238E27FC236}">
                    <a16:creationId xmlns:a16="http://schemas.microsoft.com/office/drawing/2014/main" id="{C79DE705-0F35-904F-B94F-1D34D0A24205}"/>
                  </a:ext>
                </a:extLst>
              </p:cNvPr>
              <p:cNvSpPr/>
              <p:nvPr/>
            </p:nvSpPr>
            <p:spPr>
              <a:xfrm>
                <a:off x="-391716" y="3196443"/>
                <a:ext cx="2951683" cy="59678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a:extLst>
                  <a:ext uri="{FF2B5EF4-FFF2-40B4-BE49-F238E27FC236}">
                    <a16:creationId xmlns:a16="http://schemas.microsoft.com/office/drawing/2014/main" id="{EE10E9F6-C993-7E4F-A2CF-EE2859DCEF03}"/>
                  </a:ext>
                </a:extLst>
              </p:cNvPr>
              <p:cNvSpPr/>
              <p:nvPr/>
            </p:nvSpPr>
            <p:spPr>
              <a:xfrm>
                <a:off x="-391716" y="3196443"/>
                <a:ext cx="2951683" cy="596789"/>
              </a:xfrm>
              <a:prstGeom prst="roundRect">
                <a:avLst>
                  <a:gd name="adj" fmla="val 5000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TextBox 10">
              <a:extLst>
                <a:ext uri="{FF2B5EF4-FFF2-40B4-BE49-F238E27FC236}">
                  <a16:creationId xmlns:a16="http://schemas.microsoft.com/office/drawing/2014/main" id="{2D49C8F1-B494-1744-A487-584FA36FC923}"/>
                </a:ext>
              </a:extLst>
            </p:cNvPr>
            <p:cNvSpPr txBox="1"/>
            <p:nvPr/>
          </p:nvSpPr>
          <p:spPr>
            <a:xfrm>
              <a:off x="5202517" y="4255450"/>
              <a:ext cx="2519957" cy="430887"/>
            </a:xfrm>
            <a:prstGeom prst="rect">
              <a:avLst/>
            </a:prstGeom>
            <a:noFill/>
          </p:spPr>
          <p:txBody>
            <a:bodyPr wrap="square" lIns="0" rIns="0" rtlCol="0">
              <a:spAutoFit/>
            </a:bodyPr>
            <a:lstStyle/>
            <a:p>
              <a:pPr algn="ctr">
                <a:spcAft>
                  <a:spcPts val="1200"/>
                </a:spcAft>
              </a:pPr>
              <a:r>
                <a:rPr lang="en-GB" sz="2200" b="1" dirty="0">
                  <a:solidFill>
                    <a:srgbClr val="0069A9"/>
                  </a:solidFill>
                  <a:latin typeface="Arial" panose="020B0604020202020204" pitchFamily="34" charset="0"/>
                  <a:cs typeface="Arial" panose="020B0604020202020204" pitchFamily="34" charset="0"/>
                </a:rPr>
                <a:t>Sport physiologist</a:t>
              </a:r>
            </a:p>
          </p:txBody>
        </p:sp>
      </p:grpSp>
    </p:spTree>
    <p:extLst>
      <p:ext uri="{BB962C8B-B14F-4D97-AF65-F5344CB8AC3E}">
        <p14:creationId xmlns:p14="http://schemas.microsoft.com/office/powerpoint/2010/main" val="4185229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 calcmode="lin" valueType="num">
                                      <p:cBhvr>
                                        <p:cTn id="16" dur="1000" fill="hold"/>
                                        <p:tgtEl>
                                          <p:spTgt spid="3"/>
                                        </p:tgtEl>
                                        <p:attrNameLst>
                                          <p:attrName>style.rotation</p:attrName>
                                        </p:attrNameLst>
                                      </p:cBhvr>
                                      <p:tavLst>
                                        <p:tav tm="0">
                                          <p:val>
                                            <p:fltVal val="90"/>
                                          </p:val>
                                        </p:tav>
                                        <p:tav tm="100000">
                                          <p:val>
                                            <p:fltVal val="0"/>
                                          </p:val>
                                        </p:tav>
                                      </p:tavLst>
                                    </p:anim>
                                    <p:animEffect transition="in" filter="fade">
                                      <p:cBhvr>
                                        <p:cTn id="1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 Same Side Corner Rectangle 12">
            <a:extLst>
              <a:ext uri="{FF2B5EF4-FFF2-40B4-BE49-F238E27FC236}">
                <a16:creationId xmlns:a16="http://schemas.microsoft.com/office/drawing/2014/main" id="{4DE14E34-8EFE-DF45-9993-83B41060CCA8}"/>
              </a:ext>
            </a:extLst>
          </p:cNvPr>
          <p:cNvSpPr/>
          <p:nvPr/>
        </p:nvSpPr>
        <p:spPr>
          <a:xfrm rot="10800000">
            <a:off x="678764" y="2565138"/>
            <a:ext cx="7781024" cy="1295910"/>
          </a:xfrm>
          <a:prstGeom prst="round2SameRect">
            <a:avLst>
              <a:gd name="adj1" fmla="val 22843"/>
              <a:gd name="adj2" fmla="val 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10C8346D-5BE4-E644-B244-92ADBE5FD6DF}"/>
              </a:ext>
            </a:extLst>
          </p:cNvPr>
          <p:cNvSpPr txBox="1"/>
          <p:nvPr/>
        </p:nvSpPr>
        <p:spPr>
          <a:xfrm>
            <a:off x="1008000" y="2721658"/>
            <a:ext cx="5508216" cy="369332"/>
          </a:xfrm>
          <a:prstGeom prst="rect">
            <a:avLst/>
          </a:prstGeom>
          <a:noFill/>
        </p:spPr>
        <p:txBody>
          <a:bodyPr wrap="square" lIns="0" rtlCol="0">
            <a:spAutoFit/>
          </a:bodyPr>
          <a:lstStyle/>
          <a:p>
            <a:pPr>
              <a:spcAft>
                <a:spcPts val="1200"/>
              </a:spcAft>
            </a:pPr>
            <a:r>
              <a:rPr lang="en-GB" b="1" dirty="0">
                <a:solidFill>
                  <a:srgbClr val="0069A9"/>
                </a:solidFill>
                <a:latin typeface="Arial" panose="020B0604020202020204" pitchFamily="34" charset="0"/>
                <a:cs typeface="Arial" panose="020B0604020202020204" pitchFamily="34" charset="0"/>
              </a:rPr>
              <a:t>Men’s 100 m Paralympic Records</a:t>
            </a:r>
          </a:p>
        </p:txBody>
      </p:sp>
      <p:sp>
        <p:nvSpPr>
          <p:cNvPr id="17" name="Round Same Side Corner Rectangle 16">
            <a:extLst>
              <a:ext uri="{FF2B5EF4-FFF2-40B4-BE49-F238E27FC236}">
                <a16:creationId xmlns:a16="http://schemas.microsoft.com/office/drawing/2014/main" id="{2EF78D26-9607-9D4D-A2D3-583CE6913321}"/>
              </a:ext>
            </a:extLst>
          </p:cNvPr>
          <p:cNvSpPr/>
          <p:nvPr/>
        </p:nvSpPr>
        <p:spPr>
          <a:xfrm flipH="1">
            <a:off x="678763" y="1989138"/>
            <a:ext cx="7781025" cy="576000"/>
          </a:xfrm>
          <a:prstGeom prst="round2SameRect">
            <a:avLst>
              <a:gd name="adj1" fmla="val 50000"/>
              <a:gd name="adj2" fmla="val 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9">
            <a:extLst>
              <a:ext uri="{FF2B5EF4-FFF2-40B4-BE49-F238E27FC236}">
                <a16:creationId xmlns:a16="http://schemas.microsoft.com/office/drawing/2014/main" id="{3EA842C2-6E77-2246-8A8E-CFB283734DB8}"/>
              </a:ext>
            </a:extLst>
          </p:cNvPr>
          <p:cNvSpPr txBox="1">
            <a:spLocks/>
          </p:cNvSpPr>
          <p:nvPr/>
        </p:nvSpPr>
        <p:spPr>
          <a:xfrm>
            <a:off x="984057" y="2039286"/>
            <a:ext cx="7056140" cy="525852"/>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What makes a Paralympian in the 21st Century?</a:t>
            </a:r>
          </a:p>
        </p:txBody>
      </p:sp>
      <p:sp>
        <p:nvSpPr>
          <p:cNvPr id="8" name="TextBox 7">
            <a:extLst>
              <a:ext uri="{FF2B5EF4-FFF2-40B4-BE49-F238E27FC236}">
                <a16:creationId xmlns:a16="http://schemas.microsoft.com/office/drawing/2014/main" id="{AD9004CA-888A-2249-A189-525FAABE0A39}"/>
              </a:ext>
            </a:extLst>
          </p:cNvPr>
          <p:cNvSpPr txBox="1"/>
          <p:nvPr/>
        </p:nvSpPr>
        <p:spPr>
          <a:xfrm>
            <a:off x="1008000" y="3083125"/>
            <a:ext cx="6444320" cy="369332"/>
          </a:xfrm>
          <a:prstGeom prst="rect">
            <a:avLst/>
          </a:prstGeom>
          <a:noFill/>
        </p:spPr>
        <p:txBody>
          <a:bodyPr wrap="square" lIns="0" rtlCol="0">
            <a:spAutoFit/>
          </a:bodyPr>
          <a:lstStyle/>
          <a:p>
            <a:pPr>
              <a:spcAft>
                <a:spcPts val="2400"/>
              </a:spcAft>
            </a:pPr>
            <a:r>
              <a:rPr lang="en-GB" dirty="0">
                <a:latin typeface="Arial" panose="020B0604020202020204" pitchFamily="34" charset="0"/>
                <a:cs typeface="Arial" panose="020B0604020202020204" pitchFamily="34" charset="0"/>
              </a:rPr>
              <a:t>1968	Class B		Kevin Munro, Australia	0:21.60</a:t>
            </a:r>
          </a:p>
        </p:txBody>
      </p:sp>
      <p:sp>
        <p:nvSpPr>
          <p:cNvPr id="10" name="TextBox 9">
            <a:extLst>
              <a:ext uri="{FF2B5EF4-FFF2-40B4-BE49-F238E27FC236}">
                <a16:creationId xmlns:a16="http://schemas.microsoft.com/office/drawing/2014/main" id="{5FCE36EA-4C05-4E42-9E2C-A789F2CD4391}"/>
              </a:ext>
            </a:extLst>
          </p:cNvPr>
          <p:cNvSpPr txBox="1"/>
          <p:nvPr/>
        </p:nvSpPr>
        <p:spPr>
          <a:xfrm>
            <a:off x="1008000" y="3374535"/>
            <a:ext cx="6444320" cy="369332"/>
          </a:xfrm>
          <a:prstGeom prst="rect">
            <a:avLst/>
          </a:prstGeom>
          <a:noFill/>
        </p:spPr>
        <p:txBody>
          <a:bodyPr wrap="square" lIns="0" rtlCol="0">
            <a:spAutoFit/>
          </a:bodyPr>
          <a:lstStyle/>
          <a:p>
            <a:pPr>
              <a:spcAft>
                <a:spcPts val="2400"/>
              </a:spcAft>
            </a:pPr>
            <a:r>
              <a:rPr lang="en-GB" dirty="0">
                <a:latin typeface="Arial" panose="020B0604020202020204" pitchFamily="34" charset="0"/>
                <a:cs typeface="Arial" panose="020B0604020202020204" pitchFamily="34" charset="0"/>
              </a:rPr>
              <a:t>2016	T53		Brent Lakatos, Canada	0:14.43</a:t>
            </a:r>
          </a:p>
        </p:txBody>
      </p:sp>
      <p:pic>
        <p:nvPicPr>
          <p:cNvPr id="11" name="Picture 10">
            <a:extLst>
              <a:ext uri="{FF2B5EF4-FFF2-40B4-BE49-F238E27FC236}">
                <a16:creationId xmlns:a16="http://schemas.microsoft.com/office/drawing/2014/main" id="{318921C5-4ABC-4547-B03F-4B03726F097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4960" b="14960"/>
          <a:stretch/>
        </p:blipFill>
        <p:spPr>
          <a:xfrm>
            <a:off x="678764" y="3997610"/>
            <a:ext cx="3738435" cy="1879663"/>
          </a:xfrm>
          <a:prstGeom prst="roundRect">
            <a:avLst>
              <a:gd name="adj" fmla="val 16237"/>
            </a:avLst>
          </a:prstGeom>
        </p:spPr>
      </p:pic>
      <p:pic>
        <p:nvPicPr>
          <p:cNvPr id="12" name="Picture 11">
            <a:extLst>
              <a:ext uri="{FF2B5EF4-FFF2-40B4-BE49-F238E27FC236}">
                <a16:creationId xmlns:a16="http://schemas.microsoft.com/office/drawing/2014/main" id="{0E2477E2-4CFF-2D49-BC0E-523674B598E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13076" b="13076"/>
          <a:stretch/>
        </p:blipFill>
        <p:spPr>
          <a:xfrm>
            <a:off x="4637976" y="3997611"/>
            <a:ext cx="3821812" cy="1879662"/>
          </a:xfrm>
          <a:prstGeom prst="roundRect">
            <a:avLst>
              <a:gd name="adj" fmla="val 14945"/>
            </a:avLst>
          </a:prstGeom>
        </p:spPr>
      </p:pic>
    </p:spTree>
    <p:extLst>
      <p:ext uri="{BB962C8B-B14F-4D97-AF65-F5344CB8AC3E}">
        <p14:creationId xmlns:p14="http://schemas.microsoft.com/office/powerpoint/2010/main" val="2024315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par>
                                <p:cTn id="12" presetID="53" presetClass="entr" presetSubtype="16"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par>
                                <p:cTn id="21" presetID="53" presetClass="entr" presetSubtype="16"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uiExpand="1" build="allAtOnce"/>
      <p:bldP spid="8" grpId="0" uiExpand="1" build="allAtOnce"/>
      <p:bldP spid="10" grpId="0" uiExpand="1" build="allAtOnce"/>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 Same Side Corner Rectangle 12">
            <a:extLst>
              <a:ext uri="{FF2B5EF4-FFF2-40B4-BE49-F238E27FC236}">
                <a16:creationId xmlns:a16="http://schemas.microsoft.com/office/drawing/2014/main" id="{4DE14E34-8EFE-DF45-9993-83B41060CCA8}"/>
              </a:ext>
            </a:extLst>
          </p:cNvPr>
          <p:cNvSpPr/>
          <p:nvPr/>
        </p:nvSpPr>
        <p:spPr>
          <a:xfrm rot="10800000">
            <a:off x="678764" y="2565138"/>
            <a:ext cx="7781024" cy="3312134"/>
          </a:xfrm>
          <a:prstGeom prst="round2SameRect">
            <a:avLst>
              <a:gd name="adj1" fmla="val 9388"/>
              <a:gd name="adj2" fmla="val 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 Same Side Corner Rectangle 16">
            <a:extLst>
              <a:ext uri="{FF2B5EF4-FFF2-40B4-BE49-F238E27FC236}">
                <a16:creationId xmlns:a16="http://schemas.microsoft.com/office/drawing/2014/main" id="{2EF78D26-9607-9D4D-A2D3-583CE6913321}"/>
              </a:ext>
            </a:extLst>
          </p:cNvPr>
          <p:cNvSpPr/>
          <p:nvPr/>
        </p:nvSpPr>
        <p:spPr>
          <a:xfrm flipH="1">
            <a:off x="678763" y="1989138"/>
            <a:ext cx="7781025" cy="576000"/>
          </a:xfrm>
          <a:prstGeom prst="round2SameRect">
            <a:avLst>
              <a:gd name="adj1" fmla="val 50000"/>
              <a:gd name="adj2" fmla="val 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9">
            <a:extLst>
              <a:ext uri="{FF2B5EF4-FFF2-40B4-BE49-F238E27FC236}">
                <a16:creationId xmlns:a16="http://schemas.microsoft.com/office/drawing/2014/main" id="{3EA842C2-6E77-2246-8A8E-CFB283734DB8}"/>
              </a:ext>
            </a:extLst>
          </p:cNvPr>
          <p:cNvSpPr txBox="1">
            <a:spLocks/>
          </p:cNvSpPr>
          <p:nvPr/>
        </p:nvSpPr>
        <p:spPr>
          <a:xfrm>
            <a:off x="984057" y="2039286"/>
            <a:ext cx="7056140" cy="525852"/>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Who helps the Paralympians?</a:t>
            </a:r>
          </a:p>
        </p:txBody>
      </p:sp>
      <p:sp>
        <p:nvSpPr>
          <p:cNvPr id="15" name="TextBox 14">
            <a:extLst>
              <a:ext uri="{FF2B5EF4-FFF2-40B4-BE49-F238E27FC236}">
                <a16:creationId xmlns:a16="http://schemas.microsoft.com/office/drawing/2014/main" id="{05702342-B498-2F41-A480-3360488A749A}"/>
              </a:ext>
            </a:extLst>
          </p:cNvPr>
          <p:cNvSpPr txBox="1"/>
          <p:nvPr/>
        </p:nvSpPr>
        <p:spPr>
          <a:xfrm>
            <a:off x="1008000" y="2728370"/>
            <a:ext cx="7164400" cy="2954655"/>
          </a:xfrm>
          <a:prstGeom prst="rect">
            <a:avLst/>
          </a:prstGeom>
          <a:noFill/>
        </p:spPr>
        <p:txBody>
          <a:bodyPr wrap="square" lIns="0" rtlCol="0">
            <a:spAutoFit/>
          </a:bodyPr>
          <a:lstStyle/>
          <a:p>
            <a:pPr>
              <a:spcAft>
                <a:spcPts val="2400"/>
              </a:spcAft>
            </a:pPr>
            <a:r>
              <a:rPr lang="en-GB" b="1" dirty="0">
                <a:solidFill>
                  <a:srgbClr val="0069A9"/>
                </a:solidFill>
                <a:latin typeface="Arial" panose="020B0604020202020204" pitchFamily="34" charset="0"/>
                <a:cs typeface="Arial" panose="020B0604020202020204" pitchFamily="34" charset="0"/>
              </a:rPr>
              <a:t>Sport physiologist</a:t>
            </a:r>
          </a:p>
          <a:p>
            <a:pPr marL="285750" indent="-285750">
              <a:spcAft>
                <a:spcPts val="2400"/>
              </a:spcAft>
              <a:buFont typeface="Arial" panose="020B0604020202020204" pitchFamily="34" charset="0"/>
              <a:buChar char="•"/>
            </a:pPr>
            <a:r>
              <a:rPr lang="en-GB" dirty="0">
                <a:latin typeface="Arial" panose="020B0604020202020204" pitchFamily="34" charset="0"/>
                <a:cs typeface="Arial" panose="020B0604020202020204" pitchFamily="34" charset="0"/>
              </a:rPr>
              <a:t>Carries out research to understand how the body responds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to exercise. </a:t>
            </a:r>
          </a:p>
          <a:p>
            <a:pPr marL="285750" indent="-285750">
              <a:spcAft>
                <a:spcPts val="2400"/>
              </a:spcAft>
              <a:buFont typeface="Arial" panose="020B0604020202020204" pitchFamily="34" charset="0"/>
              <a:buChar char="•"/>
            </a:pPr>
            <a:r>
              <a:rPr lang="en-GB" dirty="0">
                <a:latin typeface="Arial" panose="020B0604020202020204" pitchFamily="34" charset="0"/>
                <a:cs typeface="Arial" panose="020B0604020202020204" pitchFamily="34" charset="0"/>
              </a:rPr>
              <a:t>advices on heart rate, recovery techniques, hydration strategies, overtraining and acclimatisation.</a:t>
            </a:r>
          </a:p>
          <a:p>
            <a:pPr marL="285750" indent="-285750">
              <a:spcAft>
                <a:spcPts val="2400"/>
              </a:spcAft>
              <a:buFont typeface="Arial" panose="020B0604020202020204" pitchFamily="34" charset="0"/>
              <a:buChar char="•"/>
            </a:pPr>
            <a:r>
              <a:rPr lang="en-GB" dirty="0">
                <a:latin typeface="Arial" panose="020B0604020202020204" pitchFamily="34" charset="0"/>
                <a:cs typeface="Arial" panose="020B0604020202020204" pitchFamily="34" charset="0"/>
              </a:rPr>
              <a:t>Provides data to inform future training programmes and competition-day strategies.</a:t>
            </a:r>
          </a:p>
        </p:txBody>
      </p:sp>
    </p:spTree>
    <p:extLst>
      <p:ext uri="{BB962C8B-B14F-4D97-AF65-F5344CB8AC3E}">
        <p14:creationId xmlns:p14="http://schemas.microsoft.com/office/powerpoint/2010/main" val="2835252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animEffect transition="in" filter="fade">
                                      <p:cBhvr>
                                        <p:cTn id="11" dur="500"/>
                                        <p:tgtEl>
                                          <p:spTgt spid="15">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xEl>
                                              <p:pRg st="2" end="2"/>
                                            </p:txEl>
                                          </p:spTgt>
                                        </p:tgtEl>
                                        <p:attrNameLst>
                                          <p:attrName>style.visibility</p:attrName>
                                        </p:attrNameLst>
                                      </p:cBhvr>
                                      <p:to>
                                        <p:strVal val="visible"/>
                                      </p:to>
                                    </p:set>
                                    <p:animEffect transition="in" filter="fade">
                                      <p:cBhvr>
                                        <p:cTn id="15" dur="500"/>
                                        <p:tgtEl>
                                          <p:spTgt spid="15">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5">
                                            <p:txEl>
                                              <p:pRg st="3" end="3"/>
                                            </p:txEl>
                                          </p:spTgt>
                                        </p:tgtEl>
                                        <p:attrNameLst>
                                          <p:attrName>style.visibility</p:attrName>
                                        </p:attrNameLst>
                                      </p:cBhvr>
                                      <p:to>
                                        <p:strVal val="visible"/>
                                      </p:to>
                                    </p:set>
                                    <p:animEffect transition="in" filter="fade">
                                      <p:cBhvr>
                                        <p:cTn id="19" dur="500"/>
                                        <p:tgtEl>
                                          <p:spTgt spid="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uiExpand="1"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3B16B81-5ACE-9C45-BE2D-A2233BE0EC14}"/>
              </a:ext>
            </a:extLst>
          </p:cNvPr>
          <p:cNvPicPr>
            <a:picLocks/>
          </p:cNvPicPr>
          <p:nvPr/>
        </p:nvPicPr>
        <p:blipFill rotWithShape="1">
          <a:blip r:embed="rId3" cstate="print">
            <a:extLst>
              <a:ext uri="{28A0092B-C50C-407E-A947-70E740481C1C}">
                <a14:useLocalDpi xmlns:a14="http://schemas.microsoft.com/office/drawing/2010/main"/>
              </a:ext>
            </a:extLst>
          </a:blip>
          <a:srcRect t="23244" b="23244"/>
          <a:stretch/>
        </p:blipFill>
        <p:spPr>
          <a:xfrm>
            <a:off x="1872000" y="2281295"/>
            <a:ext cx="5400000" cy="3600000"/>
          </a:xfrm>
          <a:prstGeom prst="roundRect">
            <a:avLst>
              <a:gd name="adj" fmla="val 8613"/>
            </a:avLst>
          </a:prstGeom>
        </p:spPr>
      </p:pic>
      <p:sp>
        <p:nvSpPr>
          <p:cNvPr id="17" name="Rounded Rectangle 16">
            <a:extLst>
              <a:ext uri="{FF2B5EF4-FFF2-40B4-BE49-F238E27FC236}">
                <a16:creationId xmlns:a16="http://schemas.microsoft.com/office/drawing/2014/main" id="{2EF78D26-9607-9D4D-A2D3-583CE6913321}"/>
              </a:ext>
            </a:extLst>
          </p:cNvPr>
          <p:cNvSpPr/>
          <p:nvPr/>
        </p:nvSpPr>
        <p:spPr>
          <a:xfrm rot="10800000" flipH="1">
            <a:off x="684212" y="1989138"/>
            <a:ext cx="4895900" cy="575766"/>
          </a:xfrm>
          <a:prstGeom prst="roundRect">
            <a:avLst>
              <a:gd name="adj" fmla="val 4843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9">
            <a:extLst>
              <a:ext uri="{FF2B5EF4-FFF2-40B4-BE49-F238E27FC236}">
                <a16:creationId xmlns:a16="http://schemas.microsoft.com/office/drawing/2014/main" id="{3EA842C2-6E77-2246-8A8E-CFB283734DB8}"/>
              </a:ext>
            </a:extLst>
          </p:cNvPr>
          <p:cNvSpPr txBox="1">
            <a:spLocks/>
          </p:cNvSpPr>
          <p:nvPr/>
        </p:nvSpPr>
        <p:spPr>
          <a:xfrm>
            <a:off x="971550" y="2039052"/>
            <a:ext cx="4464546" cy="525852"/>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Who helps the Paralympians?</a:t>
            </a:r>
          </a:p>
        </p:txBody>
      </p:sp>
      <p:grpSp>
        <p:nvGrpSpPr>
          <p:cNvPr id="3" name="Group 2">
            <a:extLst>
              <a:ext uri="{FF2B5EF4-FFF2-40B4-BE49-F238E27FC236}">
                <a16:creationId xmlns:a16="http://schemas.microsoft.com/office/drawing/2014/main" id="{E2C38A5A-0729-014D-A365-2B63FA303F69}"/>
              </a:ext>
            </a:extLst>
          </p:cNvPr>
          <p:cNvGrpSpPr/>
          <p:nvPr/>
        </p:nvGrpSpPr>
        <p:grpSpPr>
          <a:xfrm>
            <a:off x="4788024" y="4941168"/>
            <a:ext cx="2735659" cy="596789"/>
            <a:chOff x="5202517" y="4172499"/>
            <a:chExt cx="2735659" cy="596789"/>
          </a:xfrm>
        </p:grpSpPr>
        <p:grpSp>
          <p:nvGrpSpPr>
            <p:cNvPr id="2" name="Group 1">
              <a:extLst>
                <a:ext uri="{FF2B5EF4-FFF2-40B4-BE49-F238E27FC236}">
                  <a16:creationId xmlns:a16="http://schemas.microsoft.com/office/drawing/2014/main" id="{610DC275-9F55-8C42-9D5E-75F9D1C69902}"/>
                </a:ext>
              </a:extLst>
            </p:cNvPr>
            <p:cNvGrpSpPr/>
            <p:nvPr/>
          </p:nvGrpSpPr>
          <p:grpSpPr>
            <a:xfrm>
              <a:off x="5202517" y="4172499"/>
              <a:ext cx="2735659" cy="596789"/>
              <a:chOff x="-175692" y="3196443"/>
              <a:chExt cx="2735659" cy="596789"/>
            </a:xfrm>
          </p:grpSpPr>
          <p:sp>
            <p:nvSpPr>
              <p:cNvPr id="16" name="Rounded Rectangle 15">
                <a:extLst>
                  <a:ext uri="{FF2B5EF4-FFF2-40B4-BE49-F238E27FC236}">
                    <a16:creationId xmlns:a16="http://schemas.microsoft.com/office/drawing/2014/main" id="{C79DE705-0F35-904F-B94F-1D34D0A24205}"/>
                  </a:ext>
                </a:extLst>
              </p:cNvPr>
              <p:cNvSpPr/>
              <p:nvPr/>
            </p:nvSpPr>
            <p:spPr>
              <a:xfrm>
                <a:off x="-175692" y="3196443"/>
                <a:ext cx="2735659" cy="59678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a:extLst>
                  <a:ext uri="{FF2B5EF4-FFF2-40B4-BE49-F238E27FC236}">
                    <a16:creationId xmlns:a16="http://schemas.microsoft.com/office/drawing/2014/main" id="{EE10E9F6-C993-7E4F-A2CF-EE2859DCEF03}"/>
                  </a:ext>
                </a:extLst>
              </p:cNvPr>
              <p:cNvSpPr/>
              <p:nvPr/>
            </p:nvSpPr>
            <p:spPr>
              <a:xfrm>
                <a:off x="-175692" y="3196443"/>
                <a:ext cx="2735659" cy="596789"/>
              </a:xfrm>
              <a:prstGeom prst="roundRect">
                <a:avLst>
                  <a:gd name="adj" fmla="val 5000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TextBox 10">
              <a:extLst>
                <a:ext uri="{FF2B5EF4-FFF2-40B4-BE49-F238E27FC236}">
                  <a16:creationId xmlns:a16="http://schemas.microsoft.com/office/drawing/2014/main" id="{2D49C8F1-B494-1744-A487-584FA36FC923}"/>
                </a:ext>
              </a:extLst>
            </p:cNvPr>
            <p:cNvSpPr txBox="1"/>
            <p:nvPr/>
          </p:nvSpPr>
          <p:spPr>
            <a:xfrm>
              <a:off x="5490549" y="4255450"/>
              <a:ext cx="2231925" cy="430887"/>
            </a:xfrm>
            <a:prstGeom prst="rect">
              <a:avLst/>
            </a:prstGeom>
            <a:noFill/>
          </p:spPr>
          <p:txBody>
            <a:bodyPr wrap="square" lIns="0" rIns="0" rtlCol="0">
              <a:spAutoFit/>
            </a:bodyPr>
            <a:lstStyle/>
            <a:p>
              <a:pPr algn="ctr">
                <a:spcAft>
                  <a:spcPts val="1200"/>
                </a:spcAft>
              </a:pPr>
              <a:r>
                <a:rPr lang="en-GB" sz="2200" b="1" dirty="0">
                  <a:solidFill>
                    <a:srgbClr val="0069A9"/>
                  </a:solidFill>
                  <a:latin typeface="Arial" panose="020B0604020202020204" pitchFamily="34" charset="0"/>
                  <a:cs typeface="Arial" panose="020B0604020202020204" pitchFamily="34" charset="0"/>
                </a:rPr>
                <a:t>Sport technician</a:t>
              </a:r>
            </a:p>
          </p:txBody>
        </p:sp>
      </p:grpSp>
    </p:spTree>
    <p:extLst>
      <p:ext uri="{BB962C8B-B14F-4D97-AF65-F5344CB8AC3E}">
        <p14:creationId xmlns:p14="http://schemas.microsoft.com/office/powerpoint/2010/main" val="1560848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 calcmode="lin" valueType="num">
                                      <p:cBhvr>
                                        <p:cTn id="16" dur="1000" fill="hold"/>
                                        <p:tgtEl>
                                          <p:spTgt spid="3"/>
                                        </p:tgtEl>
                                        <p:attrNameLst>
                                          <p:attrName>style.rotation</p:attrName>
                                        </p:attrNameLst>
                                      </p:cBhvr>
                                      <p:tavLst>
                                        <p:tav tm="0">
                                          <p:val>
                                            <p:fltVal val="90"/>
                                          </p:val>
                                        </p:tav>
                                        <p:tav tm="100000">
                                          <p:val>
                                            <p:fltVal val="0"/>
                                          </p:val>
                                        </p:tav>
                                      </p:tavLst>
                                    </p:anim>
                                    <p:animEffect transition="in" filter="fade">
                                      <p:cBhvr>
                                        <p:cTn id="1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 Same Side Corner Rectangle 12">
            <a:extLst>
              <a:ext uri="{FF2B5EF4-FFF2-40B4-BE49-F238E27FC236}">
                <a16:creationId xmlns:a16="http://schemas.microsoft.com/office/drawing/2014/main" id="{4DE14E34-8EFE-DF45-9993-83B41060CCA8}"/>
              </a:ext>
            </a:extLst>
          </p:cNvPr>
          <p:cNvSpPr/>
          <p:nvPr/>
        </p:nvSpPr>
        <p:spPr>
          <a:xfrm rot="10800000">
            <a:off x="678764" y="2565138"/>
            <a:ext cx="7781024" cy="1943982"/>
          </a:xfrm>
          <a:prstGeom prst="round2SameRect">
            <a:avLst>
              <a:gd name="adj1" fmla="val 15601"/>
              <a:gd name="adj2" fmla="val 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 Same Side Corner Rectangle 16">
            <a:extLst>
              <a:ext uri="{FF2B5EF4-FFF2-40B4-BE49-F238E27FC236}">
                <a16:creationId xmlns:a16="http://schemas.microsoft.com/office/drawing/2014/main" id="{2EF78D26-9607-9D4D-A2D3-583CE6913321}"/>
              </a:ext>
            </a:extLst>
          </p:cNvPr>
          <p:cNvSpPr/>
          <p:nvPr/>
        </p:nvSpPr>
        <p:spPr>
          <a:xfrm flipH="1">
            <a:off x="678763" y="1989138"/>
            <a:ext cx="7781025" cy="576000"/>
          </a:xfrm>
          <a:prstGeom prst="round2SameRect">
            <a:avLst>
              <a:gd name="adj1" fmla="val 50000"/>
              <a:gd name="adj2" fmla="val 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9">
            <a:extLst>
              <a:ext uri="{FF2B5EF4-FFF2-40B4-BE49-F238E27FC236}">
                <a16:creationId xmlns:a16="http://schemas.microsoft.com/office/drawing/2014/main" id="{3EA842C2-6E77-2246-8A8E-CFB283734DB8}"/>
              </a:ext>
            </a:extLst>
          </p:cNvPr>
          <p:cNvSpPr txBox="1">
            <a:spLocks/>
          </p:cNvSpPr>
          <p:nvPr/>
        </p:nvSpPr>
        <p:spPr>
          <a:xfrm>
            <a:off x="984057" y="2039286"/>
            <a:ext cx="7056140" cy="525852"/>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Who helps the Paralympians?</a:t>
            </a:r>
          </a:p>
        </p:txBody>
      </p:sp>
      <p:sp>
        <p:nvSpPr>
          <p:cNvPr id="15" name="TextBox 14">
            <a:extLst>
              <a:ext uri="{FF2B5EF4-FFF2-40B4-BE49-F238E27FC236}">
                <a16:creationId xmlns:a16="http://schemas.microsoft.com/office/drawing/2014/main" id="{05702342-B498-2F41-A480-3360488A749A}"/>
              </a:ext>
            </a:extLst>
          </p:cNvPr>
          <p:cNvSpPr txBox="1"/>
          <p:nvPr/>
        </p:nvSpPr>
        <p:spPr>
          <a:xfrm>
            <a:off x="1008000" y="2728370"/>
            <a:ext cx="7164400" cy="1508105"/>
          </a:xfrm>
          <a:prstGeom prst="rect">
            <a:avLst/>
          </a:prstGeom>
          <a:noFill/>
        </p:spPr>
        <p:txBody>
          <a:bodyPr wrap="square" lIns="0" rtlCol="0">
            <a:spAutoFit/>
          </a:bodyPr>
          <a:lstStyle/>
          <a:p>
            <a:pPr>
              <a:spcAft>
                <a:spcPts val="2400"/>
              </a:spcAft>
            </a:pPr>
            <a:r>
              <a:rPr lang="en-GB" b="1" dirty="0">
                <a:solidFill>
                  <a:srgbClr val="0069A9"/>
                </a:solidFill>
                <a:latin typeface="Arial" panose="020B0604020202020204" pitchFamily="34" charset="0"/>
                <a:cs typeface="Arial" panose="020B0604020202020204" pitchFamily="34" charset="0"/>
              </a:rPr>
              <a:t>Sport technician</a:t>
            </a:r>
          </a:p>
          <a:p>
            <a:pPr marL="285750" indent="-285750">
              <a:spcAft>
                <a:spcPts val="2400"/>
              </a:spcAft>
              <a:buFont typeface="Arial" panose="020B0604020202020204" pitchFamily="34" charset="0"/>
              <a:buChar char="•"/>
            </a:pPr>
            <a:r>
              <a:rPr lang="en-GB" dirty="0">
                <a:latin typeface="Arial" panose="020B0604020202020204" pitchFamily="34" charset="0"/>
                <a:cs typeface="Arial" panose="020B0604020202020204" pitchFamily="34" charset="0"/>
              </a:rPr>
              <a:t>Designs, makes, maintains, adjusts and repairs individual and team sport equipment. This includes such things as wheelchairs, prosthetics, blades, skies and snowboards.</a:t>
            </a:r>
          </a:p>
        </p:txBody>
      </p:sp>
    </p:spTree>
    <p:extLst>
      <p:ext uri="{BB962C8B-B14F-4D97-AF65-F5344CB8AC3E}">
        <p14:creationId xmlns:p14="http://schemas.microsoft.com/office/powerpoint/2010/main" val="1944565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animEffect transition="in" filter="fade">
                                      <p:cBhvr>
                                        <p:cTn id="11" dur="50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uiExpand="1" build="allAtOnce"/>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 Same Side Corner Rectangle 12">
            <a:extLst>
              <a:ext uri="{FF2B5EF4-FFF2-40B4-BE49-F238E27FC236}">
                <a16:creationId xmlns:a16="http://schemas.microsoft.com/office/drawing/2014/main" id="{4DE14E34-8EFE-DF45-9993-83B41060CCA8}"/>
              </a:ext>
            </a:extLst>
          </p:cNvPr>
          <p:cNvSpPr/>
          <p:nvPr/>
        </p:nvSpPr>
        <p:spPr>
          <a:xfrm rot="10800000">
            <a:off x="678764" y="2565138"/>
            <a:ext cx="7781024" cy="3312134"/>
          </a:xfrm>
          <a:prstGeom prst="round2SameRect">
            <a:avLst>
              <a:gd name="adj1" fmla="val 9283"/>
              <a:gd name="adj2" fmla="val 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05702342-B498-2F41-A480-3360488A749A}"/>
              </a:ext>
            </a:extLst>
          </p:cNvPr>
          <p:cNvSpPr txBox="1"/>
          <p:nvPr/>
        </p:nvSpPr>
        <p:spPr>
          <a:xfrm>
            <a:off x="1008000" y="2728370"/>
            <a:ext cx="3708016" cy="3031599"/>
          </a:xfrm>
          <a:prstGeom prst="rect">
            <a:avLst/>
          </a:prstGeom>
          <a:noFill/>
        </p:spPr>
        <p:txBody>
          <a:bodyPr wrap="square" lIns="0" rtlCol="0">
            <a:spAutoFit/>
          </a:bodyPr>
          <a:lstStyle/>
          <a:p>
            <a:pPr>
              <a:spcAft>
                <a:spcPts val="1200"/>
              </a:spcAft>
            </a:pPr>
            <a:r>
              <a:rPr lang="en-GB" b="1" dirty="0">
                <a:solidFill>
                  <a:srgbClr val="0069A9"/>
                </a:solidFill>
                <a:latin typeface="Arial" panose="020B0604020202020204" pitchFamily="34" charset="0"/>
                <a:cs typeface="Arial" panose="020B0604020202020204" pitchFamily="34" charset="0"/>
              </a:rPr>
              <a:t>Friends, family and spectators</a:t>
            </a:r>
          </a:p>
          <a:p>
            <a:pPr marL="285750" indent="-285750">
              <a:spcAft>
                <a:spcPts val="1200"/>
              </a:spcAft>
              <a:buFont typeface="Arial" panose="020B0604020202020204" pitchFamily="34" charset="0"/>
              <a:buChar char="•"/>
            </a:pPr>
            <a:r>
              <a:rPr lang="en-GB" sz="1700" dirty="0">
                <a:latin typeface="Arial" panose="020B0604020202020204" pitchFamily="34" charset="0"/>
                <a:cs typeface="Arial" panose="020B0604020202020204" pitchFamily="34" charset="0"/>
              </a:rPr>
              <a:t>Supporters and spectators can play an important part in getting behind the Para athletes and encouraging them to perform to their best to achieve great results.</a:t>
            </a:r>
          </a:p>
          <a:p>
            <a:pPr marL="285750" indent="-285750">
              <a:spcAft>
                <a:spcPts val="1200"/>
              </a:spcAft>
              <a:buFont typeface="Arial" panose="020B0604020202020204" pitchFamily="34" charset="0"/>
              <a:buChar char="•"/>
            </a:pPr>
            <a:r>
              <a:rPr lang="en-GB" sz="1700" dirty="0">
                <a:latin typeface="Arial" panose="020B0604020202020204" pitchFamily="34" charset="0"/>
                <a:cs typeface="Arial" panose="020B0604020202020204" pitchFamily="34" charset="0"/>
              </a:rPr>
              <a:t>It is easier than ever to show your support to Para athletes. Social media is a great way to message them your support. </a:t>
            </a:r>
          </a:p>
        </p:txBody>
      </p:sp>
      <p:pic>
        <p:nvPicPr>
          <p:cNvPr id="6" name="Picture 5">
            <a:extLst>
              <a:ext uri="{FF2B5EF4-FFF2-40B4-BE49-F238E27FC236}">
                <a16:creationId xmlns:a16="http://schemas.microsoft.com/office/drawing/2014/main" id="{4DBA0B47-524F-FA45-AC63-6096C391A61B}"/>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6915" t="-15011" r="21268" b="658"/>
          <a:stretch/>
        </p:blipFill>
        <p:spPr>
          <a:xfrm>
            <a:off x="4847777" y="2039286"/>
            <a:ext cx="3612011" cy="3837987"/>
          </a:xfrm>
          <a:prstGeom prst="round2DiagRect">
            <a:avLst>
              <a:gd name="adj1" fmla="val 8305"/>
              <a:gd name="adj2" fmla="val 0"/>
            </a:avLst>
          </a:prstGeom>
        </p:spPr>
      </p:pic>
      <p:sp>
        <p:nvSpPr>
          <p:cNvPr id="17" name="Round Same Side Corner Rectangle 16">
            <a:extLst>
              <a:ext uri="{FF2B5EF4-FFF2-40B4-BE49-F238E27FC236}">
                <a16:creationId xmlns:a16="http://schemas.microsoft.com/office/drawing/2014/main" id="{2EF78D26-9607-9D4D-A2D3-583CE6913321}"/>
              </a:ext>
            </a:extLst>
          </p:cNvPr>
          <p:cNvSpPr/>
          <p:nvPr/>
        </p:nvSpPr>
        <p:spPr>
          <a:xfrm flipH="1">
            <a:off x="678763" y="1989138"/>
            <a:ext cx="7781025" cy="576000"/>
          </a:xfrm>
          <a:prstGeom prst="round2SameRect">
            <a:avLst>
              <a:gd name="adj1" fmla="val 50000"/>
              <a:gd name="adj2" fmla="val 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9">
            <a:extLst>
              <a:ext uri="{FF2B5EF4-FFF2-40B4-BE49-F238E27FC236}">
                <a16:creationId xmlns:a16="http://schemas.microsoft.com/office/drawing/2014/main" id="{3EA842C2-6E77-2246-8A8E-CFB283734DB8}"/>
              </a:ext>
            </a:extLst>
          </p:cNvPr>
          <p:cNvSpPr txBox="1">
            <a:spLocks/>
          </p:cNvSpPr>
          <p:nvPr/>
        </p:nvSpPr>
        <p:spPr>
          <a:xfrm>
            <a:off x="984057" y="2039286"/>
            <a:ext cx="7056140" cy="525852"/>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Who helps the Paralympians?</a:t>
            </a:r>
          </a:p>
        </p:txBody>
      </p:sp>
    </p:spTree>
    <p:extLst>
      <p:ext uri="{BB962C8B-B14F-4D97-AF65-F5344CB8AC3E}">
        <p14:creationId xmlns:p14="http://schemas.microsoft.com/office/powerpoint/2010/main" val="3406104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animEffect transition="in" filter="fade">
                                      <p:cBhvr>
                                        <p:cTn id="11" dur="500"/>
                                        <p:tgtEl>
                                          <p:spTgt spid="15">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xEl>
                                              <p:pRg st="2" end="2"/>
                                            </p:txEl>
                                          </p:spTgt>
                                        </p:tgtEl>
                                        <p:attrNameLst>
                                          <p:attrName>style.visibility</p:attrName>
                                        </p:attrNameLst>
                                      </p:cBhvr>
                                      <p:to>
                                        <p:strVal val="visible"/>
                                      </p:to>
                                    </p:set>
                                    <p:animEffect transition="in" filter="fade">
                                      <p:cBhvr>
                                        <p:cTn id="15" dur="500"/>
                                        <p:tgtEl>
                                          <p:spTgt spid="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uiExpand="1" build="allAtOnce"/>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2EF78D26-9607-9D4D-A2D3-583CE6913321}"/>
              </a:ext>
            </a:extLst>
          </p:cNvPr>
          <p:cNvSpPr/>
          <p:nvPr/>
        </p:nvSpPr>
        <p:spPr>
          <a:xfrm flipH="1">
            <a:off x="684212" y="1989138"/>
            <a:ext cx="4521469" cy="576000"/>
          </a:xfrm>
          <a:prstGeom prst="roundRect">
            <a:avLst>
              <a:gd name="adj" fmla="val 5000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9">
            <a:extLst>
              <a:ext uri="{FF2B5EF4-FFF2-40B4-BE49-F238E27FC236}">
                <a16:creationId xmlns:a16="http://schemas.microsoft.com/office/drawing/2014/main" id="{3EA842C2-6E77-2246-8A8E-CFB283734DB8}"/>
              </a:ext>
            </a:extLst>
          </p:cNvPr>
          <p:cNvSpPr txBox="1">
            <a:spLocks/>
          </p:cNvSpPr>
          <p:nvPr/>
        </p:nvSpPr>
        <p:spPr>
          <a:xfrm>
            <a:off x="971550" y="1989138"/>
            <a:ext cx="4234131" cy="576001"/>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200" b="1" dirty="0"/>
              <a:t>Who helps the Paralympians?</a:t>
            </a:r>
          </a:p>
        </p:txBody>
      </p:sp>
      <p:pic>
        <p:nvPicPr>
          <p:cNvPr id="10" name="Picture 9">
            <a:extLst>
              <a:ext uri="{FF2B5EF4-FFF2-40B4-BE49-F238E27FC236}">
                <a16:creationId xmlns:a16="http://schemas.microsoft.com/office/drawing/2014/main" id="{FEBC1579-EB62-654D-9DB6-151E46EB587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463" r="2689"/>
          <a:stretch/>
        </p:blipFill>
        <p:spPr>
          <a:xfrm>
            <a:off x="5450487" y="1989138"/>
            <a:ext cx="3009301" cy="3886588"/>
          </a:xfrm>
          <a:prstGeom prst="roundRect">
            <a:avLst>
              <a:gd name="adj" fmla="val 9924"/>
            </a:avLst>
          </a:prstGeom>
        </p:spPr>
      </p:pic>
    </p:spTree>
    <p:extLst>
      <p:ext uri="{BB962C8B-B14F-4D97-AF65-F5344CB8AC3E}">
        <p14:creationId xmlns:p14="http://schemas.microsoft.com/office/powerpoint/2010/main" val="3285120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2EF78D26-9607-9D4D-A2D3-583CE6913321}"/>
              </a:ext>
            </a:extLst>
          </p:cNvPr>
          <p:cNvSpPr/>
          <p:nvPr/>
        </p:nvSpPr>
        <p:spPr>
          <a:xfrm rot="10800000" flipH="1">
            <a:off x="678763" y="1989138"/>
            <a:ext cx="7781025" cy="576000"/>
          </a:xfrm>
          <a:prstGeom prst="roundRect">
            <a:avLst>
              <a:gd name="adj" fmla="val 5000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9">
            <a:extLst>
              <a:ext uri="{FF2B5EF4-FFF2-40B4-BE49-F238E27FC236}">
                <a16:creationId xmlns:a16="http://schemas.microsoft.com/office/drawing/2014/main" id="{3EA842C2-6E77-2246-8A8E-CFB283734DB8}"/>
              </a:ext>
            </a:extLst>
          </p:cNvPr>
          <p:cNvSpPr txBox="1">
            <a:spLocks/>
          </p:cNvSpPr>
          <p:nvPr/>
        </p:nvSpPr>
        <p:spPr>
          <a:xfrm>
            <a:off x="998712" y="2039286"/>
            <a:ext cx="7056140" cy="525852"/>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What makes a Paralympian</a:t>
            </a:r>
          </a:p>
        </p:txBody>
      </p:sp>
      <p:pic>
        <p:nvPicPr>
          <p:cNvPr id="15" name="Picture 14">
            <a:extLst>
              <a:ext uri="{FF2B5EF4-FFF2-40B4-BE49-F238E27FC236}">
                <a16:creationId xmlns:a16="http://schemas.microsoft.com/office/drawing/2014/main" id="{9B0559FE-1C59-374D-8EAC-A4B423861D8D}"/>
              </a:ext>
            </a:extLst>
          </p:cNvPr>
          <p:cNvPicPr>
            <a:picLocks/>
          </p:cNvPicPr>
          <p:nvPr/>
        </p:nvPicPr>
        <p:blipFill rotWithShape="1">
          <a:blip r:embed="rId3" cstate="screen">
            <a:extLst>
              <a:ext uri="{28A0092B-C50C-407E-A947-70E740481C1C}">
                <a14:useLocalDpi xmlns:a14="http://schemas.microsoft.com/office/drawing/2010/main"/>
              </a:ext>
            </a:extLst>
          </a:blip>
          <a:srcRect l="3959" r="7051"/>
          <a:stretch/>
        </p:blipFill>
        <p:spPr>
          <a:xfrm>
            <a:off x="678763" y="2780928"/>
            <a:ext cx="3744000" cy="3096345"/>
          </a:xfrm>
          <a:prstGeom prst="roundRect">
            <a:avLst>
              <a:gd name="adj" fmla="val 9815"/>
            </a:avLst>
          </a:prstGeom>
        </p:spPr>
      </p:pic>
      <p:pic>
        <p:nvPicPr>
          <p:cNvPr id="16" name="Picture 15">
            <a:extLst>
              <a:ext uri="{FF2B5EF4-FFF2-40B4-BE49-F238E27FC236}">
                <a16:creationId xmlns:a16="http://schemas.microsoft.com/office/drawing/2014/main" id="{CCDE8CDA-9809-8D41-A4FC-80583E2CB20D}"/>
              </a:ext>
            </a:extLst>
          </p:cNvPr>
          <p:cNvPicPr>
            <a:picLocks/>
          </p:cNvPicPr>
          <p:nvPr/>
        </p:nvPicPr>
        <p:blipFill rotWithShape="1">
          <a:blip r:embed="rId4" cstate="screen">
            <a:extLst>
              <a:ext uri="{28A0092B-C50C-407E-A947-70E740481C1C}">
                <a14:useLocalDpi xmlns:a14="http://schemas.microsoft.com/office/drawing/2010/main"/>
              </a:ext>
            </a:extLst>
          </a:blip>
          <a:srcRect l="19937" r="683" b="1375"/>
          <a:stretch/>
        </p:blipFill>
        <p:spPr>
          <a:xfrm>
            <a:off x="4719388" y="2780928"/>
            <a:ext cx="3740400" cy="3096016"/>
          </a:xfrm>
          <a:prstGeom prst="roundRect">
            <a:avLst>
              <a:gd name="adj" fmla="val 9814"/>
            </a:avLst>
          </a:prstGeom>
        </p:spPr>
      </p:pic>
    </p:spTree>
    <p:extLst>
      <p:ext uri="{BB962C8B-B14F-4D97-AF65-F5344CB8AC3E}">
        <p14:creationId xmlns:p14="http://schemas.microsoft.com/office/powerpoint/2010/main" val="3406244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 Same Side Corner Rectangle 12">
            <a:extLst>
              <a:ext uri="{FF2B5EF4-FFF2-40B4-BE49-F238E27FC236}">
                <a16:creationId xmlns:a16="http://schemas.microsoft.com/office/drawing/2014/main" id="{4DE14E34-8EFE-DF45-9993-83B41060CCA8}"/>
              </a:ext>
            </a:extLst>
          </p:cNvPr>
          <p:cNvSpPr/>
          <p:nvPr/>
        </p:nvSpPr>
        <p:spPr>
          <a:xfrm rot="10800000">
            <a:off x="678762" y="2564894"/>
            <a:ext cx="5261390" cy="2808321"/>
          </a:xfrm>
          <a:prstGeom prst="round2SameRect">
            <a:avLst>
              <a:gd name="adj1" fmla="val 10485"/>
              <a:gd name="adj2" fmla="val 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10C8346D-5BE4-E644-B244-92ADBE5FD6DF}"/>
              </a:ext>
            </a:extLst>
          </p:cNvPr>
          <p:cNvSpPr txBox="1"/>
          <p:nvPr/>
        </p:nvSpPr>
        <p:spPr>
          <a:xfrm>
            <a:off x="1008000" y="2728370"/>
            <a:ext cx="4788136" cy="2369880"/>
          </a:xfrm>
          <a:prstGeom prst="rect">
            <a:avLst/>
          </a:prstGeom>
          <a:noFill/>
        </p:spPr>
        <p:txBody>
          <a:bodyPr wrap="square" lIns="0" rtlCol="0">
            <a:spAutoFit/>
          </a:bodyPr>
          <a:lstStyle/>
          <a:p>
            <a:pPr>
              <a:spcAft>
                <a:spcPts val="2400"/>
              </a:spcAft>
            </a:pPr>
            <a:r>
              <a:rPr lang="en-GB" b="1" dirty="0">
                <a:solidFill>
                  <a:srgbClr val="0069A9"/>
                </a:solidFill>
                <a:latin typeface="Arial" panose="020B0604020202020204" pitchFamily="34" charset="0"/>
                <a:cs typeface="Arial" panose="020B0604020202020204" pitchFamily="34" charset="0"/>
              </a:rPr>
              <a:t>Physical preparation</a:t>
            </a:r>
          </a:p>
          <a:p>
            <a:pPr>
              <a:spcAft>
                <a:spcPts val="2400"/>
              </a:spcAft>
            </a:pPr>
            <a:r>
              <a:rPr lang="en-GB" i="1" dirty="0">
                <a:latin typeface="Arial" panose="020B0604020202020204" pitchFamily="34" charset="0"/>
                <a:cs typeface="Arial" panose="020B0604020202020204" pitchFamily="34" charset="0"/>
              </a:rPr>
              <a:t>“We’re in the gym every day Monday through Friday in the summer getting strong, eating right, getting enough sleep, staying healthy, staying active to perform.”</a:t>
            </a:r>
          </a:p>
          <a:p>
            <a:pPr>
              <a:spcAft>
                <a:spcPts val="2400"/>
              </a:spcAft>
            </a:pPr>
            <a:r>
              <a:rPr lang="en-GB" i="1" dirty="0">
                <a:latin typeface="Arial" panose="020B0604020202020204" pitchFamily="34" charset="0"/>
                <a:cs typeface="Arial" panose="020B0604020202020204" pitchFamily="34" charset="0"/>
              </a:rPr>
              <a:t>American Para snowboarder Jimmy Sides </a:t>
            </a:r>
          </a:p>
        </p:txBody>
      </p:sp>
      <p:sp>
        <p:nvSpPr>
          <p:cNvPr id="17" name="Round Same Side Corner Rectangle 16">
            <a:extLst>
              <a:ext uri="{FF2B5EF4-FFF2-40B4-BE49-F238E27FC236}">
                <a16:creationId xmlns:a16="http://schemas.microsoft.com/office/drawing/2014/main" id="{2EF78D26-9607-9D4D-A2D3-583CE6913321}"/>
              </a:ext>
            </a:extLst>
          </p:cNvPr>
          <p:cNvSpPr/>
          <p:nvPr/>
        </p:nvSpPr>
        <p:spPr>
          <a:xfrm flipH="1">
            <a:off x="684212" y="1989138"/>
            <a:ext cx="5255270" cy="575766"/>
          </a:xfrm>
          <a:prstGeom prst="round2SameRect">
            <a:avLst>
              <a:gd name="adj1" fmla="val 50000"/>
              <a:gd name="adj2" fmla="val 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9">
            <a:extLst>
              <a:ext uri="{FF2B5EF4-FFF2-40B4-BE49-F238E27FC236}">
                <a16:creationId xmlns:a16="http://schemas.microsoft.com/office/drawing/2014/main" id="{3EA842C2-6E77-2246-8A8E-CFB283734DB8}"/>
              </a:ext>
            </a:extLst>
          </p:cNvPr>
          <p:cNvSpPr txBox="1">
            <a:spLocks/>
          </p:cNvSpPr>
          <p:nvPr/>
        </p:nvSpPr>
        <p:spPr>
          <a:xfrm>
            <a:off x="1008000" y="2039052"/>
            <a:ext cx="4140932" cy="525852"/>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What makes a Paralympian?</a:t>
            </a:r>
          </a:p>
        </p:txBody>
      </p:sp>
      <p:pic>
        <p:nvPicPr>
          <p:cNvPr id="7" name="Picture 6">
            <a:extLst>
              <a:ext uri="{FF2B5EF4-FFF2-40B4-BE49-F238E27FC236}">
                <a16:creationId xmlns:a16="http://schemas.microsoft.com/office/drawing/2014/main" id="{27BC8228-F9FD-DD44-BA9E-58745A1C56CE}"/>
              </a:ext>
            </a:extLst>
          </p:cNvPr>
          <p:cNvPicPr>
            <a:picLocks/>
          </p:cNvPicPr>
          <p:nvPr/>
        </p:nvPicPr>
        <p:blipFill rotWithShape="1">
          <a:blip r:embed="rId3" cstate="screen">
            <a:extLst>
              <a:ext uri="{28A0092B-C50C-407E-A947-70E740481C1C}">
                <a14:useLocalDpi xmlns:a14="http://schemas.microsoft.com/office/drawing/2010/main"/>
              </a:ext>
            </a:extLst>
          </a:blip>
          <a:srcRect l="1661" r="1661"/>
          <a:stretch/>
        </p:blipFill>
        <p:spPr>
          <a:xfrm>
            <a:off x="6307908" y="4216644"/>
            <a:ext cx="2160000" cy="1629517"/>
          </a:xfrm>
          <a:prstGeom prst="roundRect">
            <a:avLst>
              <a:gd name="adj" fmla="val 18967"/>
            </a:avLst>
          </a:prstGeom>
        </p:spPr>
      </p:pic>
      <p:pic>
        <p:nvPicPr>
          <p:cNvPr id="8" name="Picture 7">
            <a:extLst>
              <a:ext uri="{FF2B5EF4-FFF2-40B4-BE49-F238E27FC236}">
                <a16:creationId xmlns:a16="http://schemas.microsoft.com/office/drawing/2014/main" id="{771C073E-4878-F045-9804-A282B4E769D7}"/>
              </a:ext>
            </a:extLst>
          </p:cNvPr>
          <p:cNvPicPr>
            <a:picLocks/>
          </p:cNvPicPr>
          <p:nvPr/>
        </p:nvPicPr>
        <p:blipFill rotWithShape="1">
          <a:blip r:embed="rId4" cstate="screen">
            <a:extLst>
              <a:ext uri="{28A0092B-C50C-407E-A947-70E740481C1C}">
                <a14:useLocalDpi xmlns:a14="http://schemas.microsoft.com/office/drawing/2010/main"/>
              </a:ext>
            </a:extLst>
          </a:blip>
          <a:srcRect t="17381" b="5177"/>
          <a:stretch/>
        </p:blipFill>
        <p:spPr>
          <a:xfrm>
            <a:off x="6303403" y="1989139"/>
            <a:ext cx="2160000" cy="2087934"/>
          </a:xfrm>
          <a:prstGeom prst="roundRect">
            <a:avLst>
              <a:gd name="adj" fmla="val 13567"/>
            </a:avLst>
          </a:prstGeom>
        </p:spPr>
      </p:pic>
    </p:spTree>
    <p:extLst>
      <p:ext uri="{BB962C8B-B14F-4D97-AF65-F5344CB8AC3E}">
        <p14:creationId xmlns:p14="http://schemas.microsoft.com/office/powerpoint/2010/main" val="2450249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14">
                                            <p:txEl>
                                              <p:pRg st="0" end="0"/>
                                            </p:txEl>
                                          </p:spTgt>
                                        </p:tgtEl>
                                        <p:attrNameLst>
                                          <p:attrName>style.visibility</p:attrName>
                                        </p:attrNameLst>
                                      </p:cBhvr>
                                      <p:to>
                                        <p:strVal val="visible"/>
                                      </p:to>
                                    </p:set>
                                    <p:animEffect transition="in" filter="fade">
                                      <p:cBhvr>
                                        <p:cTn id="18" dur="500"/>
                                        <p:tgtEl>
                                          <p:spTgt spid="14">
                                            <p:txEl>
                                              <p:pRg st="0" end="0"/>
                                            </p:txEl>
                                          </p:spTgt>
                                        </p:tgtEl>
                                      </p:cBhvr>
                                    </p:animEffec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14">
                                            <p:txEl>
                                              <p:pRg st="1" end="1"/>
                                            </p:txEl>
                                          </p:spTgt>
                                        </p:tgtEl>
                                        <p:attrNameLst>
                                          <p:attrName>style.visibility</p:attrName>
                                        </p:attrNameLst>
                                      </p:cBhvr>
                                      <p:to>
                                        <p:strVal val="visible"/>
                                      </p:to>
                                    </p:set>
                                    <p:animEffect transition="in" filter="fade">
                                      <p:cBhvr>
                                        <p:cTn id="22" dur="500"/>
                                        <p:tgtEl>
                                          <p:spTgt spid="14">
                                            <p:txEl>
                                              <p:pRg st="1" end="1"/>
                                            </p:txEl>
                                          </p:spTgt>
                                        </p:tgtEl>
                                      </p:cBhvr>
                                    </p:animEffec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14">
                                            <p:txEl>
                                              <p:pRg st="2" end="2"/>
                                            </p:txEl>
                                          </p:spTgt>
                                        </p:tgtEl>
                                        <p:attrNameLst>
                                          <p:attrName>style.visibility</p:attrName>
                                        </p:attrNameLst>
                                      </p:cBhvr>
                                      <p:to>
                                        <p:strVal val="visible"/>
                                      </p:to>
                                    </p:set>
                                    <p:animEffect transition="in" filter="fade">
                                      <p:cBhvr>
                                        <p:cTn id="26" dur="500"/>
                                        <p:tgtEl>
                                          <p:spTgt spid="1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uiExpand="1"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 Same Side Corner Rectangle 12">
            <a:extLst>
              <a:ext uri="{FF2B5EF4-FFF2-40B4-BE49-F238E27FC236}">
                <a16:creationId xmlns:a16="http://schemas.microsoft.com/office/drawing/2014/main" id="{4DE14E34-8EFE-DF45-9993-83B41060CCA8}"/>
              </a:ext>
            </a:extLst>
          </p:cNvPr>
          <p:cNvSpPr/>
          <p:nvPr/>
        </p:nvSpPr>
        <p:spPr>
          <a:xfrm rot="10800000">
            <a:off x="678762" y="2852553"/>
            <a:ext cx="2957134" cy="3024719"/>
          </a:xfrm>
          <a:prstGeom prst="round2SameRect">
            <a:avLst>
              <a:gd name="adj1" fmla="val 10096"/>
              <a:gd name="adj2" fmla="val 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10C8346D-5BE4-E644-B244-92ADBE5FD6DF}"/>
              </a:ext>
            </a:extLst>
          </p:cNvPr>
          <p:cNvSpPr txBox="1"/>
          <p:nvPr/>
        </p:nvSpPr>
        <p:spPr>
          <a:xfrm>
            <a:off x="1008000" y="3016029"/>
            <a:ext cx="2267856" cy="2569934"/>
          </a:xfrm>
          <a:prstGeom prst="rect">
            <a:avLst/>
          </a:prstGeom>
          <a:noFill/>
        </p:spPr>
        <p:txBody>
          <a:bodyPr wrap="square" lIns="0" rtlCol="0">
            <a:spAutoFit/>
          </a:bodyPr>
          <a:lstStyle/>
          <a:p>
            <a:pPr>
              <a:spcAft>
                <a:spcPts val="1200"/>
              </a:spcAft>
            </a:pPr>
            <a:r>
              <a:rPr lang="en-GB" b="1" dirty="0">
                <a:solidFill>
                  <a:srgbClr val="0069A9"/>
                </a:solidFill>
                <a:latin typeface="Arial" panose="020B0604020202020204" pitchFamily="34" charset="0"/>
                <a:cs typeface="Arial" panose="020B0604020202020204" pitchFamily="34" charset="0"/>
              </a:rPr>
              <a:t>Mental preparation</a:t>
            </a:r>
          </a:p>
          <a:p>
            <a:pPr marL="285750" indent="-285750">
              <a:spcAft>
                <a:spcPts val="600"/>
              </a:spcAft>
              <a:buFont typeface="Arial" panose="020B0604020202020204" pitchFamily="34" charset="0"/>
              <a:buChar char="•"/>
            </a:pPr>
            <a:r>
              <a:rPr lang="en-GB" dirty="0">
                <a:latin typeface="Arial" panose="020B0604020202020204" pitchFamily="34" charset="0"/>
                <a:cs typeface="Arial" panose="020B0604020202020204" pitchFamily="34" charset="0"/>
              </a:rPr>
              <a:t>Determination</a:t>
            </a:r>
          </a:p>
          <a:p>
            <a:pPr marL="285750" indent="-285750">
              <a:spcAft>
                <a:spcPts val="600"/>
              </a:spcAft>
              <a:buFont typeface="Arial" panose="020B0604020202020204" pitchFamily="34" charset="0"/>
              <a:buChar char="•"/>
            </a:pPr>
            <a:r>
              <a:rPr lang="en-GB" dirty="0">
                <a:latin typeface="Arial" panose="020B0604020202020204" pitchFamily="34" charset="0"/>
                <a:cs typeface="Arial" panose="020B0604020202020204" pitchFamily="34" charset="0"/>
              </a:rPr>
              <a:t>Courage</a:t>
            </a:r>
          </a:p>
          <a:p>
            <a:pPr marL="285750" indent="-285750">
              <a:spcAft>
                <a:spcPts val="600"/>
              </a:spcAft>
              <a:buFont typeface="Arial" panose="020B0604020202020204" pitchFamily="34" charset="0"/>
              <a:buChar char="•"/>
            </a:pPr>
            <a:r>
              <a:rPr lang="en-GB" dirty="0">
                <a:latin typeface="Arial" panose="020B0604020202020204" pitchFamily="34" charset="0"/>
                <a:cs typeface="Arial" panose="020B0604020202020204" pitchFamily="34" charset="0"/>
              </a:rPr>
              <a:t>Motivation</a:t>
            </a:r>
          </a:p>
          <a:p>
            <a:pPr marL="285750" indent="-285750">
              <a:spcAft>
                <a:spcPts val="600"/>
              </a:spcAft>
              <a:buFont typeface="Arial" panose="020B0604020202020204" pitchFamily="34" charset="0"/>
              <a:buChar char="•"/>
            </a:pPr>
            <a:r>
              <a:rPr lang="en-GB" dirty="0">
                <a:latin typeface="Arial" panose="020B0604020202020204" pitchFamily="34" charset="0"/>
                <a:cs typeface="Arial" panose="020B0604020202020204" pitchFamily="34" charset="0"/>
              </a:rPr>
              <a:t>Resilience</a:t>
            </a:r>
          </a:p>
          <a:p>
            <a:pPr marL="285750" indent="-285750">
              <a:spcAft>
                <a:spcPts val="600"/>
              </a:spcAft>
              <a:buFont typeface="Arial" panose="020B0604020202020204" pitchFamily="34" charset="0"/>
              <a:buChar char="•"/>
            </a:pPr>
            <a:r>
              <a:rPr lang="en-GB" dirty="0">
                <a:latin typeface="Arial" panose="020B0604020202020204" pitchFamily="34" charset="0"/>
                <a:cs typeface="Arial" panose="020B0604020202020204" pitchFamily="34" charset="0"/>
              </a:rPr>
              <a:t>Desire to win</a:t>
            </a:r>
          </a:p>
          <a:p>
            <a:pPr marL="285750" indent="-285750">
              <a:spcAft>
                <a:spcPts val="600"/>
              </a:spcAft>
              <a:buFont typeface="Arial" panose="020B0604020202020204" pitchFamily="34" charset="0"/>
              <a:buChar char="•"/>
            </a:pPr>
            <a:r>
              <a:rPr lang="en-GB" dirty="0">
                <a:latin typeface="Arial" panose="020B0604020202020204" pitchFamily="34" charset="0"/>
                <a:cs typeface="Arial" panose="020B0604020202020204" pitchFamily="34" charset="0"/>
              </a:rPr>
              <a:t>Disciplined</a:t>
            </a:r>
          </a:p>
        </p:txBody>
      </p:sp>
      <p:sp>
        <p:nvSpPr>
          <p:cNvPr id="17" name="Round Same Side Corner Rectangle 16">
            <a:extLst>
              <a:ext uri="{FF2B5EF4-FFF2-40B4-BE49-F238E27FC236}">
                <a16:creationId xmlns:a16="http://schemas.microsoft.com/office/drawing/2014/main" id="{2EF78D26-9607-9D4D-A2D3-583CE6913321}"/>
              </a:ext>
            </a:extLst>
          </p:cNvPr>
          <p:cNvSpPr/>
          <p:nvPr/>
        </p:nvSpPr>
        <p:spPr>
          <a:xfrm flipH="1">
            <a:off x="684211" y="1989138"/>
            <a:ext cx="2953695" cy="863798"/>
          </a:xfrm>
          <a:prstGeom prst="round2SameRect">
            <a:avLst>
              <a:gd name="adj1" fmla="val 34074"/>
              <a:gd name="adj2" fmla="val 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9">
            <a:extLst>
              <a:ext uri="{FF2B5EF4-FFF2-40B4-BE49-F238E27FC236}">
                <a16:creationId xmlns:a16="http://schemas.microsoft.com/office/drawing/2014/main" id="{3EA842C2-6E77-2246-8A8E-CFB283734DB8}"/>
              </a:ext>
            </a:extLst>
          </p:cNvPr>
          <p:cNvSpPr txBox="1">
            <a:spLocks/>
          </p:cNvSpPr>
          <p:nvPr/>
        </p:nvSpPr>
        <p:spPr>
          <a:xfrm>
            <a:off x="1008000" y="2158111"/>
            <a:ext cx="2411872" cy="525852"/>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What makes </a:t>
            </a:r>
            <a:br>
              <a:rPr lang="en-GB" sz="2400" b="1" dirty="0"/>
            </a:br>
            <a:r>
              <a:rPr lang="en-GB" sz="2400" b="1" dirty="0"/>
              <a:t>a Paralympian?</a:t>
            </a:r>
          </a:p>
        </p:txBody>
      </p:sp>
      <p:pic>
        <p:nvPicPr>
          <p:cNvPr id="9" name="Picture 8">
            <a:extLst>
              <a:ext uri="{FF2B5EF4-FFF2-40B4-BE49-F238E27FC236}">
                <a16:creationId xmlns:a16="http://schemas.microsoft.com/office/drawing/2014/main" id="{5B417782-42BB-084E-BF39-195ADE5F473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28" r="22804"/>
          <a:stretch/>
        </p:blipFill>
        <p:spPr>
          <a:xfrm>
            <a:off x="3967145" y="1989138"/>
            <a:ext cx="4492643" cy="3888134"/>
          </a:xfrm>
          <a:prstGeom prst="roundRect">
            <a:avLst>
              <a:gd name="adj" fmla="val 7926"/>
            </a:avLst>
          </a:prstGeom>
        </p:spPr>
      </p:pic>
    </p:spTree>
    <p:extLst>
      <p:ext uri="{BB962C8B-B14F-4D97-AF65-F5344CB8AC3E}">
        <p14:creationId xmlns:p14="http://schemas.microsoft.com/office/powerpoint/2010/main" val="1611040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4">
                                            <p:txEl>
                                              <p:pRg st="0" end="0"/>
                                            </p:txEl>
                                          </p:spTgt>
                                        </p:tgtEl>
                                        <p:attrNameLst>
                                          <p:attrName>style.visibility</p:attrName>
                                        </p:attrNameLst>
                                      </p:cBhvr>
                                      <p:to>
                                        <p:strVal val="visible"/>
                                      </p:to>
                                    </p:set>
                                    <p:animEffect transition="in" filter="fade">
                                      <p:cBhvr>
                                        <p:cTn id="13" dur="500"/>
                                        <p:tgtEl>
                                          <p:spTgt spid="14">
                                            <p:txEl>
                                              <p:pRg st="0" end="0"/>
                                            </p:txEl>
                                          </p:spTgt>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4">
                                            <p:txEl>
                                              <p:pRg st="1" end="1"/>
                                            </p:txEl>
                                          </p:spTgt>
                                        </p:tgtEl>
                                        <p:attrNameLst>
                                          <p:attrName>style.visibility</p:attrName>
                                        </p:attrNameLst>
                                      </p:cBhvr>
                                      <p:to>
                                        <p:strVal val="visible"/>
                                      </p:to>
                                    </p:set>
                                    <p:animEffect transition="in" filter="fade">
                                      <p:cBhvr>
                                        <p:cTn id="17" dur="500"/>
                                        <p:tgtEl>
                                          <p:spTgt spid="14">
                                            <p:txEl>
                                              <p:pRg st="1" end="1"/>
                                            </p:txEl>
                                          </p:spTgt>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4">
                                            <p:txEl>
                                              <p:pRg st="2" end="2"/>
                                            </p:txEl>
                                          </p:spTgt>
                                        </p:tgtEl>
                                        <p:attrNameLst>
                                          <p:attrName>style.visibility</p:attrName>
                                        </p:attrNameLst>
                                      </p:cBhvr>
                                      <p:to>
                                        <p:strVal val="visible"/>
                                      </p:to>
                                    </p:set>
                                    <p:animEffect transition="in" filter="fade">
                                      <p:cBhvr>
                                        <p:cTn id="21" dur="500"/>
                                        <p:tgtEl>
                                          <p:spTgt spid="14">
                                            <p:txEl>
                                              <p:pRg st="2" end="2"/>
                                            </p:txEl>
                                          </p:spTgt>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4">
                                            <p:txEl>
                                              <p:pRg st="3" end="3"/>
                                            </p:txEl>
                                          </p:spTgt>
                                        </p:tgtEl>
                                        <p:attrNameLst>
                                          <p:attrName>style.visibility</p:attrName>
                                        </p:attrNameLst>
                                      </p:cBhvr>
                                      <p:to>
                                        <p:strVal val="visible"/>
                                      </p:to>
                                    </p:set>
                                    <p:animEffect transition="in" filter="fade">
                                      <p:cBhvr>
                                        <p:cTn id="25" dur="500"/>
                                        <p:tgtEl>
                                          <p:spTgt spid="14">
                                            <p:txEl>
                                              <p:pRg st="3" end="3"/>
                                            </p:txEl>
                                          </p:spTgt>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4">
                                            <p:txEl>
                                              <p:pRg st="4" end="4"/>
                                            </p:txEl>
                                          </p:spTgt>
                                        </p:tgtEl>
                                        <p:attrNameLst>
                                          <p:attrName>style.visibility</p:attrName>
                                        </p:attrNameLst>
                                      </p:cBhvr>
                                      <p:to>
                                        <p:strVal val="visible"/>
                                      </p:to>
                                    </p:set>
                                    <p:animEffect transition="in" filter="fade">
                                      <p:cBhvr>
                                        <p:cTn id="29" dur="500"/>
                                        <p:tgtEl>
                                          <p:spTgt spid="14">
                                            <p:txEl>
                                              <p:pRg st="4" end="4"/>
                                            </p:txEl>
                                          </p:spTgt>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4">
                                            <p:txEl>
                                              <p:pRg st="5" end="5"/>
                                            </p:txEl>
                                          </p:spTgt>
                                        </p:tgtEl>
                                        <p:attrNameLst>
                                          <p:attrName>style.visibility</p:attrName>
                                        </p:attrNameLst>
                                      </p:cBhvr>
                                      <p:to>
                                        <p:strVal val="visible"/>
                                      </p:to>
                                    </p:set>
                                    <p:animEffect transition="in" filter="fade">
                                      <p:cBhvr>
                                        <p:cTn id="33" dur="500"/>
                                        <p:tgtEl>
                                          <p:spTgt spid="14">
                                            <p:txEl>
                                              <p:pRg st="5" end="5"/>
                                            </p:txEl>
                                          </p:spTgt>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14">
                                            <p:txEl>
                                              <p:pRg st="6" end="6"/>
                                            </p:txEl>
                                          </p:spTgt>
                                        </p:tgtEl>
                                        <p:attrNameLst>
                                          <p:attrName>style.visibility</p:attrName>
                                        </p:attrNameLst>
                                      </p:cBhvr>
                                      <p:to>
                                        <p:strVal val="visible"/>
                                      </p:to>
                                    </p:set>
                                    <p:animEffect transition="in" filter="fade">
                                      <p:cBhvr>
                                        <p:cTn id="37" dur="500"/>
                                        <p:tgtEl>
                                          <p:spTgt spid="1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uiExpand="1"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9F065C02-EF1B-7249-BB12-7CC6D7EA9138}"/>
              </a:ext>
            </a:extLst>
          </p:cNvPr>
          <p:cNvSpPr>
            <a:spLocks noGrp="1"/>
          </p:cNvSpPr>
          <p:nvPr>
            <p:ph type="body" sz="quarter" idx="13"/>
          </p:nvPr>
        </p:nvSpPr>
        <p:spPr>
          <a:xfrm>
            <a:off x="404952" y="1412776"/>
            <a:ext cx="7767448" cy="740009"/>
          </a:xfrm>
        </p:spPr>
        <p:txBody>
          <a:bodyPr/>
          <a:lstStyle/>
          <a:p>
            <a:r>
              <a:rPr lang="en-US" dirty="0"/>
              <a:t>What makes a Paralympian?</a:t>
            </a:r>
          </a:p>
        </p:txBody>
      </p:sp>
      <p:sp>
        <p:nvSpPr>
          <p:cNvPr id="12" name="Subtitle 11">
            <a:extLst>
              <a:ext uri="{FF2B5EF4-FFF2-40B4-BE49-F238E27FC236}">
                <a16:creationId xmlns:a16="http://schemas.microsoft.com/office/drawing/2014/main" id="{D9E0F5DD-35BD-3B4E-B208-1AB73BA97BC2}"/>
              </a:ext>
            </a:extLst>
          </p:cNvPr>
          <p:cNvSpPr>
            <a:spLocks noGrp="1"/>
          </p:cNvSpPr>
          <p:nvPr>
            <p:ph type="subTitle" idx="1"/>
          </p:nvPr>
        </p:nvSpPr>
        <p:spPr>
          <a:xfrm>
            <a:off x="404952" y="3068960"/>
            <a:ext cx="8270736" cy="481246"/>
          </a:xfrm>
        </p:spPr>
        <p:txBody>
          <a:bodyPr/>
          <a:lstStyle/>
          <a:p>
            <a:r>
              <a:rPr lang="en-US" sz="2400" dirty="0"/>
              <a:t>Part 2</a:t>
            </a:r>
          </a:p>
        </p:txBody>
      </p:sp>
    </p:spTree>
    <p:extLst>
      <p:ext uri="{BB962C8B-B14F-4D97-AF65-F5344CB8AC3E}">
        <p14:creationId xmlns:p14="http://schemas.microsoft.com/office/powerpoint/2010/main" val="2847411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09BE110A-5699-064D-9D38-B619CEC199D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399" b="5399"/>
          <a:stretch/>
        </p:blipFill>
        <p:spPr>
          <a:xfrm>
            <a:off x="1873967" y="2276872"/>
            <a:ext cx="5396067" cy="3600060"/>
          </a:xfrm>
          <a:prstGeom prst="roundRect">
            <a:avLst>
              <a:gd name="adj" fmla="val 7900"/>
            </a:avLst>
          </a:prstGeom>
        </p:spPr>
      </p:pic>
      <p:sp>
        <p:nvSpPr>
          <p:cNvPr id="17" name="Rounded Rectangle 16">
            <a:extLst>
              <a:ext uri="{FF2B5EF4-FFF2-40B4-BE49-F238E27FC236}">
                <a16:creationId xmlns:a16="http://schemas.microsoft.com/office/drawing/2014/main" id="{2EF78D26-9607-9D4D-A2D3-583CE6913321}"/>
              </a:ext>
            </a:extLst>
          </p:cNvPr>
          <p:cNvSpPr/>
          <p:nvPr/>
        </p:nvSpPr>
        <p:spPr>
          <a:xfrm rot="10800000" flipH="1">
            <a:off x="684212" y="1989138"/>
            <a:ext cx="4895900" cy="575766"/>
          </a:xfrm>
          <a:prstGeom prst="roundRect">
            <a:avLst>
              <a:gd name="adj" fmla="val 4843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9">
            <a:extLst>
              <a:ext uri="{FF2B5EF4-FFF2-40B4-BE49-F238E27FC236}">
                <a16:creationId xmlns:a16="http://schemas.microsoft.com/office/drawing/2014/main" id="{3EA842C2-6E77-2246-8A8E-CFB283734DB8}"/>
              </a:ext>
            </a:extLst>
          </p:cNvPr>
          <p:cNvSpPr txBox="1">
            <a:spLocks/>
          </p:cNvSpPr>
          <p:nvPr/>
        </p:nvSpPr>
        <p:spPr>
          <a:xfrm>
            <a:off x="971550" y="2039052"/>
            <a:ext cx="4464546" cy="525852"/>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Who helps the Paralympians?</a:t>
            </a:r>
          </a:p>
        </p:txBody>
      </p:sp>
      <p:grpSp>
        <p:nvGrpSpPr>
          <p:cNvPr id="3" name="Group 2">
            <a:extLst>
              <a:ext uri="{FF2B5EF4-FFF2-40B4-BE49-F238E27FC236}">
                <a16:creationId xmlns:a16="http://schemas.microsoft.com/office/drawing/2014/main" id="{E2C38A5A-0729-014D-A365-2B63FA303F69}"/>
              </a:ext>
            </a:extLst>
          </p:cNvPr>
          <p:cNvGrpSpPr/>
          <p:nvPr/>
        </p:nvGrpSpPr>
        <p:grpSpPr>
          <a:xfrm>
            <a:off x="5436096" y="4941168"/>
            <a:ext cx="2087587" cy="596789"/>
            <a:chOff x="5850589" y="4172499"/>
            <a:chExt cx="2087587" cy="596789"/>
          </a:xfrm>
        </p:grpSpPr>
        <p:grpSp>
          <p:nvGrpSpPr>
            <p:cNvPr id="2" name="Group 1">
              <a:extLst>
                <a:ext uri="{FF2B5EF4-FFF2-40B4-BE49-F238E27FC236}">
                  <a16:creationId xmlns:a16="http://schemas.microsoft.com/office/drawing/2014/main" id="{610DC275-9F55-8C42-9D5E-75F9D1C69902}"/>
                </a:ext>
              </a:extLst>
            </p:cNvPr>
            <p:cNvGrpSpPr/>
            <p:nvPr/>
          </p:nvGrpSpPr>
          <p:grpSpPr>
            <a:xfrm>
              <a:off x="5850589" y="4172499"/>
              <a:ext cx="2087587" cy="596789"/>
              <a:chOff x="472380" y="3196443"/>
              <a:chExt cx="2087587" cy="596789"/>
            </a:xfrm>
          </p:grpSpPr>
          <p:sp>
            <p:nvSpPr>
              <p:cNvPr id="16" name="Rounded Rectangle 15">
                <a:extLst>
                  <a:ext uri="{FF2B5EF4-FFF2-40B4-BE49-F238E27FC236}">
                    <a16:creationId xmlns:a16="http://schemas.microsoft.com/office/drawing/2014/main" id="{C79DE705-0F35-904F-B94F-1D34D0A24205}"/>
                  </a:ext>
                </a:extLst>
              </p:cNvPr>
              <p:cNvSpPr/>
              <p:nvPr/>
            </p:nvSpPr>
            <p:spPr>
              <a:xfrm>
                <a:off x="472380" y="3196443"/>
                <a:ext cx="2087587" cy="59678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a:extLst>
                  <a:ext uri="{FF2B5EF4-FFF2-40B4-BE49-F238E27FC236}">
                    <a16:creationId xmlns:a16="http://schemas.microsoft.com/office/drawing/2014/main" id="{EE10E9F6-C993-7E4F-A2CF-EE2859DCEF03}"/>
                  </a:ext>
                </a:extLst>
              </p:cNvPr>
              <p:cNvSpPr/>
              <p:nvPr/>
            </p:nvSpPr>
            <p:spPr>
              <a:xfrm>
                <a:off x="472380" y="3196443"/>
                <a:ext cx="2087587" cy="596789"/>
              </a:xfrm>
              <a:prstGeom prst="roundRect">
                <a:avLst>
                  <a:gd name="adj" fmla="val 5000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TextBox 10">
              <a:extLst>
                <a:ext uri="{FF2B5EF4-FFF2-40B4-BE49-F238E27FC236}">
                  <a16:creationId xmlns:a16="http://schemas.microsoft.com/office/drawing/2014/main" id="{2D49C8F1-B494-1744-A487-584FA36FC923}"/>
                </a:ext>
              </a:extLst>
            </p:cNvPr>
            <p:cNvSpPr txBox="1"/>
            <p:nvPr/>
          </p:nvSpPr>
          <p:spPr>
            <a:xfrm>
              <a:off x="5994605" y="4255450"/>
              <a:ext cx="1727869" cy="430887"/>
            </a:xfrm>
            <a:prstGeom prst="rect">
              <a:avLst/>
            </a:prstGeom>
            <a:noFill/>
          </p:spPr>
          <p:txBody>
            <a:bodyPr wrap="square" lIns="0" rIns="0" rtlCol="0">
              <a:spAutoFit/>
            </a:bodyPr>
            <a:lstStyle/>
            <a:p>
              <a:pPr algn="ctr">
                <a:spcAft>
                  <a:spcPts val="1200"/>
                </a:spcAft>
              </a:pPr>
              <a:r>
                <a:rPr lang="en-GB" sz="2200" b="1" dirty="0">
                  <a:solidFill>
                    <a:srgbClr val="0069A9"/>
                  </a:solidFill>
                  <a:latin typeface="Arial" panose="020B0604020202020204" pitchFamily="34" charset="0"/>
                  <a:cs typeface="Arial" panose="020B0604020202020204" pitchFamily="34" charset="0"/>
                </a:rPr>
                <a:t>Sport coach</a:t>
              </a:r>
              <a:endParaRPr lang="en-GB" sz="2200"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926088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 calcmode="lin" valueType="num">
                                      <p:cBhvr>
                                        <p:cTn id="16" dur="1000" fill="hold"/>
                                        <p:tgtEl>
                                          <p:spTgt spid="3"/>
                                        </p:tgtEl>
                                        <p:attrNameLst>
                                          <p:attrName>style.rotation</p:attrName>
                                        </p:attrNameLst>
                                      </p:cBhvr>
                                      <p:tavLst>
                                        <p:tav tm="0">
                                          <p:val>
                                            <p:fltVal val="90"/>
                                          </p:val>
                                        </p:tav>
                                        <p:tav tm="100000">
                                          <p:val>
                                            <p:fltVal val="0"/>
                                          </p:val>
                                        </p:tav>
                                      </p:tavLst>
                                    </p:anim>
                                    <p:animEffect transition="in" filter="fade">
                                      <p:cBhvr>
                                        <p:cTn id="1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 Same Side Corner Rectangle 12">
            <a:extLst>
              <a:ext uri="{FF2B5EF4-FFF2-40B4-BE49-F238E27FC236}">
                <a16:creationId xmlns:a16="http://schemas.microsoft.com/office/drawing/2014/main" id="{4DE14E34-8EFE-DF45-9993-83B41060CCA8}"/>
              </a:ext>
            </a:extLst>
          </p:cNvPr>
          <p:cNvSpPr/>
          <p:nvPr/>
        </p:nvSpPr>
        <p:spPr>
          <a:xfrm rot="10800000">
            <a:off x="678764" y="2565138"/>
            <a:ext cx="7781024" cy="2808078"/>
          </a:xfrm>
          <a:prstGeom prst="round2SameRect">
            <a:avLst>
              <a:gd name="adj1" fmla="val 10439"/>
              <a:gd name="adj2" fmla="val 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 Same Side Corner Rectangle 16">
            <a:extLst>
              <a:ext uri="{FF2B5EF4-FFF2-40B4-BE49-F238E27FC236}">
                <a16:creationId xmlns:a16="http://schemas.microsoft.com/office/drawing/2014/main" id="{2EF78D26-9607-9D4D-A2D3-583CE6913321}"/>
              </a:ext>
            </a:extLst>
          </p:cNvPr>
          <p:cNvSpPr/>
          <p:nvPr/>
        </p:nvSpPr>
        <p:spPr>
          <a:xfrm flipH="1">
            <a:off x="678763" y="1989138"/>
            <a:ext cx="7781025" cy="576000"/>
          </a:xfrm>
          <a:prstGeom prst="round2SameRect">
            <a:avLst>
              <a:gd name="adj1" fmla="val 50000"/>
              <a:gd name="adj2" fmla="val 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9">
            <a:extLst>
              <a:ext uri="{FF2B5EF4-FFF2-40B4-BE49-F238E27FC236}">
                <a16:creationId xmlns:a16="http://schemas.microsoft.com/office/drawing/2014/main" id="{3EA842C2-6E77-2246-8A8E-CFB283734DB8}"/>
              </a:ext>
            </a:extLst>
          </p:cNvPr>
          <p:cNvSpPr txBox="1">
            <a:spLocks/>
          </p:cNvSpPr>
          <p:nvPr/>
        </p:nvSpPr>
        <p:spPr>
          <a:xfrm>
            <a:off x="984057" y="2039286"/>
            <a:ext cx="7056140" cy="525852"/>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Who helps the Paralympians?</a:t>
            </a:r>
          </a:p>
        </p:txBody>
      </p:sp>
      <p:sp>
        <p:nvSpPr>
          <p:cNvPr id="15" name="TextBox 14">
            <a:extLst>
              <a:ext uri="{FF2B5EF4-FFF2-40B4-BE49-F238E27FC236}">
                <a16:creationId xmlns:a16="http://schemas.microsoft.com/office/drawing/2014/main" id="{05702342-B498-2F41-A480-3360488A749A}"/>
              </a:ext>
            </a:extLst>
          </p:cNvPr>
          <p:cNvSpPr txBox="1"/>
          <p:nvPr/>
        </p:nvSpPr>
        <p:spPr>
          <a:xfrm>
            <a:off x="1008000" y="2728370"/>
            <a:ext cx="7164400" cy="2400657"/>
          </a:xfrm>
          <a:prstGeom prst="rect">
            <a:avLst/>
          </a:prstGeom>
          <a:noFill/>
        </p:spPr>
        <p:txBody>
          <a:bodyPr wrap="square" lIns="0" rtlCol="0">
            <a:spAutoFit/>
          </a:bodyPr>
          <a:lstStyle/>
          <a:p>
            <a:pPr>
              <a:spcAft>
                <a:spcPts val="2400"/>
              </a:spcAft>
            </a:pPr>
            <a:r>
              <a:rPr lang="en-GB" b="1" dirty="0">
                <a:solidFill>
                  <a:srgbClr val="0069A9"/>
                </a:solidFill>
                <a:latin typeface="Arial" panose="020B0604020202020204" pitchFamily="34" charset="0"/>
                <a:cs typeface="Arial" panose="020B0604020202020204" pitchFamily="34" charset="0"/>
              </a:rPr>
              <a:t>Sport coach</a:t>
            </a:r>
          </a:p>
          <a:p>
            <a:pPr marL="285750" indent="-285750">
              <a:spcAft>
                <a:spcPts val="2400"/>
              </a:spcAft>
              <a:buFont typeface="Arial" panose="020B0604020202020204" pitchFamily="34" charset="0"/>
              <a:buChar char="•"/>
            </a:pPr>
            <a:r>
              <a:rPr lang="en-GB" dirty="0">
                <a:latin typeface="Arial" panose="020B0604020202020204" pitchFamily="34" charset="0"/>
                <a:cs typeface="Arial" panose="020B0604020202020204" pitchFamily="34" charset="0"/>
              </a:rPr>
              <a:t>Takes responsibility for all aspects of coaching the skills, techniques and requirements of the sport.</a:t>
            </a:r>
          </a:p>
          <a:p>
            <a:pPr marL="285750" indent="-285750">
              <a:spcAft>
                <a:spcPts val="2400"/>
              </a:spcAft>
              <a:buFont typeface="Arial" panose="020B0604020202020204" pitchFamily="34" charset="0"/>
              <a:buChar char="•"/>
            </a:pPr>
            <a:r>
              <a:rPr lang="en-GB" dirty="0">
                <a:latin typeface="Arial" panose="020B0604020202020204" pitchFamily="34" charset="0"/>
                <a:cs typeface="Arial" panose="020B0604020202020204" pitchFamily="34" charset="0"/>
              </a:rPr>
              <a:t>Plans and implements training schedules.</a:t>
            </a:r>
          </a:p>
          <a:p>
            <a:pPr marL="285750" indent="-285750">
              <a:spcAft>
                <a:spcPts val="2400"/>
              </a:spcAft>
              <a:buFont typeface="Arial" panose="020B0604020202020204" pitchFamily="34" charset="0"/>
              <a:buChar char="•"/>
            </a:pPr>
            <a:r>
              <a:rPr lang="en-GB" dirty="0">
                <a:latin typeface="Arial" panose="020B0604020202020204" pitchFamily="34" charset="0"/>
                <a:cs typeface="Arial" panose="020B0604020202020204" pitchFamily="34" charset="0"/>
              </a:rPr>
              <a:t>Offers advice on all aspects of training.</a:t>
            </a:r>
          </a:p>
        </p:txBody>
      </p:sp>
    </p:spTree>
    <p:extLst>
      <p:ext uri="{BB962C8B-B14F-4D97-AF65-F5344CB8AC3E}">
        <p14:creationId xmlns:p14="http://schemas.microsoft.com/office/powerpoint/2010/main" val="917647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animEffect transition="in" filter="fade">
                                      <p:cBhvr>
                                        <p:cTn id="11" dur="500"/>
                                        <p:tgtEl>
                                          <p:spTgt spid="15">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xEl>
                                              <p:pRg st="2" end="2"/>
                                            </p:txEl>
                                          </p:spTgt>
                                        </p:tgtEl>
                                        <p:attrNameLst>
                                          <p:attrName>style.visibility</p:attrName>
                                        </p:attrNameLst>
                                      </p:cBhvr>
                                      <p:to>
                                        <p:strVal val="visible"/>
                                      </p:to>
                                    </p:set>
                                    <p:animEffect transition="in" filter="fade">
                                      <p:cBhvr>
                                        <p:cTn id="15" dur="500"/>
                                        <p:tgtEl>
                                          <p:spTgt spid="15">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5">
                                            <p:txEl>
                                              <p:pRg st="3" end="3"/>
                                            </p:txEl>
                                          </p:spTgt>
                                        </p:tgtEl>
                                        <p:attrNameLst>
                                          <p:attrName>style.visibility</p:attrName>
                                        </p:attrNameLst>
                                      </p:cBhvr>
                                      <p:to>
                                        <p:strVal val="visible"/>
                                      </p:to>
                                    </p:set>
                                    <p:animEffect transition="in" filter="fade">
                                      <p:cBhvr>
                                        <p:cTn id="19" dur="500"/>
                                        <p:tgtEl>
                                          <p:spTgt spid="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uiExpand="1"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7E190C6-41DB-C245-B2C7-44E4EF3EDAE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1" r="11"/>
          <a:stretch/>
        </p:blipFill>
        <p:spPr>
          <a:xfrm>
            <a:off x="1873967" y="2276872"/>
            <a:ext cx="5396067" cy="3600060"/>
          </a:xfrm>
          <a:prstGeom prst="roundRect">
            <a:avLst>
              <a:gd name="adj" fmla="val 7684"/>
            </a:avLst>
          </a:prstGeom>
        </p:spPr>
      </p:pic>
      <p:sp>
        <p:nvSpPr>
          <p:cNvPr id="17" name="Rounded Rectangle 16">
            <a:extLst>
              <a:ext uri="{FF2B5EF4-FFF2-40B4-BE49-F238E27FC236}">
                <a16:creationId xmlns:a16="http://schemas.microsoft.com/office/drawing/2014/main" id="{2EF78D26-9607-9D4D-A2D3-583CE6913321}"/>
              </a:ext>
            </a:extLst>
          </p:cNvPr>
          <p:cNvSpPr/>
          <p:nvPr/>
        </p:nvSpPr>
        <p:spPr>
          <a:xfrm rot="10800000" flipH="1">
            <a:off x="684212" y="1989138"/>
            <a:ext cx="4895900" cy="575766"/>
          </a:xfrm>
          <a:prstGeom prst="roundRect">
            <a:avLst>
              <a:gd name="adj" fmla="val 4843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9">
            <a:extLst>
              <a:ext uri="{FF2B5EF4-FFF2-40B4-BE49-F238E27FC236}">
                <a16:creationId xmlns:a16="http://schemas.microsoft.com/office/drawing/2014/main" id="{3EA842C2-6E77-2246-8A8E-CFB283734DB8}"/>
              </a:ext>
            </a:extLst>
          </p:cNvPr>
          <p:cNvSpPr txBox="1">
            <a:spLocks/>
          </p:cNvSpPr>
          <p:nvPr/>
        </p:nvSpPr>
        <p:spPr>
          <a:xfrm>
            <a:off x="971550" y="2039052"/>
            <a:ext cx="4464546" cy="525852"/>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Who helps the Paralympians?</a:t>
            </a:r>
          </a:p>
        </p:txBody>
      </p:sp>
      <p:grpSp>
        <p:nvGrpSpPr>
          <p:cNvPr id="3" name="Group 2">
            <a:extLst>
              <a:ext uri="{FF2B5EF4-FFF2-40B4-BE49-F238E27FC236}">
                <a16:creationId xmlns:a16="http://schemas.microsoft.com/office/drawing/2014/main" id="{E2C38A5A-0729-014D-A365-2B63FA303F69}"/>
              </a:ext>
            </a:extLst>
          </p:cNvPr>
          <p:cNvGrpSpPr/>
          <p:nvPr/>
        </p:nvGrpSpPr>
        <p:grpSpPr>
          <a:xfrm>
            <a:off x="4644008" y="4941168"/>
            <a:ext cx="2879675" cy="596789"/>
            <a:chOff x="5058501" y="4172499"/>
            <a:chExt cx="2879675" cy="596789"/>
          </a:xfrm>
        </p:grpSpPr>
        <p:grpSp>
          <p:nvGrpSpPr>
            <p:cNvPr id="2" name="Group 1">
              <a:extLst>
                <a:ext uri="{FF2B5EF4-FFF2-40B4-BE49-F238E27FC236}">
                  <a16:creationId xmlns:a16="http://schemas.microsoft.com/office/drawing/2014/main" id="{610DC275-9F55-8C42-9D5E-75F9D1C69902}"/>
                </a:ext>
              </a:extLst>
            </p:cNvPr>
            <p:cNvGrpSpPr/>
            <p:nvPr/>
          </p:nvGrpSpPr>
          <p:grpSpPr>
            <a:xfrm>
              <a:off x="5058501" y="4172499"/>
              <a:ext cx="2879675" cy="596789"/>
              <a:chOff x="-319708" y="3196443"/>
              <a:chExt cx="2879675" cy="596789"/>
            </a:xfrm>
          </p:grpSpPr>
          <p:sp>
            <p:nvSpPr>
              <p:cNvPr id="16" name="Rounded Rectangle 15">
                <a:extLst>
                  <a:ext uri="{FF2B5EF4-FFF2-40B4-BE49-F238E27FC236}">
                    <a16:creationId xmlns:a16="http://schemas.microsoft.com/office/drawing/2014/main" id="{C79DE705-0F35-904F-B94F-1D34D0A24205}"/>
                  </a:ext>
                </a:extLst>
              </p:cNvPr>
              <p:cNvSpPr/>
              <p:nvPr/>
            </p:nvSpPr>
            <p:spPr>
              <a:xfrm>
                <a:off x="-319708" y="3196443"/>
                <a:ext cx="2879675" cy="59678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a:extLst>
                  <a:ext uri="{FF2B5EF4-FFF2-40B4-BE49-F238E27FC236}">
                    <a16:creationId xmlns:a16="http://schemas.microsoft.com/office/drawing/2014/main" id="{EE10E9F6-C993-7E4F-A2CF-EE2859DCEF03}"/>
                  </a:ext>
                </a:extLst>
              </p:cNvPr>
              <p:cNvSpPr/>
              <p:nvPr/>
            </p:nvSpPr>
            <p:spPr>
              <a:xfrm>
                <a:off x="-319708" y="3196443"/>
                <a:ext cx="2879675" cy="596789"/>
              </a:xfrm>
              <a:prstGeom prst="roundRect">
                <a:avLst>
                  <a:gd name="adj" fmla="val 5000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TextBox 10">
              <a:extLst>
                <a:ext uri="{FF2B5EF4-FFF2-40B4-BE49-F238E27FC236}">
                  <a16:creationId xmlns:a16="http://schemas.microsoft.com/office/drawing/2014/main" id="{2D49C8F1-B494-1744-A487-584FA36FC923}"/>
                </a:ext>
              </a:extLst>
            </p:cNvPr>
            <p:cNvSpPr txBox="1"/>
            <p:nvPr/>
          </p:nvSpPr>
          <p:spPr>
            <a:xfrm>
              <a:off x="5274525" y="4255450"/>
              <a:ext cx="2447949" cy="430887"/>
            </a:xfrm>
            <a:prstGeom prst="rect">
              <a:avLst/>
            </a:prstGeom>
            <a:noFill/>
          </p:spPr>
          <p:txBody>
            <a:bodyPr wrap="square" lIns="0" rIns="0" rtlCol="0">
              <a:spAutoFit/>
            </a:bodyPr>
            <a:lstStyle/>
            <a:p>
              <a:pPr algn="ctr">
                <a:spcAft>
                  <a:spcPts val="1200"/>
                </a:spcAft>
              </a:pPr>
              <a:r>
                <a:rPr lang="en-GB" sz="2200" b="1" dirty="0">
                  <a:solidFill>
                    <a:srgbClr val="0069A9"/>
                  </a:solidFill>
                  <a:latin typeface="Arial" panose="020B0604020202020204" pitchFamily="34" charset="0"/>
                  <a:cs typeface="Arial" panose="020B0604020202020204" pitchFamily="34" charset="0"/>
                </a:rPr>
                <a:t>Sport nutritionist</a:t>
              </a:r>
              <a:endParaRPr lang="en-GB" sz="2200"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631695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 calcmode="lin" valueType="num">
                                      <p:cBhvr>
                                        <p:cTn id="16" dur="1000" fill="hold"/>
                                        <p:tgtEl>
                                          <p:spTgt spid="3"/>
                                        </p:tgtEl>
                                        <p:attrNameLst>
                                          <p:attrName>style.rotation</p:attrName>
                                        </p:attrNameLst>
                                      </p:cBhvr>
                                      <p:tavLst>
                                        <p:tav tm="0">
                                          <p:val>
                                            <p:fltVal val="90"/>
                                          </p:val>
                                        </p:tav>
                                        <p:tav tm="100000">
                                          <p:val>
                                            <p:fltVal val="0"/>
                                          </p:val>
                                        </p:tav>
                                      </p:tavLst>
                                    </p:anim>
                                    <p:animEffect transition="in" filter="fade">
                                      <p:cBhvr>
                                        <p:cTn id="1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7861</TotalTime>
  <Words>1159</Words>
  <Application>Microsoft Macintosh PowerPoint</Application>
  <PresentationFormat>On-screen Show (4:3)</PresentationFormat>
  <Paragraphs>144</Paragraphs>
  <Slides>24</Slides>
  <Notes>24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24</vt:i4>
      </vt:variant>
    </vt:vector>
  </HeadingPairs>
  <TitlesOfParts>
    <vt:vector size="27"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Celebrate with a name…</dc:title>
  <dc:creator>pc</dc:creator>
  <cp:lastModifiedBy>christopher Smith</cp:lastModifiedBy>
  <cp:revision>324</cp:revision>
  <dcterms:created xsi:type="dcterms:W3CDTF">2014-10-03T17:23:26Z</dcterms:created>
  <dcterms:modified xsi:type="dcterms:W3CDTF">2018-09-19T09:43:42Z</dcterms:modified>
</cp:coreProperties>
</file>