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6" r:id="rId2"/>
    <p:sldId id="302" r:id="rId3"/>
    <p:sldId id="303" r:id="rId4"/>
    <p:sldId id="304" r:id="rId5"/>
    <p:sldId id="305" r:id="rId6"/>
    <p:sldId id="309" r:id="rId7"/>
    <p:sldId id="292" r:id="rId8"/>
    <p:sldId id="306" r:id="rId9"/>
    <p:sldId id="310" r:id="rId10"/>
    <p:sldId id="311" r:id="rId11"/>
    <p:sldId id="307" r:id="rId12"/>
    <p:sldId id="312" r:id="rId13"/>
    <p:sldId id="313" r:id="rId14"/>
    <p:sldId id="308" r:id="rId15"/>
    <p:sldId id="314" r:id="rId16"/>
    <p:sldId id="315" r:id="rId17"/>
    <p:sldId id="316"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53" userDrawn="1">
          <p15:clr>
            <a:srgbClr val="A4A3A4"/>
          </p15:clr>
        </p15:guide>
        <p15:guide id="3" pos="5329" userDrawn="1">
          <p15:clr>
            <a:srgbClr val="A4A3A4"/>
          </p15:clr>
        </p15:guide>
        <p15:guide id="4" pos="612" userDrawn="1">
          <p15:clr>
            <a:srgbClr val="A4A3A4"/>
          </p15:clr>
        </p15:guide>
        <p15:guide id="6" pos="43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itlyn Mudge" initials="KM" lastIdx="16" clrIdx="0"/>
  <p:cmAuthor id="7" name="Eleanor Ward" initials="EW" lastIdx="46" clrIdx="7">
    <p:extLst/>
  </p:cmAuthor>
  <p:cmAuthor id="1" name="Jennifer Wong" initials="JW" lastIdx="8" clrIdx="1"/>
  <p:cmAuthor id="8" name="Sarah de Souza-Ingle" initials="SdS" lastIdx="1" clrIdx="8">
    <p:extLst/>
  </p:cmAuthor>
  <p:cmAuthor id="2" name="pc" initials="p" lastIdx="3" clrIdx="2"/>
  <p:cmAuthor id="9" name="Alison Walters" initials="AW" lastIdx="9" clrIdx="9">
    <p:extLst/>
  </p:cmAuthor>
  <p:cmAuthor id="3" name="Nina Smith" initials="NS" lastIdx="10" clrIdx="3">
    <p:extLst/>
  </p:cmAuthor>
  <p:cmAuthor id="10" name="Irina Sfetea" initials="IS" lastIdx="3" clrIdx="10">
    <p:extLst>
      <p:ext uri="{19B8F6BF-5375-455C-9EA6-DF929625EA0E}">
        <p15:presenceInfo xmlns:p15="http://schemas.microsoft.com/office/powerpoint/2012/main" userId="S-1-5-21-73586283-343818398-1801674531-4910" providerId="AD"/>
      </p:ext>
    </p:extLst>
  </p:cmAuthor>
  <p:cmAuthor id="4" name="Lucy Dominy" initials="LD" lastIdx="6" clrIdx="4"/>
  <p:cmAuthor id="11" name="Kaho Shinohara" initials="KS" lastIdx="9" clrIdx="11">
    <p:extLst>
      <p:ext uri="{19B8F6BF-5375-455C-9EA6-DF929625EA0E}">
        <p15:presenceInfo xmlns:p15="http://schemas.microsoft.com/office/powerpoint/2012/main" userId="Kaho Shinohara" providerId="None"/>
      </p:ext>
    </p:extLst>
  </p:cmAuthor>
  <p:cmAuthor id="5" name="Projects Temp1" initials="PT" lastIdx="23" clrIdx="5">
    <p:extLst/>
  </p:cmAuthor>
  <p:cmAuthor id="6" name="David Hyrapiet" initials="" lastIdx="0"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9A9"/>
    <a:srgbClr val="1689E4"/>
    <a:srgbClr val="1C1F77"/>
    <a:srgbClr val="339966"/>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932" autoAdjust="0"/>
    <p:restoredTop sz="63704" autoAdjust="0"/>
  </p:normalViewPr>
  <p:slideViewPr>
    <p:cSldViewPr>
      <p:cViewPr varScale="1">
        <p:scale>
          <a:sx n="130" d="100"/>
          <a:sy n="130" d="100"/>
        </p:scale>
        <p:origin x="1456" y="184"/>
      </p:cViewPr>
      <p:guideLst>
        <p:guide orient="horz" pos="1253"/>
        <p:guide pos="5329"/>
        <p:guide pos="612"/>
        <p:guide pos="431"/>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F95AE7D-B50D-3C41-B9B4-24222A1138B2}" type="datetimeFigureOut">
              <a:rPr lang="en-US" smtClean="0"/>
              <a:t>9/17/18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121DBA5-009A-8149-9EBD-F4952D15BFA5}" type="slidenum">
              <a:rPr lang="en-US" smtClean="0"/>
              <a:t>‹#›</a:t>
            </a:fld>
            <a:endParaRPr lang="en-US"/>
          </a:p>
        </p:txBody>
      </p:sp>
    </p:spTree>
    <p:extLst>
      <p:ext uri="{BB962C8B-B14F-4D97-AF65-F5344CB8AC3E}">
        <p14:creationId xmlns:p14="http://schemas.microsoft.com/office/powerpoint/2010/main" val="10460540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984E61-5A8A-4B4F-A9C8-A88D8C8CD076}" type="datetimeFigureOut">
              <a:rPr lang="en-GB" smtClean="0"/>
              <a:t>17/09/2018</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C8F1EA-E5D5-4549-99DA-9619DDF1849A}" type="slidenum">
              <a:rPr lang="en-GB" smtClean="0"/>
              <a:t>‹#›</a:t>
            </a:fld>
            <a:endParaRPr lang="en-GB"/>
          </a:p>
        </p:txBody>
      </p:sp>
    </p:spTree>
    <p:extLst>
      <p:ext uri="{BB962C8B-B14F-4D97-AF65-F5344CB8AC3E}">
        <p14:creationId xmlns:p14="http://schemas.microsoft.com/office/powerpoint/2010/main" val="3203042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youtu.be/pDHdcb-59Rs"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paralympic.org/news/london-2017-akeem-stewart-smashes-shot-put-world-record"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www.paralympic.org/athletes/biographies?athlete=akeem-stewart-" TargetMode="External"/><Relationship Id="rId4" Type="http://schemas.openxmlformats.org/officeDocument/2006/relationships/hyperlink" Target="https://www.paralympic.org/akeem-stewart"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paralympic.org/antonio-tenorio" TargetMode="External"/><Relationship Id="rId2" Type="http://schemas.openxmlformats.org/officeDocument/2006/relationships/slide" Target="../slides/slide13.xml"/><Relationship Id="rId1" Type="http://schemas.openxmlformats.org/officeDocument/2006/relationships/notesMaster" Target="../notesMasters/notesMaster1.xml"/><Relationship Id="rId5" Type="http://schemas.openxmlformats.org/officeDocument/2006/relationships/hyperlink" Target="https://www.paralympic.org/news/five-things-we-learned-about-judo-rio-2016" TargetMode="External"/><Relationship Id="rId4" Type="http://schemas.openxmlformats.org/officeDocument/2006/relationships/hyperlink" Target="https://www.paralympic.org/news/best-judo-quotes-paralympic-games"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wowow.co.jp/sports/whoiam/lineup/zahra/"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www.olympicchannel.com/en/athletes/zahra-nemati/" TargetMode="External"/><Relationship Id="rId5" Type="http://schemas.openxmlformats.org/officeDocument/2006/relationships/hyperlink" Target="https://www.paralympic.org/feature/no-10-zahra-nemati-becomes-iranian-role-model" TargetMode="External"/><Relationship Id="rId4" Type="http://schemas.openxmlformats.org/officeDocument/2006/relationships/hyperlink" Target="https://www.paralympic.org/news/zahra-nemati-addresses-un-panel"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paralympic.org/marie-bochet"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paralympic.org/athletes/biographies?athlete=marie-bochet"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an</a:t>
            </a:r>
            <a:r>
              <a:rPr lang="en-GB" baseline="0" dirty="0"/>
              <a:t> </a:t>
            </a:r>
            <a:r>
              <a:rPr lang="en-GB" dirty="0"/>
              <a:t>introduction</a:t>
            </a:r>
            <a:r>
              <a:rPr lang="en-GB" baseline="0" dirty="0"/>
              <a:t> to the Paralympic values see the Agitos Foundation film, </a:t>
            </a:r>
            <a:r>
              <a:rPr lang="en-GB" i="1" baseline="0" dirty="0" err="1"/>
              <a:t>I’mPOSSIBLE</a:t>
            </a:r>
            <a:r>
              <a:rPr lang="en-GB" i="1" baseline="0" dirty="0"/>
              <a:t> – The Paralympic values</a:t>
            </a:r>
            <a:r>
              <a:rPr lang="en-GB" baseline="0" dirty="0"/>
              <a:t>:  </a:t>
            </a:r>
            <a:r>
              <a:rPr lang="en-GB" sz="1200" u="sng" kern="1200" dirty="0">
                <a:solidFill>
                  <a:schemeClr val="tx1"/>
                </a:solidFill>
                <a:effectLst/>
                <a:latin typeface="+mn-lt"/>
                <a:ea typeface="+mn-ea"/>
                <a:cs typeface="+mn-cs"/>
                <a:hlinkClick r:id="rId3"/>
              </a:rPr>
              <a:t>https://youtu.be/pDHdcb-59Rs</a:t>
            </a:r>
            <a:endParaRPr lang="en-GB" sz="1200" u="sng" kern="1200" dirty="0">
              <a:solidFill>
                <a:schemeClr val="tx1"/>
              </a:solidFill>
              <a:effectLst/>
              <a:latin typeface="+mn-lt"/>
              <a:ea typeface="+mn-ea"/>
              <a:cs typeface="+mn-cs"/>
            </a:endParaRPr>
          </a:p>
          <a:p>
            <a:endParaRPr lang="en-GB" sz="1200" u="sng" kern="1200" dirty="0">
              <a:solidFill>
                <a:schemeClr val="tx1"/>
              </a:solidFill>
              <a:effectLst/>
              <a:latin typeface="+mn-lt"/>
              <a:ea typeface="+mn-ea"/>
              <a:cs typeface="+mn-cs"/>
            </a:endParaRPr>
          </a:p>
          <a:p>
            <a:r>
              <a:rPr lang="en-GB" sz="1200" u="none" kern="1200" dirty="0">
                <a:solidFill>
                  <a:schemeClr val="tx1"/>
                </a:solidFill>
                <a:effectLst/>
                <a:latin typeface="+mn-lt"/>
                <a:ea typeface="+mn-ea"/>
                <a:cs typeface="+mn-cs"/>
              </a:rPr>
              <a:t>Further information can be found in the IPC</a:t>
            </a:r>
            <a:r>
              <a:rPr lang="en-GB" sz="1200" u="none" kern="1200" baseline="0" dirty="0">
                <a:solidFill>
                  <a:schemeClr val="tx1"/>
                </a:solidFill>
                <a:effectLst/>
                <a:latin typeface="+mn-lt"/>
                <a:ea typeface="+mn-ea"/>
                <a:cs typeface="+mn-cs"/>
              </a:rPr>
              <a:t>  film</a:t>
            </a:r>
            <a:r>
              <a:rPr lang="en-GB" sz="1200" i="1" u="none" kern="1200" baseline="0" dirty="0">
                <a:solidFill>
                  <a:schemeClr val="tx1"/>
                </a:solidFill>
                <a:effectLst/>
                <a:latin typeface="+mn-lt"/>
                <a:ea typeface="+mn-ea"/>
                <a:cs typeface="+mn-cs"/>
              </a:rPr>
              <a:t>: Paralympic Games - </a:t>
            </a:r>
            <a:r>
              <a:rPr lang="en-GB" sz="1200" i="1" u="none" kern="1200" dirty="0">
                <a:solidFill>
                  <a:schemeClr val="tx1"/>
                </a:solidFill>
                <a:effectLst/>
                <a:latin typeface="+mn-lt"/>
                <a:ea typeface="+mn-ea"/>
                <a:cs typeface="+mn-cs"/>
              </a:rPr>
              <a:t>Paralympic values</a:t>
            </a:r>
            <a:r>
              <a:rPr lang="en-GB" sz="1200" u="none" kern="1200" dirty="0">
                <a:solidFill>
                  <a:schemeClr val="tx1"/>
                </a:solidFill>
                <a:effectLst/>
                <a:latin typeface="+mn-lt"/>
                <a:ea typeface="+mn-ea"/>
                <a:cs typeface="+mn-cs"/>
              </a:rPr>
              <a:t>:</a:t>
            </a:r>
            <a:r>
              <a:rPr lang="en-GB" sz="1200" u="none" kern="1200" baseline="0" dirty="0">
                <a:solidFill>
                  <a:schemeClr val="tx1"/>
                </a:solidFill>
                <a:effectLst/>
                <a:latin typeface="+mn-lt"/>
                <a:ea typeface="+mn-ea"/>
                <a:cs typeface="+mn-cs"/>
              </a:rPr>
              <a:t> https://</a:t>
            </a:r>
            <a:r>
              <a:rPr lang="en-GB" sz="1200" u="none" kern="1200" baseline="0" dirty="0" err="1">
                <a:solidFill>
                  <a:schemeClr val="tx1"/>
                </a:solidFill>
                <a:effectLst/>
                <a:latin typeface="+mn-lt"/>
                <a:ea typeface="+mn-ea"/>
                <a:cs typeface="+mn-cs"/>
              </a:rPr>
              <a:t>www.youtube.com</a:t>
            </a:r>
            <a:r>
              <a:rPr lang="en-GB" sz="1200" u="none" kern="1200" baseline="0" dirty="0">
                <a:solidFill>
                  <a:schemeClr val="tx1"/>
                </a:solidFill>
                <a:effectLst/>
                <a:latin typeface="+mn-lt"/>
                <a:ea typeface="+mn-ea"/>
                <a:cs typeface="+mn-cs"/>
              </a:rPr>
              <a:t>/</a:t>
            </a:r>
            <a:r>
              <a:rPr lang="en-GB" sz="1200" u="none" kern="1200" baseline="0" dirty="0" err="1">
                <a:solidFill>
                  <a:schemeClr val="tx1"/>
                </a:solidFill>
                <a:effectLst/>
                <a:latin typeface="+mn-lt"/>
                <a:ea typeface="+mn-ea"/>
                <a:cs typeface="+mn-cs"/>
              </a:rPr>
              <a:t>watch?v</a:t>
            </a:r>
            <a:r>
              <a:rPr lang="en-GB" sz="1200" u="none" kern="1200" baseline="0" dirty="0">
                <a:solidFill>
                  <a:schemeClr val="tx1"/>
                </a:solidFill>
                <a:effectLst/>
                <a:latin typeface="+mn-lt"/>
                <a:ea typeface="+mn-ea"/>
                <a:cs typeface="+mn-cs"/>
              </a:rPr>
              <a:t>=</a:t>
            </a:r>
            <a:r>
              <a:rPr lang="en-GB" sz="1200" u="none" kern="1200" baseline="0" dirty="0" err="1">
                <a:solidFill>
                  <a:schemeClr val="tx1"/>
                </a:solidFill>
                <a:effectLst/>
                <a:latin typeface="+mn-lt"/>
                <a:ea typeface="+mn-ea"/>
                <a:cs typeface="+mn-cs"/>
              </a:rPr>
              <a:t>sOXbQLLTwVQ</a:t>
            </a:r>
            <a:r>
              <a:rPr lang="en-GB" sz="1200" u="none" kern="1200" baseline="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5EC8F1EA-E5D5-4549-99DA-9619DDF1849A}" type="slidenum">
              <a:rPr lang="en-GB" smtClean="0"/>
              <a:t>1</a:t>
            </a:fld>
            <a:endParaRPr lang="en-GB"/>
          </a:p>
        </p:txBody>
      </p:sp>
    </p:spTree>
    <p:extLst>
      <p:ext uri="{BB962C8B-B14F-4D97-AF65-F5344CB8AC3E}">
        <p14:creationId xmlns:p14="http://schemas.microsoft.com/office/powerpoint/2010/main" val="1640697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dirty="0">
                <a:latin typeface="+mn-lt"/>
              </a:rPr>
              <a:t>Akeem Stewart is an athlete from Trinidad &amp; Tobago who competes in the men’s shot put F43. He won the gold in Javelin F44 and the silver in discus F44 at the Rio 2016 Paralympic Games. After his incredible Paralympic debut in Rio, he became the world record holder at the London 2017 World Championships and he added a massive 5 metres to the previous world record set 20 years ago. After Rio 2016 he</a:t>
            </a:r>
            <a:r>
              <a:rPr lang="en-GB" b="0" baseline="0" dirty="0">
                <a:latin typeface="+mn-lt"/>
              </a:rPr>
              <a:t> has never given up improving his ability</a:t>
            </a:r>
            <a:r>
              <a:rPr lang="en-GB" sz="1200" b="0" i="0" u="none" strike="noStrike" baseline="0" dirty="0">
                <a:solidFill>
                  <a:srgbClr val="00FFFF"/>
                </a:solidFill>
                <a:latin typeface="+mn-lt"/>
              </a:rPr>
              <a:t>.  </a:t>
            </a:r>
            <a:r>
              <a:rPr lang="en-GB" b="0" dirty="0">
                <a:latin typeface="+mn-lt"/>
              </a:rPr>
              <a:t>Today, he is recognised as one of the best athletes in his country.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0" u="sng" kern="1200" dirty="0">
              <a:solidFill>
                <a:schemeClr val="tx1"/>
              </a:solidFill>
              <a:effectLst/>
              <a:latin typeface="+mn-lt"/>
              <a:ea typeface="+mn-ea"/>
              <a:cs typeface="+mn-cs"/>
              <a:hlinkClick r:id="rId3"/>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u="sng" kern="1200" dirty="0">
                <a:solidFill>
                  <a:schemeClr val="tx1"/>
                </a:solidFill>
                <a:effectLst/>
                <a:latin typeface="+mn-lt"/>
                <a:ea typeface="+mn-ea"/>
                <a:cs typeface="+mn-cs"/>
                <a:hlinkClick r:id="rId3"/>
              </a:rPr>
              <a:t>https://www.paralympic.org/news/london-2017-akeem-stewart-smashes-shot-put-world-record</a:t>
            </a:r>
            <a:endParaRPr lang="en-GB" sz="1200" kern="1200" dirty="0">
              <a:solidFill>
                <a:schemeClr val="tx1"/>
              </a:solidFill>
              <a:effectLst/>
              <a:latin typeface="+mn-lt"/>
              <a:ea typeface="+mn-ea"/>
              <a:cs typeface="+mn-cs"/>
            </a:endParaRPr>
          </a:p>
          <a:p>
            <a:pPr lvl="0"/>
            <a:r>
              <a:rPr lang="en-GB" sz="1200" u="sng" kern="1200" dirty="0">
                <a:solidFill>
                  <a:schemeClr val="tx1"/>
                </a:solidFill>
                <a:effectLst/>
                <a:latin typeface="+mn-lt"/>
                <a:ea typeface="+mn-ea"/>
                <a:cs typeface="+mn-cs"/>
                <a:hlinkClick r:id="rId4"/>
              </a:rPr>
              <a:t>https://www.paralympic.org/akeem-stewart</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5"/>
              </a:rPr>
              <a:t>https://www.paralympic.org/athletes/biographies?athlete=akeem-stewart-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EC8F1EA-E5D5-4549-99DA-9619DDF1849A}" type="slidenum">
              <a:rPr lang="en-GB" smtClean="0"/>
              <a:t>10</a:t>
            </a:fld>
            <a:endParaRPr lang="en-GB"/>
          </a:p>
        </p:txBody>
      </p:sp>
    </p:spTree>
    <p:extLst>
      <p:ext uri="{BB962C8B-B14F-4D97-AF65-F5344CB8AC3E}">
        <p14:creationId xmlns:p14="http://schemas.microsoft.com/office/powerpoint/2010/main" val="4242430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What Paralympic value is being demonstrated in this picture?  Why do students think this?</a:t>
            </a:r>
          </a:p>
        </p:txBody>
      </p:sp>
      <p:sp>
        <p:nvSpPr>
          <p:cNvPr id="4" name="Slide Number Placeholder 3"/>
          <p:cNvSpPr>
            <a:spLocks noGrp="1"/>
          </p:cNvSpPr>
          <p:nvPr>
            <p:ph type="sldNum" sz="quarter" idx="10"/>
          </p:nvPr>
        </p:nvSpPr>
        <p:spPr/>
        <p:txBody>
          <a:bodyPr/>
          <a:lstStyle/>
          <a:p>
            <a:fld id="{5EC8F1EA-E5D5-4549-99DA-9619DDF1849A}" type="slidenum">
              <a:rPr lang="en-GB" smtClean="0"/>
              <a:t>11</a:t>
            </a:fld>
            <a:endParaRPr lang="en-GB"/>
          </a:p>
        </p:txBody>
      </p:sp>
    </p:spTree>
    <p:extLst>
      <p:ext uri="{BB962C8B-B14F-4D97-AF65-F5344CB8AC3E}">
        <p14:creationId xmlns:p14="http://schemas.microsoft.com/office/powerpoint/2010/main" val="1489172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IPC’s definition of the Paralympic value, ‘inspiration’.</a:t>
            </a:r>
          </a:p>
          <a:p>
            <a:endParaRPr lang="en-GB" baseline="0" dirty="0"/>
          </a:p>
          <a:p>
            <a:endParaRPr lang="en-GB" baseline="0" dirty="0"/>
          </a:p>
          <a:p>
            <a:endParaRPr lang="en-GB"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12</a:t>
            </a:fld>
            <a:endParaRPr lang="en-GB"/>
          </a:p>
        </p:txBody>
      </p:sp>
    </p:spTree>
    <p:extLst>
      <p:ext uri="{BB962C8B-B14F-4D97-AF65-F5344CB8AC3E}">
        <p14:creationId xmlns:p14="http://schemas.microsoft.com/office/powerpoint/2010/main" val="3972721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Antonio</a:t>
            </a:r>
            <a:r>
              <a:rPr lang="en-GB" baseline="0" dirty="0"/>
              <a:t> </a:t>
            </a:r>
            <a:r>
              <a:rPr lang="en-GB" dirty="0"/>
              <a:t>Tenorio is one of the most successful judokas (expert</a:t>
            </a:r>
            <a:r>
              <a:rPr lang="en-GB" baseline="0" dirty="0"/>
              <a:t> in Judo)  </a:t>
            </a:r>
            <a:r>
              <a:rPr lang="en-GB" dirty="0"/>
              <a:t>in the world and also the first judoka in history to win four consecutive Paralympic gold medals. At the age of 45, the Paralympic Games were held in his country and he encouraged more children, especially with an vision</a:t>
            </a:r>
            <a:r>
              <a:rPr lang="en-GB" baseline="0" dirty="0"/>
              <a:t> impairment</a:t>
            </a:r>
            <a:r>
              <a:rPr lang="en-GB" dirty="0"/>
              <a:t>, to practise Judo through his performance. As Judo is a popular sport in Brazil, he inspires others. His journey continues in the run up to</a:t>
            </a:r>
            <a:r>
              <a:rPr lang="en-GB" baseline="0" dirty="0"/>
              <a:t> </a:t>
            </a:r>
            <a:r>
              <a:rPr lang="en-GB" dirty="0"/>
              <a:t>Tokyo 2020.</a:t>
            </a:r>
          </a:p>
          <a:p>
            <a:endParaRPr lang="en-GB" dirty="0"/>
          </a:p>
          <a:p>
            <a:pPr lvl="0"/>
            <a:r>
              <a:rPr lang="en-GB" sz="1200" u="sng" kern="1200" dirty="0">
                <a:solidFill>
                  <a:schemeClr val="tx1"/>
                </a:solidFill>
                <a:effectLst/>
                <a:latin typeface="+mn-lt"/>
                <a:ea typeface="+mn-ea"/>
                <a:cs typeface="+mn-cs"/>
                <a:hlinkClick r:id="rId3"/>
              </a:rPr>
              <a:t>https://www.paralympic.org/antonio-tenorio</a:t>
            </a:r>
            <a:endParaRPr lang="en-GB" sz="1200" kern="1200" dirty="0">
              <a:solidFill>
                <a:schemeClr val="tx1"/>
              </a:solidFill>
              <a:effectLst/>
              <a:latin typeface="+mn-lt"/>
              <a:ea typeface="+mn-ea"/>
              <a:cs typeface="+mn-cs"/>
            </a:endParaRPr>
          </a:p>
          <a:p>
            <a:pPr lvl="0"/>
            <a:r>
              <a:rPr lang="en-GB" sz="1200" u="sng" kern="1200" dirty="0">
                <a:solidFill>
                  <a:schemeClr val="tx1"/>
                </a:solidFill>
                <a:effectLst/>
                <a:latin typeface="+mn-lt"/>
                <a:ea typeface="+mn-ea"/>
                <a:cs typeface="+mn-cs"/>
                <a:hlinkClick r:id="rId4"/>
              </a:rPr>
              <a:t>https://www.paralympic.org/news/best-judo-quotes-paralympic-games</a:t>
            </a:r>
            <a:endParaRPr lang="en-GB" sz="1200" kern="1200" dirty="0">
              <a:solidFill>
                <a:schemeClr val="tx1"/>
              </a:solidFill>
              <a:effectLst/>
              <a:latin typeface="+mn-lt"/>
              <a:ea typeface="+mn-ea"/>
              <a:cs typeface="+mn-cs"/>
            </a:endParaRPr>
          </a:p>
          <a:p>
            <a:pPr lvl="0"/>
            <a:r>
              <a:rPr lang="en-GB" sz="1200" u="sng" kern="1200" dirty="0">
                <a:solidFill>
                  <a:schemeClr val="tx1"/>
                </a:solidFill>
                <a:effectLst/>
                <a:latin typeface="+mn-lt"/>
                <a:ea typeface="+mn-ea"/>
                <a:cs typeface="+mn-cs"/>
                <a:hlinkClick r:id="rId5"/>
              </a:rPr>
              <a:t>https://www.paralympic.org/news/five-things-we-learned-about-judo-rio-2016</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EC8F1EA-E5D5-4549-99DA-9619DDF1849A}" type="slidenum">
              <a:rPr lang="en-GB" smtClean="0"/>
              <a:t>13</a:t>
            </a:fld>
            <a:endParaRPr lang="en-GB"/>
          </a:p>
        </p:txBody>
      </p:sp>
    </p:spTree>
    <p:extLst>
      <p:ext uri="{BB962C8B-B14F-4D97-AF65-F5344CB8AC3E}">
        <p14:creationId xmlns:p14="http://schemas.microsoft.com/office/powerpoint/2010/main" val="20922398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What Paralympic value is being demonstrated in this picture?  Why do students think this?</a:t>
            </a:r>
          </a:p>
        </p:txBody>
      </p:sp>
      <p:sp>
        <p:nvSpPr>
          <p:cNvPr id="4" name="Slide Number Placeholder 3"/>
          <p:cNvSpPr>
            <a:spLocks noGrp="1"/>
          </p:cNvSpPr>
          <p:nvPr>
            <p:ph type="sldNum" sz="quarter" idx="10"/>
          </p:nvPr>
        </p:nvSpPr>
        <p:spPr/>
        <p:txBody>
          <a:bodyPr/>
          <a:lstStyle/>
          <a:p>
            <a:fld id="{5EC8F1EA-E5D5-4549-99DA-9619DDF1849A}" type="slidenum">
              <a:rPr lang="en-GB" smtClean="0"/>
              <a:t>14</a:t>
            </a:fld>
            <a:endParaRPr lang="en-GB"/>
          </a:p>
        </p:txBody>
      </p:sp>
    </p:spTree>
    <p:extLst>
      <p:ext uri="{BB962C8B-B14F-4D97-AF65-F5344CB8AC3E}">
        <p14:creationId xmlns:p14="http://schemas.microsoft.com/office/powerpoint/2010/main" val="3648904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IPC’s definition of the Paralympic value, ‘equality’.  </a:t>
            </a:r>
          </a:p>
          <a:p>
            <a:endParaRPr lang="en-GB" baseline="0" dirty="0"/>
          </a:p>
          <a:p>
            <a:r>
              <a:rPr lang="en-GB" baseline="0" dirty="0"/>
              <a:t>The Paralympic value, ‘equality’ in about more than being treated equally.  It is about the way in which the performances of Para athletes are transforming attitudes towards people with an impairment.  This is helping to bring about a more inclusive society with access to employment, education, training, family life and social opportunities for people with an impairment.  </a:t>
            </a:r>
          </a:p>
          <a:p>
            <a:endParaRPr lang="en-GB" baseline="0" dirty="0"/>
          </a:p>
          <a:p>
            <a:r>
              <a:rPr lang="en-GB" baseline="0" dirty="0"/>
              <a:t>Further information about the rights of people with an impairment can be found in Theme 1, Unit 4, ‘Inclusion for all’.</a:t>
            </a:r>
          </a:p>
          <a:p>
            <a:endParaRPr lang="en-GB" baseline="0" dirty="0"/>
          </a:p>
          <a:p>
            <a:endParaRPr lang="en-GB" baseline="0" dirty="0"/>
          </a:p>
          <a:p>
            <a:endParaRPr lang="en-GB"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15</a:t>
            </a:fld>
            <a:endParaRPr lang="en-GB"/>
          </a:p>
        </p:txBody>
      </p:sp>
    </p:spTree>
    <p:extLst>
      <p:ext uri="{BB962C8B-B14F-4D97-AF65-F5344CB8AC3E}">
        <p14:creationId xmlns:p14="http://schemas.microsoft.com/office/powerpoint/2010/main" val="24183813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Zahra </a:t>
            </a:r>
            <a:r>
              <a:rPr lang="en-GB" dirty="0" err="1"/>
              <a:t>Nemati</a:t>
            </a:r>
            <a:r>
              <a:rPr lang="en-GB" dirty="0"/>
              <a:t> is the first Iranian female athlete in history to win gold in both Paralympic and Olympic Games. In 2016, she completed at both Paralympic and Olympic Games at Rio. She was a flag bearer for the Olympic Games at Rio 2016 for her country and showed the world</a:t>
            </a:r>
            <a:r>
              <a:rPr lang="en-GB" baseline="0" dirty="0"/>
              <a:t> </a:t>
            </a:r>
            <a:r>
              <a:rPr lang="en-GB" dirty="0"/>
              <a:t>what is possible. She also addressed a UN panel in 2014, about disability and inclusion in sport.</a:t>
            </a:r>
          </a:p>
          <a:p>
            <a:pPr marL="171450" indent="-171450">
              <a:buFont typeface="Arial" panose="020B0604020202020204" pitchFamily="34" charset="0"/>
              <a:buChar char="•"/>
            </a:pPr>
            <a:endParaRPr lang="en-GB" dirty="0"/>
          </a:p>
          <a:p>
            <a:pPr lvl="0"/>
            <a:r>
              <a:rPr lang="en-GB" sz="1200" u="sng" kern="1200" dirty="0">
                <a:solidFill>
                  <a:schemeClr val="tx1"/>
                </a:solidFill>
                <a:effectLst/>
                <a:latin typeface="+mn-lt"/>
                <a:ea typeface="+mn-ea"/>
                <a:cs typeface="+mn-cs"/>
                <a:hlinkClick r:id="rId3"/>
              </a:rPr>
              <a:t>http://www.wowow.co.jp/sports/whoiam/lineup/zahra/</a:t>
            </a:r>
            <a:endParaRPr lang="en-GB" sz="1200" kern="1200" dirty="0">
              <a:solidFill>
                <a:schemeClr val="tx1"/>
              </a:solidFill>
              <a:effectLst/>
              <a:latin typeface="+mn-lt"/>
              <a:ea typeface="+mn-ea"/>
              <a:cs typeface="+mn-cs"/>
            </a:endParaRPr>
          </a:p>
          <a:p>
            <a:pPr lvl="0"/>
            <a:r>
              <a:rPr lang="en-GB" sz="1200" u="sng" kern="1200" dirty="0">
                <a:solidFill>
                  <a:schemeClr val="tx1"/>
                </a:solidFill>
                <a:effectLst/>
                <a:latin typeface="+mn-lt"/>
                <a:ea typeface="+mn-ea"/>
                <a:cs typeface="+mn-cs"/>
                <a:hlinkClick r:id="rId4"/>
              </a:rPr>
              <a:t>https://www.paralympic.org/news/zahra-nemati-addresses-un-panel</a:t>
            </a:r>
            <a:endParaRPr lang="en-GB" sz="1200" kern="1200" dirty="0">
              <a:solidFill>
                <a:schemeClr val="tx1"/>
              </a:solidFill>
              <a:effectLst/>
              <a:latin typeface="+mn-lt"/>
              <a:ea typeface="+mn-ea"/>
              <a:cs typeface="+mn-cs"/>
            </a:endParaRPr>
          </a:p>
          <a:p>
            <a:pPr lvl="0"/>
            <a:r>
              <a:rPr lang="en-GB" sz="1200" u="sng" kern="1200" dirty="0">
                <a:solidFill>
                  <a:schemeClr val="tx1"/>
                </a:solidFill>
                <a:effectLst/>
                <a:latin typeface="+mn-lt"/>
                <a:ea typeface="+mn-ea"/>
                <a:cs typeface="+mn-cs"/>
                <a:hlinkClick r:id="rId5"/>
              </a:rPr>
              <a:t>https://www.paralympic.org/feature/no-10-zahra-nemati-becomes-iranian-role-model</a:t>
            </a:r>
            <a:endParaRPr lang="en-GB" sz="1200" kern="1200" dirty="0">
              <a:solidFill>
                <a:schemeClr val="tx1"/>
              </a:solidFill>
              <a:effectLst/>
              <a:latin typeface="+mn-lt"/>
              <a:ea typeface="+mn-ea"/>
              <a:cs typeface="+mn-cs"/>
            </a:endParaRPr>
          </a:p>
          <a:p>
            <a:pPr lvl="0"/>
            <a:r>
              <a:rPr lang="en-GB" sz="1200" u="sng" kern="1200" dirty="0">
                <a:solidFill>
                  <a:schemeClr val="tx1"/>
                </a:solidFill>
                <a:effectLst/>
                <a:latin typeface="+mn-lt"/>
                <a:ea typeface="+mn-ea"/>
                <a:cs typeface="+mn-cs"/>
                <a:hlinkClick r:id="rId6"/>
              </a:rPr>
              <a:t>https://www.olympicchannel.com/en/athletes/zahra-nemati/</a:t>
            </a:r>
            <a:endParaRPr lang="en-GB" sz="1200" kern="1200" dirty="0">
              <a:solidFill>
                <a:schemeClr val="tx1"/>
              </a:solidFill>
              <a:effectLst/>
              <a:latin typeface="+mn-lt"/>
              <a:ea typeface="+mn-ea"/>
              <a:cs typeface="+mn-cs"/>
            </a:endParaRPr>
          </a:p>
          <a:p>
            <a:pPr marL="0" indent="0">
              <a:buFont typeface="Arial" panose="020B0604020202020204" pitchFamily="34" charset="0"/>
              <a:buNone/>
            </a:pPr>
            <a:endParaRPr lang="en-GB" dirty="0"/>
          </a:p>
          <a:p>
            <a:pPr marL="0" indent="0">
              <a:buFont typeface="Arial" panose="020B0604020202020204" pitchFamily="34" charset="0"/>
              <a:buNone/>
            </a:pPr>
            <a:r>
              <a:rPr lang="en-GB" dirty="0"/>
              <a:t>Which other athletes</a:t>
            </a:r>
            <a:r>
              <a:rPr lang="en-GB" baseline="0" dirty="0"/>
              <a:t> through history have participated in Paralympic and Olympic Games and in what sports?</a:t>
            </a:r>
            <a:endParaRPr lang="en-GB" dirty="0"/>
          </a:p>
        </p:txBody>
      </p:sp>
      <p:sp>
        <p:nvSpPr>
          <p:cNvPr id="4" name="Slide Number Placeholder 3"/>
          <p:cNvSpPr>
            <a:spLocks noGrp="1"/>
          </p:cNvSpPr>
          <p:nvPr>
            <p:ph type="sldNum" sz="quarter" idx="10"/>
          </p:nvPr>
        </p:nvSpPr>
        <p:spPr/>
        <p:txBody>
          <a:bodyPr/>
          <a:lstStyle/>
          <a:p>
            <a:fld id="{5EC8F1EA-E5D5-4549-99DA-9619DDF1849A}" type="slidenum">
              <a:rPr lang="en-GB" smtClean="0"/>
              <a:t>16</a:t>
            </a:fld>
            <a:endParaRPr lang="en-GB"/>
          </a:p>
        </p:txBody>
      </p:sp>
    </p:spTree>
    <p:extLst>
      <p:ext uri="{BB962C8B-B14F-4D97-AF65-F5344CB8AC3E}">
        <p14:creationId xmlns:p14="http://schemas.microsoft.com/office/powerpoint/2010/main" val="1442751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Conclude by asking students to list the values that are important to them in their sporting and daily lives.</a:t>
            </a:r>
          </a:p>
        </p:txBody>
      </p:sp>
      <p:sp>
        <p:nvSpPr>
          <p:cNvPr id="4" name="Slide Number Placeholder 3"/>
          <p:cNvSpPr>
            <a:spLocks noGrp="1"/>
          </p:cNvSpPr>
          <p:nvPr>
            <p:ph type="sldNum" sz="quarter" idx="10"/>
          </p:nvPr>
        </p:nvSpPr>
        <p:spPr/>
        <p:txBody>
          <a:bodyPr/>
          <a:lstStyle/>
          <a:p>
            <a:fld id="{5EC8F1EA-E5D5-4549-99DA-9619DDF1849A}" type="slidenum">
              <a:rPr lang="en-GB" smtClean="0"/>
              <a:t>17</a:t>
            </a:fld>
            <a:endParaRPr lang="en-GB"/>
          </a:p>
        </p:txBody>
      </p:sp>
    </p:spTree>
    <p:extLst>
      <p:ext uri="{BB962C8B-B14F-4D97-AF65-F5344CB8AC3E}">
        <p14:creationId xmlns:p14="http://schemas.microsoft.com/office/powerpoint/2010/main" val="3454666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Students</a:t>
            </a:r>
            <a:r>
              <a:rPr lang="en-GB" baseline="0" dirty="0"/>
              <a:t> consider the word ‘value’ – what does it mean?  </a:t>
            </a:r>
          </a:p>
          <a:p>
            <a:endParaRPr lang="en-GB" baseline="0" dirty="0"/>
          </a:p>
          <a:p>
            <a:r>
              <a:rPr lang="en-GB" baseline="0" dirty="0"/>
              <a:t>Define it in a way that your students understand. Here’s a suggestion: a set of standards that an individual, group, community or society believes is good, desirable and worthwhile as demonstrated by a person’s behaviour and their actions. Something we feel strongly about. Something we stand for.</a:t>
            </a:r>
          </a:p>
          <a:p>
            <a:endParaRPr lang="en-GB" baseline="0" dirty="0"/>
          </a:p>
          <a:p>
            <a:r>
              <a:rPr lang="en-GB" baseline="0" dirty="0"/>
              <a:t>What values do students demonstrate? Use examples from daily life to explain the term – reliable, honest, friendship, excellence, respect. </a:t>
            </a:r>
          </a:p>
        </p:txBody>
      </p:sp>
      <p:sp>
        <p:nvSpPr>
          <p:cNvPr id="4" name="Slide Number Placeholder 3"/>
          <p:cNvSpPr>
            <a:spLocks noGrp="1"/>
          </p:cNvSpPr>
          <p:nvPr>
            <p:ph type="sldNum" sz="quarter" idx="10"/>
          </p:nvPr>
        </p:nvSpPr>
        <p:spPr/>
        <p:txBody>
          <a:bodyPr/>
          <a:lstStyle/>
          <a:p>
            <a:fld id="{5EC8F1EA-E5D5-4549-99DA-9619DDF1849A}" type="slidenum">
              <a:rPr lang="en-GB" smtClean="0"/>
              <a:t>2</a:t>
            </a:fld>
            <a:endParaRPr lang="en-GB"/>
          </a:p>
        </p:txBody>
      </p:sp>
    </p:spTree>
    <p:extLst>
      <p:ext uri="{BB962C8B-B14F-4D97-AF65-F5344CB8AC3E}">
        <p14:creationId xmlns:p14="http://schemas.microsoft.com/office/powerpoint/2010/main" val="1884282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Students</a:t>
            </a:r>
            <a:r>
              <a:rPr lang="en-GB" baseline="0" dirty="0"/>
              <a:t> consider the term ‘Paralympic value’. What have they learnt from the films they have watched?  </a:t>
            </a:r>
          </a:p>
          <a:p>
            <a:endParaRPr lang="en-GB" baseline="0" dirty="0"/>
          </a:p>
          <a:p>
            <a:r>
              <a:rPr lang="en-GB" baseline="0" dirty="0"/>
              <a:t>Define it in a way that your students understand or use this suggestion: a set of standards which Paralympians demonstrate as they continually strive to be the best they can be.  They are central to the way in which Para athletes prepare for, perform and behave in their sporting and daily lives. This includes respect for their competitors.</a:t>
            </a:r>
          </a:p>
        </p:txBody>
      </p:sp>
      <p:sp>
        <p:nvSpPr>
          <p:cNvPr id="4" name="Slide Number Placeholder 3"/>
          <p:cNvSpPr>
            <a:spLocks noGrp="1"/>
          </p:cNvSpPr>
          <p:nvPr>
            <p:ph type="sldNum" sz="quarter" idx="10"/>
          </p:nvPr>
        </p:nvSpPr>
        <p:spPr/>
        <p:txBody>
          <a:bodyPr/>
          <a:lstStyle/>
          <a:p>
            <a:fld id="{5EC8F1EA-E5D5-4549-99DA-9619DDF1849A}" type="slidenum">
              <a:rPr lang="en-GB" smtClean="0"/>
              <a:t>3</a:t>
            </a:fld>
            <a:endParaRPr lang="en-GB"/>
          </a:p>
        </p:txBody>
      </p:sp>
    </p:spTree>
    <p:extLst>
      <p:ext uri="{BB962C8B-B14F-4D97-AF65-F5344CB8AC3E}">
        <p14:creationId xmlns:p14="http://schemas.microsoft.com/office/powerpoint/2010/main" val="695564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Remind students of the four Paralympic values: courage, inspiration, determination, equality. </a:t>
            </a:r>
          </a:p>
          <a:p>
            <a:endParaRPr lang="en-GB" baseline="0" dirty="0"/>
          </a:p>
          <a:p>
            <a:r>
              <a:rPr lang="en-GB" baseline="0" dirty="0"/>
              <a:t>Ask them to suggest which Paralympic value is being demonstrated by Para athlete or Para athletes in the following pictures and to agree a definition for the value. There is no absolute right or wrong answer. Discuss what the students see and why they think it represents a specific value.  </a:t>
            </a:r>
          </a:p>
          <a:p>
            <a:endParaRPr lang="en-GB" baseline="0" dirty="0"/>
          </a:p>
          <a:p>
            <a:r>
              <a:rPr lang="en-GB" baseline="0" dirty="0"/>
              <a:t>Compare their definitions to the IPC’s definitions.</a:t>
            </a:r>
          </a:p>
          <a:p>
            <a:endParaRPr lang="en-GB" baseline="0" dirty="0"/>
          </a:p>
          <a:p>
            <a:r>
              <a:rPr lang="en-GB" baseline="0" dirty="0"/>
              <a:t>Share the Paralympian case study slide which accompanies each value to illustrate the Paralympic value in action.</a:t>
            </a:r>
          </a:p>
        </p:txBody>
      </p:sp>
      <p:sp>
        <p:nvSpPr>
          <p:cNvPr id="4" name="Slide Number Placeholder 3"/>
          <p:cNvSpPr>
            <a:spLocks noGrp="1"/>
          </p:cNvSpPr>
          <p:nvPr>
            <p:ph type="sldNum" sz="quarter" idx="10"/>
          </p:nvPr>
        </p:nvSpPr>
        <p:spPr/>
        <p:txBody>
          <a:bodyPr/>
          <a:lstStyle/>
          <a:p>
            <a:fld id="{5EC8F1EA-E5D5-4549-99DA-9619DDF1849A}" type="slidenum">
              <a:rPr lang="en-GB" smtClean="0"/>
              <a:t>4</a:t>
            </a:fld>
            <a:endParaRPr lang="en-GB"/>
          </a:p>
        </p:txBody>
      </p:sp>
    </p:spTree>
    <p:extLst>
      <p:ext uri="{BB962C8B-B14F-4D97-AF65-F5344CB8AC3E}">
        <p14:creationId xmlns:p14="http://schemas.microsoft.com/office/powerpoint/2010/main" val="36873239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What Paralympic value is being demonstrated in this picture?  Why do students think this?</a:t>
            </a:r>
          </a:p>
        </p:txBody>
      </p:sp>
      <p:sp>
        <p:nvSpPr>
          <p:cNvPr id="4" name="Slide Number Placeholder 3"/>
          <p:cNvSpPr>
            <a:spLocks noGrp="1"/>
          </p:cNvSpPr>
          <p:nvPr>
            <p:ph type="sldNum" sz="quarter" idx="10"/>
          </p:nvPr>
        </p:nvSpPr>
        <p:spPr/>
        <p:txBody>
          <a:bodyPr/>
          <a:lstStyle/>
          <a:p>
            <a:fld id="{5EC8F1EA-E5D5-4549-99DA-9619DDF1849A}" type="slidenum">
              <a:rPr lang="en-GB" smtClean="0"/>
              <a:t>5</a:t>
            </a:fld>
            <a:endParaRPr lang="en-GB"/>
          </a:p>
        </p:txBody>
      </p:sp>
    </p:spTree>
    <p:extLst>
      <p:ext uri="{BB962C8B-B14F-4D97-AF65-F5344CB8AC3E}">
        <p14:creationId xmlns:p14="http://schemas.microsoft.com/office/powerpoint/2010/main" val="1894320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IPC’s definition of the Paralympic value, ‘courage’.</a:t>
            </a:r>
          </a:p>
        </p:txBody>
      </p:sp>
      <p:sp>
        <p:nvSpPr>
          <p:cNvPr id="4" name="Slide Number Placeholder 3"/>
          <p:cNvSpPr>
            <a:spLocks noGrp="1"/>
          </p:cNvSpPr>
          <p:nvPr>
            <p:ph type="sldNum" sz="quarter" idx="10"/>
          </p:nvPr>
        </p:nvSpPr>
        <p:spPr/>
        <p:txBody>
          <a:bodyPr/>
          <a:lstStyle/>
          <a:p>
            <a:fld id="{5EC8F1EA-E5D5-4549-99DA-9619DDF1849A}" type="slidenum">
              <a:rPr lang="en-GB" smtClean="0"/>
              <a:t>6</a:t>
            </a:fld>
            <a:endParaRPr lang="en-GB"/>
          </a:p>
        </p:txBody>
      </p:sp>
    </p:spTree>
    <p:extLst>
      <p:ext uri="{BB962C8B-B14F-4D97-AF65-F5344CB8AC3E}">
        <p14:creationId xmlns:p14="http://schemas.microsoft.com/office/powerpoint/2010/main" val="3059334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GB" sz="1200" kern="1200" dirty="0">
                <a:solidFill>
                  <a:schemeClr val="tx1"/>
                </a:solidFill>
                <a:effectLst/>
                <a:latin typeface="+mn-lt"/>
                <a:ea typeface="+mn-ea"/>
                <a:cs typeface="+mn-cs"/>
              </a:rPr>
              <a:t>Marie </a:t>
            </a:r>
            <a:r>
              <a:rPr lang="en-GB" sz="1200" kern="1200" dirty="0" err="1">
                <a:solidFill>
                  <a:schemeClr val="tx1"/>
                </a:solidFill>
                <a:effectLst/>
                <a:latin typeface="+mn-lt"/>
                <a:ea typeface="+mn-ea"/>
                <a:cs typeface="+mn-cs"/>
              </a:rPr>
              <a:t>Bochet</a:t>
            </a:r>
            <a:r>
              <a:rPr lang="en-GB" sz="1200" kern="1200" dirty="0">
                <a:solidFill>
                  <a:schemeClr val="tx1"/>
                </a:solidFill>
                <a:effectLst/>
                <a:latin typeface="+mn-lt"/>
                <a:ea typeface="+mn-ea"/>
                <a:cs typeface="+mn-cs"/>
              </a:rPr>
              <a:t> is a young,</a:t>
            </a:r>
            <a:r>
              <a:rPr lang="en-GB" sz="1200" kern="1200" baseline="0" dirty="0">
                <a:solidFill>
                  <a:schemeClr val="tx1"/>
                </a:solidFill>
                <a:effectLst/>
                <a:latin typeface="+mn-lt"/>
                <a:ea typeface="+mn-ea"/>
                <a:cs typeface="+mn-cs"/>
              </a:rPr>
              <a:t> successful </a:t>
            </a:r>
            <a:r>
              <a:rPr lang="en-GB" sz="1200" kern="1200" dirty="0">
                <a:solidFill>
                  <a:schemeClr val="tx1"/>
                </a:solidFill>
                <a:effectLst/>
                <a:latin typeface="+mn-lt"/>
                <a:ea typeface="+mn-ea"/>
                <a:cs typeface="+mn-cs"/>
              </a:rPr>
              <a:t>French alpine skier.</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She received the 2014 Laureus World Sports Award for Sportsperson of the Year with a Disability, one of the most prestigious athlete awards in the world. After winning eight gold medals at Sochi 2014 and PyeongChang 2018 Paralympic Games, she is</a:t>
            </a:r>
            <a:r>
              <a:rPr lang="en-GB" sz="1200" kern="1200" baseline="0" dirty="0">
                <a:solidFill>
                  <a:schemeClr val="tx1"/>
                </a:solidFill>
                <a:effectLst/>
                <a:latin typeface="+mn-lt"/>
                <a:ea typeface="+mn-ea"/>
                <a:cs typeface="+mn-cs"/>
              </a:rPr>
              <a:t> now a member of the </a:t>
            </a:r>
            <a:r>
              <a:rPr lang="en-GB" sz="1200" kern="1200" dirty="0">
                <a:solidFill>
                  <a:schemeClr val="tx1"/>
                </a:solidFill>
                <a:effectLst/>
                <a:latin typeface="+mn-lt"/>
                <a:ea typeface="+mn-ea"/>
                <a:cs typeface="+mn-cs"/>
              </a:rPr>
              <a:t>IPC Athlete Council</a:t>
            </a:r>
            <a:r>
              <a:rPr lang="en-GB" sz="1200" kern="1200" baseline="0" dirty="0">
                <a:solidFill>
                  <a:schemeClr val="tx1"/>
                </a:solidFill>
                <a:effectLst/>
                <a:latin typeface="+mn-lt"/>
                <a:ea typeface="+mn-ea"/>
                <a:cs typeface="+mn-cs"/>
              </a:rPr>
              <a:t> helping to develop </a:t>
            </a:r>
            <a:r>
              <a:rPr lang="en-GB" sz="1200" kern="1200" dirty="0">
                <a:solidFill>
                  <a:schemeClr val="tx1"/>
                </a:solidFill>
                <a:effectLst/>
                <a:latin typeface="+mn-lt"/>
                <a:ea typeface="+mn-ea"/>
                <a:cs typeface="+mn-cs"/>
              </a:rPr>
              <a:t>the Paralympic Movement.</a:t>
            </a: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a:p>
            <a:pPr lvl="0"/>
            <a:r>
              <a:rPr lang="en-GB" sz="1200" u="sng" kern="1200" dirty="0">
                <a:solidFill>
                  <a:schemeClr val="tx1"/>
                </a:solidFill>
                <a:effectLst/>
                <a:latin typeface="+mn-lt"/>
                <a:ea typeface="+mn-ea"/>
                <a:cs typeface="+mn-cs"/>
                <a:hlinkClick r:id="rId3"/>
              </a:rPr>
              <a:t>https://www.paralympic.org/marie-bochet</a:t>
            </a:r>
            <a:endParaRPr lang="en-GB" sz="1200" kern="1200" dirty="0">
              <a:solidFill>
                <a:schemeClr val="tx1"/>
              </a:solidFill>
              <a:effectLst/>
              <a:latin typeface="+mn-lt"/>
              <a:ea typeface="+mn-ea"/>
              <a:cs typeface="+mn-cs"/>
            </a:endParaRPr>
          </a:p>
          <a:p>
            <a:pPr lvl="0"/>
            <a:r>
              <a:rPr lang="en-GB" sz="1200" u="sng" kern="1200" dirty="0">
                <a:solidFill>
                  <a:schemeClr val="tx1"/>
                </a:solidFill>
                <a:effectLst/>
                <a:latin typeface="+mn-lt"/>
                <a:ea typeface="+mn-ea"/>
                <a:cs typeface="+mn-cs"/>
                <a:hlinkClick r:id="rId4"/>
              </a:rPr>
              <a:t>https://www.paralympic.org/athletes/biographies?athlete=marie-bochet</a:t>
            </a:r>
            <a:endParaRPr lang="en-GB" sz="1200" kern="1200" dirty="0">
              <a:solidFill>
                <a:schemeClr val="tx1"/>
              </a:solidFill>
              <a:effectLst/>
              <a:latin typeface="+mn-lt"/>
              <a:ea typeface="+mn-ea"/>
              <a:cs typeface="+mn-cs"/>
            </a:endParaRP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5EC8F1EA-E5D5-4549-99DA-9619DDF1849A}" type="slidenum">
              <a:rPr lang="en-GB" smtClean="0"/>
              <a:t>7</a:t>
            </a:fld>
            <a:endParaRPr lang="en-GB"/>
          </a:p>
        </p:txBody>
      </p:sp>
    </p:spTree>
    <p:extLst>
      <p:ext uri="{BB962C8B-B14F-4D97-AF65-F5344CB8AC3E}">
        <p14:creationId xmlns:p14="http://schemas.microsoft.com/office/powerpoint/2010/main" val="901607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What Paralympic value is being demonstrated in this picture?  Why do students think this?</a:t>
            </a:r>
          </a:p>
        </p:txBody>
      </p:sp>
      <p:sp>
        <p:nvSpPr>
          <p:cNvPr id="4" name="Slide Number Placeholder 3"/>
          <p:cNvSpPr>
            <a:spLocks noGrp="1"/>
          </p:cNvSpPr>
          <p:nvPr>
            <p:ph type="sldNum" sz="quarter" idx="10"/>
          </p:nvPr>
        </p:nvSpPr>
        <p:spPr/>
        <p:txBody>
          <a:bodyPr/>
          <a:lstStyle/>
          <a:p>
            <a:fld id="{5EC8F1EA-E5D5-4549-99DA-9619DDF1849A}" type="slidenum">
              <a:rPr lang="en-GB" smtClean="0"/>
              <a:t>8</a:t>
            </a:fld>
            <a:endParaRPr lang="en-GB"/>
          </a:p>
        </p:txBody>
      </p:sp>
    </p:spTree>
    <p:extLst>
      <p:ext uri="{BB962C8B-B14F-4D97-AF65-F5344CB8AC3E}">
        <p14:creationId xmlns:p14="http://schemas.microsoft.com/office/powerpoint/2010/main" val="2065216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IPC’s definition of the Paralympic value, ‘determination’.</a:t>
            </a:r>
          </a:p>
          <a:p>
            <a:endParaRPr lang="en-GB" baseline="0" dirty="0"/>
          </a:p>
          <a:p>
            <a:r>
              <a:rPr lang="en-GB" baseline="0" dirty="0"/>
              <a:t>You may wish to further define the terms: ‘mental toughness’, ‘physical ability’ and ‘agility’. Define ‘agility’ as ‘the ability to move and change position easily and quickly’ and provide examples of how Para athletes demonstrate this characteristic.</a:t>
            </a:r>
          </a:p>
          <a:p>
            <a:endParaRPr lang="en-GB" baseline="0" dirty="0"/>
          </a:p>
        </p:txBody>
      </p:sp>
      <p:sp>
        <p:nvSpPr>
          <p:cNvPr id="4" name="Slide Number Placeholder 3"/>
          <p:cNvSpPr>
            <a:spLocks noGrp="1"/>
          </p:cNvSpPr>
          <p:nvPr>
            <p:ph type="sldNum" sz="quarter" idx="10"/>
          </p:nvPr>
        </p:nvSpPr>
        <p:spPr/>
        <p:txBody>
          <a:bodyPr/>
          <a:lstStyle/>
          <a:p>
            <a:fld id="{5EC8F1EA-E5D5-4549-99DA-9619DDF1849A}" type="slidenum">
              <a:rPr lang="en-GB" smtClean="0"/>
              <a:t>9</a:t>
            </a:fld>
            <a:endParaRPr lang="en-GB"/>
          </a:p>
        </p:txBody>
      </p:sp>
    </p:spTree>
    <p:extLst>
      <p:ext uri="{BB962C8B-B14F-4D97-AF65-F5344CB8AC3E}">
        <p14:creationId xmlns:p14="http://schemas.microsoft.com/office/powerpoint/2010/main" val="35972082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emf"/><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508628E-5BD5-5B45-9ECF-FA55BB5723B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171400"/>
            <a:ext cx="9143999" cy="5643660"/>
          </a:xfrm>
          <a:prstGeom prst="rect">
            <a:avLst/>
          </a:prstGeom>
        </p:spPr>
      </p:pic>
      <p:pic>
        <p:nvPicPr>
          <p:cNvPr id="9" name="Picture 8" descr="I'm-Possible-logo.png">
            <a:extLst>
              <a:ext uri="{FF2B5EF4-FFF2-40B4-BE49-F238E27FC236}">
                <a16:creationId xmlns:a16="http://schemas.microsoft.com/office/drawing/2014/main" id="{5719D556-576A-774D-9D91-22B5E1DB690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332655"/>
            <a:ext cx="2148387" cy="475909"/>
          </a:xfrm>
          <a:prstGeom prst="rect">
            <a:avLst/>
          </a:prstGeom>
        </p:spPr>
      </p:pic>
      <p:sp>
        <p:nvSpPr>
          <p:cNvPr id="17" name="Text Placeholder 16">
            <a:extLst>
              <a:ext uri="{FF2B5EF4-FFF2-40B4-BE49-F238E27FC236}">
                <a16:creationId xmlns:a16="http://schemas.microsoft.com/office/drawing/2014/main" id="{80D2DD4A-79FA-1E40-B44E-8DADFAC14727}"/>
              </a:ext>
            </a:extLst>
          </p:cNvPr>
          <p:cNvSpPr>
            <a:spLocks noGrp="1"/>
          </p:cNvSpPr>
          <p:nvPr>
            <p:ph type="body" sz="quarter" idx="13" hasCustomPrompt="1"/>
          </p:nvPr>
        </p:nvSpPr>
        <p:spPr>
          <a:xfrm>
            <a:off x="404952" y="1483485"/>
            <a:ext cx="7224712" cy="740009"/>
          </a:xfrm>
          <a:prstGeom prst="rect">
            <a:avLst/>
          </a:prstGeom>
        </p:spPr>
        <p:txBody>
          <a:bodyPr lIns="0" tIns="0" rIns="0" bIns="0"/>
          <a:lstStyle>
            <a:lvl1pPr marL="0" indent="0" algn="l">
              <a:buNone/>
              <a:defRPr sz="5400" b="1" i="0">
                <a:solidFill>
                  <a:schemeClr val="bg1"/>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algn="l"/>
            <a:r>
              <a:rPr lang="en-GB" sz="5400" dirty="0">
                <a:solidFill>
                  <a:schemeClr val="bg1"/>
                </a:solidFill>
                <a:latin typeface="Arial"/>
                <a:cs typeface="Arial"/>
              </a:rPr>
              <a:t>Insert title here</a:t>
            </a:r>
            <a:endParaRPr lang="en-GB" sz="3200" dirty="0">
              <a:solidFill>
                <a:schemeClr val="bg1"/>
              </a:solidFill>
              <a:latin typeface="Arial"/>
              <a:cs typeface="Arial"/>
            </a:endParaRPr>
          </a:p>
        </p:txBody>
      </p:sp>
      <p:sp>
        <p:nvSpPr>
          <p:cNvPr id="18" name="Title 1">
            <a:extLst>
              <a:ext uri="{FF2B5EF4-FFF2-40B4-BE49-F238E27FC236}">
                <a16:creationId xmlns:a16="http://schemas.microsoft.com/office/drawing/2014/main" id="{FC6837C5-679C-6443-BA4F-53A82047FADA}"/>
              </a:ext>
            </a:extLst>
          </p:cNvPr>
          <p:cNvSpPr txBox="1">
            <a:spLocks/>
          </p:cNvSpPr>
          <p:nvPr userDrawn="1"/>
        </p:nvSpPr>
        <p:spPr>
          <a:xfrm>
            <a:off x="481032" y="3455276"/>
            <a:ext cx="7772400" cy="147002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GB" sz="4800" dirty="0">
              <a:solidFill>
                <a:schemeClr val="bg1"/>
              </a:solidFill>
              <a:latin typeface="Arial"/>
              <a:cs typeface="Arial"/>
            </a:endParaRPr>
          </a:p>
        </p:txBody>
      </p:sp>
      <p:sp>
        <p:nvSpPr>
          <p:cNvPr id="3" name="Subtitle 2"/>
          <p:cNvSpPr>
            <a:spLocks noGrp="1"/>
          </p:cNvSpPr>
          <p:nvPr>
            <p:ph type="subTitle" idx="1"/>
          </p:nvPr>
        </p:nvSpPr>
        <p:spPr>
          <a:xfrm>
            <a:off x="404952" y="2242832"/>
            <a:ext cx="6400800" cy="481246"/>
          </a:xfrm>
          <a:prstGeom prst="rect">
            <a:avLst/>
          </a:prstGeom>
        </p:spPr>
        <p:txBody>
          <a:bodyPr lIns="0" tIns="0" rIns="0" bIns="72000"/>
          <a:lstStyle>
            <a:lvl1pPr marL="0" indent="0" algn="l">
              <a:buNone/>
              <a:defRPr sz="2800">
                <a:solidFill>
                  <a:schemeClr val="bg1"/>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Tree>
    <p:extLst>
      <p:ext uri="{BB962C8B-B14F-4D97-AF65-F5344CB8AC3E}">
        <p14:creationId xmlns:p14="http://schemas.microsoft.com/office/powerpoint/2010/main" val="3988231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7F86AAA-51C2-47DF-8CA9-046D53E0385A}" type="datetimeFigureOut">
              <a:rPr lang="en-GB" smtClean="0"/>
              <a:t>17/09/2018</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1F08605F-CCE0-4328-8D53-923FF655045A}" type="slidenum">
              <a:rPr lang="en-GB" smtClean="0"/>
              <a:t>‹#›</a:t>
            </a:fld>
            <a:endParaRPr lang="en-GB"/>
          </a:p>
        </p:txBody>
      </p:sp>
      <p:sp>
        <p:nvSpPr>
          <p:cNvPr id="10" name="Text Placeholder 29">
            <a:extLst>
              <a:ext uri="{FF2B5EF4-FFF2-40B4-BE49-F238E27FC236}">
                <a16:creationId xmlns:a16="http://schemas.microsoft.com/office/drawing/2014/main" id="{8501366E-A92D-9240-AB7C-053B37817FF8}"/>
              </a:ext>
            </a:extLst>
          </p:cNvPr>
          <p:cNvSpPr>
            <a:spLocks noGrp="1"/>
          </p:cNvSpPr>
          <p:nvPr>
            <p:ph type="body" sz="quarter" idx="18" hasCustomPrompt="1"/>
          </p:nvPr>
        </p:nvSpPr>
        <p:spPr>
          <a:xfrm>
            <a:off x="395537" y="1950470"/>
            <a:ext cx="3384376" cy="1910578"/>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1" name="Picture Placeholder 2">
            <a:extLst>
              <a:ext uri="{FF2B5EF4-FFF2-40B4-BE49-F238E27FC236}">
                <a16:creationId xmlns:a16="http://schemas.microsoft.com/office/drawing/2014/main" id="{483B54FE-85BC-5B43-9F7E-A3EF857C29F4}"/>
              </a:ext>
            </a:extLst>
          </p:cNvPr>
          <p:cNvSpPr>
            <a:spLocks noGrp="1"/>
          </p:cNvSpPr>
          <p:nvPr>
            <p:ph type="pic" sz="quarter" idx="20"/>
          </p:nvPr>
        </p:nvSpPr>
        <p:spPr>
          <a:xfrm>
            <a:off x="395536" y="4365104"/>
            <a:ext cx="1605835" cy="1418438"/>
          </a:xfrm>
          <a:prstGeom prst="roundRect">
            <a:avLst>
              <a:gd name="adj" fmla="val 5241"/>
            </a:avLst>
          </a:prstGeom>
          <a:noFill/>
        </p:spPr>
        <p:txBody>
          <a:bodyPr/>
          <a:lstStyle/>
          <a:p>
            <a:endParaRPr lang="en-US"/>
          </a:p>
        </p:txBody>
      </p:sp>
      <p:sp>
        <p:nvSpPr>
          <p:cNvPr id="12" name="Picture Placeholder 2">
            <a:extLst>
              <a:ext uri="{FF2B5EF4-FFF2-40B4-BE49-F238E27FC236}">
                <a16:creationId xmlns:a16="http://schemas.microsoft.com/office/drawing/2014/main" id="{97F57843-E1D7-2248-B2E2-B4E26C75536C}"/>
              </a:ext>
            </a:extLst>
          </p:cNvPr>
          <p:cNvSpPr>
            <a:spLocks noGrp="1"/>
          </p:cNvSpPr>
          <p:nvPr>
            <p:ph type="pic" sz="quarter" idx="21"/>
          </p:nvPr>
        </p:nvSpPr>
        <p:spPr>
          <a:xfrm>
            <a:off x="2174078" y="4365104"/>
            <a:ext cx="1605835" cy="1418438"/>
          </a:xfrm>
          <a:prstGeom prst="roundRect">
            <a:avLst>
              <a:gd name="adj" fmla="val 5241"/>
            </a:avLst>
          </a:prstGeom>
          <a:noFill/>
        </p:spPr>
        <p:txBody>
          <a:bodyPr/>
          <a:lstStyle/>
          <a:p>
            <a:endParaRPr lang="en-US"/>
          </a:p>
        </p:txBody>
      </p:sp>
      <p:sp>
        <p:nvSpPr>
          <p:cNvPr id="13" name="Text Placeholder 29">
            <a:extLst>
              <a:ext uri="{FF2B5EF4-FFF2-40B4-BE49-F238E27FC236}">
                <a16:creationId xmlns:a16="http://schemas.microsoft.com/office/drawing/2014/main" id="{74B3AE2D-AAE9-2041-8A34-7EA2589F07BE}"/>
              </a:ext>
            </a:extLst>
          </p:cNvPr>
          <p:cNvSpPr>
            <a:spLocks noGrp="1"/>
          </p:cNvSpPr>
          <p:nvPr>
            <p:ph type="body" sz="quarter" idx="22" hasCustomPrompt="1"/>
          </p:nvPr>
        </p:nvSpPr>
        <p:spPr>
          <a:xfrm>
            <a:off x="4067944" y="1950470"/>
            <a:ext cx="4618856" cy="3833072"/>
          </a:xfrm>
          <a:prstGeom prst="rect">
            <a:avLst/>
          </a:prstGeom>
        </p:spPr>
        <p:txBody>
          <a:bodyPr wrap="square" lIns="0" tIns="0" rIns="0" bIns="0">
            <a:noAutofit/>
          </a:bodyPr>
          <a:lstStyle>
            <a:lvl1pPr marL="177800" marR="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sz="18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marL="177800" marR="0" lvl="0" indent="-177800" algn="l" defTabSz="914400" rtl="0" eaLnBrk="1" fontAlgn="auto" latinLnBrk="0" hangingPunct="1">
              <a:lnSpc>
                <a:spcPts val="2380"/>
              </a:lnSpc>
              <a:spcBef>
                <a:spcPts val="0"/>
              </a:spcBef>
              <a:spcAft>
                <a:spcPts val="0"/>
              </a:spcAft>
              <a:buClrTx/>
              <a:buSzTx/>
              <a:buFont typeface="Arial" panose="020B0604020202020204" pitchFamily="34" charset="0"/>
              <a:buChar char="•"/>
              <a:tabLst/>
              <a:defRPr/>
            </a:pPr>
            <a:r>
              <a:rPr lang="en-US" dirty="0"/>
              <a:t>Insert title here</a:t>
            </a:r>
          </a:p>
          <a:p>
            <a:pPr lvl="0"/>
            <a:endParaRPr lang="en-US" dirty="0"/>
          </a:p>
        </p:txBody>
      </p:sp>
    </p:spTree>
    <p:extLst>
      <p:ext uri="{BB962C8B-B14F-4D97-AF65-F5344CB8AC3E}">
        <p14:creationId xmlns:p14="http://schemas.microsoft.com/office/powerpoint/2010/main" val="826083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D7DE2D18-BC81-EE4A-977B-4D10E783A3EA}"/>
              </a:ext>
            </a:extLst>
          </p:cNvPr>
          <p:cNvSpPr>
            <a:spLocks noGrp="1"/>
          </p:cNvSpPr>
          <p:nvPr>
            <p:ph type="pic" sz="quarter" idx="20"/>
          </p:nvPr>
        </p:nvSpPr>
        <p:spPr>
          <a:xfrm>
            <a:off x="1187624" y="2204864"/>
            <a:ext cx="7560840" cy="2520280"/>
          </a:xfrm>
          <a:prstGeom prst="roundRect">
            <a:avLst>
              <a:gd name="adj" fmla="val 5241"/>
            </a:avLst>
          </a:prstGeom>
          <a:noFill/>
        </p:spPr>
        <p:txBody>
          <a:bodyPr/>
          <a:lstStyle/>
          <a:p>
            <a:endParaRPr lang="en-US"/>
          </a:p>
        </p:txBody>
      </p:sp>
      <p:pic>
        <p:nvPicPr>
          <p:cNvPr id="9" name="Picture 8">
            <a:extLst>
              <a:ext uri="{FF2B5EF4-FFF2-40B4-BE49-F238E27FC236}">
                <a16:creationId xmlns:a16="http://schemas.microsoft.com/office/drawing/2014/main" id="{C50840A3-CD3F-C34E-B6BE-2E6D09BE5884}"/>
              </a:ext>
            </a:extLst>
          </p:cNvPr>
          <p:cNvPicPr>
            <a:picLocks noChangeAspect="1"/>
          </p:cNvPicPr>
          <p:nvPr userDrawn="1"/>
        </p:nvPicPr>
        <p:blipFill>
          <a:blip r:embed="rId2"/>
          <a:stretch>
            <a:fillRect/>
          </a:stretch>
        </p:blipFill>
        <p:spPr>
          <a:xfrm>
            <a:off x="395536" y="1844824"/>
            <a:ext cx="3149600" cy="838200"/>
          </a:xfrm>
          <a:prstGeom prst="rect">
            <a:avLst/>
          </a:prstGeom>
        </p:spPr>
      </p:pic>
      <p:sp>
        <p:nvSpPr>
          <p:cNvPr id="10" name="Text Placeholder 29">
            <a:extLst>
              <a:ext uri="{FF2B5EF4-FFF2-40B4-BE49-F238E27FC236}">
                <a16:creationId xmlns:a16="http://schemas.microsoft.com/office/drawing/2014/main" id="{BA6DD170-8F86-B145-99F3-0280CB8F1F20}"/>
              </a:ext>
            </a:extLst>
          </p:cNvPr>
          <p:cNvSpPr>
            <a:spLocks noGrp="1"/>
          </p:cNvSpPr>
          <p:nvPr>
            <p:ph type="body" sz="quarter" idx="17" hasCustomPrompt="1"/>
          </p:nvPr>
        </p:nvSpPr>
        <p:spPr>
          <a:xfrm>
            <a:off x="395536" y="1844824"/>
            <a:ext cx="3149600" cy="838200"/>
          </a:xfrm>
          <a:prstGeom prst="rect">
            <a:avLst/>
          </a:prstGeom>
        </p:spPr>
        <p:txBody>
          <a:bodyPr wrap="square" lIns="0" tIns="0" rIns="0" bIns="0" anchor="ctr">
            <a:noAutofit/>
          </a:bodyPr>
          <a:lstStyle>
            <a:lvl1pPr marL="0" indent="0" algn="ctr">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1" name="Text Placeholder 29">
            <a:extLst>
              <a:ext uri="{FF2B5EF4-FFF2-40B4-BE49-F238E27FC236}">
                <a16:creationId xmlns:a16="http://schemas.microsoft.com/office/drawing/2014/main" id="{5E1F3FD4-9BDF-AB47-AE37-11E8F54847A2}"/>
              </a:ext>
            </a:extLst>
          </p:cNvPr>
          <p:cNvSpPr>
            <a:spLocks noGrp="1"/>
          </p:cNvSpPr>
          <p:nvPr>
            <p:ph type="body" sz="quarter" idx="18" hasCustomPrompt="1"/>
          </p:nvPr>
        </p:nvSpPr>
        <p:spPr>
          <a:xfrm>
            <a:off x="1209004" y="4919446"/>
            <a:ext cx="7539459" cy="792088"/>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39068417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B28C171-6827-0B4C-A4F1-48ADC8657C5F}"/>
              </a:ext>
            </a:extLst>
          </p:cNvPr>
          <p:cNvSpPr>
            <a:spLocks noGrp="1"/>
          </p:cNvSpPr>
          <p:nvPr>
            <p:ph type="pic" sz="quarter" idx="20"/>
          </p:nvPr>
        </p:nvSpPr>
        <p:spPr>
          <a:xfrm>
            <a:off x="1403648" y="2276872"/>
            <a:ext cx="1224136" cy="1440160"/>
          </a:xfrm>
          <a:prstGeom prst="roundRect">
            <a:avLst>
              <a:gd name="adj" fmla="val 5241"/>
            </a:avLst>
          </a:prstGeom>
          <a:noFill/>
        </p:spPr>
        <p:txBody>
          <a:bodyPr/>
          <a:lstStyle/>
          <a:p>
            <a:endParaRPr lang="en-US"/>
          </a:p>
        </p:txBody>
      </p:sp>
      <p:sp>
        <p:nvSpPr>
          <p:cNvPr id="4" name="Picture Placeholder 2">
            <a:extLst>
              <a:ext uri="{FF2B5EF4-FFF2-40B4-BE49-F238E27FC236}">
                <a16:creationId xmlns:a16="http://schemas.microsoft.com/office/drawing/2014/main" id="{A07BBBC8-BE0F-604F-AB6C-683C39780545}"/>
              </a:ext>
            </a:extLst>
          </p:cNvPr>
          <p:cNvSpPr>
            <a:spLocks noGrp="1"/>
          </p:cNvSpPr>
          <p:nvPr>
            <p:ph type="pic" sz="quarter" idx="21"/>
          </p:nvPr>
        </p:nvSpPr>
        <p:spPr>
          <a:xfrm>
            <a:off x="3923928" y="2276872"/>
            <a:ext cx="1224136" cy="1440160"/>
          </a:xfrm>
          <a:prstGeom prst="roundRect">
            <a:avLst>
              <a:gd name="adj" fmla="val 5241"/>
            </a:avLst>
          </a:prstGeom>
          <a:noFill/>
        </p:spPr>
        <p:txBody>
          <a:bodyPr/>
          <a:lstStyle/>
          <a:p>
            <a:endParaRPr lang="en-US"/>
          </a:p>
        </p:txBody>
      </p:sp>
      <p:sp>
        <p:nvSpPr>
          <p:cNvPr id="5" name="Picture Placeholder 2">
            <a:extLst>
              <a:ext uri="{FF2B5EF4-FFF2-40B4-BE49-F238E27FC236}">
                <a16:creationId xmlns:a16="http://schemas.microsoft.com/office/drawing/2014/main" id="{21D2F5D4-D092-534F-9679-A6D55BD7BD03}"/>
              </a:ext>
            </a:extLst>
          </p:cNvPr>
          <p:cNvSpPr>
            <a:spLocks noGrp="1"/>
          </p:cNvSpPr>
          <p:nvPr>
            <p:ph type="pic" sz="quarter" idx="22"/>
          </p:nvPr>
        </p:nvSpPr>
        <p:spPr>
          <a:xfrm>
            <a:off x="6444208" y="2276872"/>
            <a:ext cx="1224136" cy="1440160"/>
          </a:xfrm>
          <a:prstGeom prst="roundRect">
            <a:avLst>
              <a:gd name="adj" fmla="val 5241"/>
            </a:avLst>
          </a:prstGeom>
          <a:noFill/>
        </p:spPr>
        <p:txBody>
          <a:bodyPr/>
          <a:lstStyle/>
          <a:p>
            <a:endParaRPr lang="en-US"/>
          </a:p>
        </p:txBody>
      </p:sp>
      <p:cxnSp>
        <p:nvCxnSpPr>
          <p:cNvPr id="7" name="Straight Connector 6">
            <a:extLst>
              <a:ext uri="{FF2B5EF4-FFF2-40B4-BE49-F238E27FC236}">
                <a16:creationId xmlns:a16="http://schemas.microsoft.com/office/drawing/2014/main" id="{1D2922D6-8862-224C-99F3-C5F78118E234}"/>
              </a:ext>
            </a:extLst>
          </p:cNvPr>
          <p:cNvCxnSpPr>
            <a:stCxn id="3" idx="3"/>
            <a:endCxn id="4" idx="1"/>
          </p:cNvCxnSpPr>
          <p:nvPr userDrawn="1"/>
        </p:nvCxnSpPr>
        <p:spPr>
          <a:xfrm>
            <a:off x="2627784" y="2996952"/>
            <a:ext cx="1296144" cy="0"/>
          </a:xfrm>
          <a:prstGeom prst="line">
            <a:avLst/>
          </a:prstGeom>
          <a:ln w="28575">
            <a:solidFill>
              <a:srgbClr val="1689E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9A2B5FA-4FE4-B14C-945B-15882E5AD23C}"/>
              </a:ext>
            </a:extLst>
          </p:cNvPr>
          <p:cNvCxnSpPr/>
          <p:nvPr userDrawn="1"/>
        </p:nvCxnSpPr>
        <p:spPr>
          <a:xfrm>
            <a:off x="5148064" y="2996952"/>
            <a:ext cx="1296144" cy="0"/>
          </a:xfrm>
          <a:prstGeom prst="line">
            <a:avLst/>
          </a:prstGeom>
          <a:ln w="28575">
            <a:solidFill>
              <a:srgbClr val="1689E4"/>
            </a:solidFill>
          </a:ln>
        </p:spPr>
        <p:style>
          <a:lnRef idx="1">
            <a:schemeClr val="accent1"/>
          </a:lnRef>
          <a:fillRef idx="0">
            <a:schemeClr val="accent1"/>
          </a:fillRef>
          <a:effectRef idx="0">
            <a:schemeClr val="accent1"/>
          </a:effectRef>
          <a:fontRef idx="minor">
            <a:schemeClr val="tx1"/>
          </a:fontRef>
        </p:style>
      </p:cxnSp>
      <p:sp>
        <p:nvSpPr>
          <p:cNvPr id="9" name="Text Placeholder 29">
            <a:extLst>
              <a:ext uri="{FF2B5EF4-FFF2-40B4-BE49-F238E27FC236}">
                <a16:creationId xmlns:a16="http://schemas.microsoft.com/office/drawing/2014/main" id="{A216C921-FFBB-3144-8524-403572F54027}"/>
              </a:ext>
            </a:extLst>
          </p:cNvPr>
          <p:cNvSpPr>
            <a:spLocks noGrp="1"/>
          </p:cNvSpPr>
          <p:nvPr>
            <p:ph type="body" sz="quarter" idx="18" hasCustomPrompt="1"/>
          </p:nvPr>
        </p:nvSpPr>
        <p:spPr>
          <a:xfrm>
            <a:off x="827584" y="3861048"/>
            <a:ext cx="2376263" cy="2016224"/>
          </a:xfrm>
          <a:prstGeom prst="rect">
            <a:avLst/>
          </a:prstGeom>
        </p:spPr>
        <p:txBody>
          <a:bodyPr wrap="square" lIns="0" tIns="0" rIns="0" bIns="0">
            <a:noAutofit/>
          </a:bodyPr>
          <a:lstStyle>
            <a:lvl1pPr marL="0" indent="0" algn="ctr">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0" name="Text Placeholder 29">
            <a:extLst>
              <a:ext uri="{FF2B5EF4-FFF2-40B4-BE49-F238E27FC236}">
                <a16:creationId xmlns:a16="http://schemas.microsoft.com/office/drawing/2014/main" id="{B8704D6E-7BF8-934B-92AB-D3DC815E133E}"/>
              </a:ext>
            </a:extLst>
          </p:cNvPr>
          <p:cNvSpPr>
            <a:spLocks noGrp="1"/>
          </p:cNvSpPr>
          <p:nvPr>
            <p:ph type="body" sz="quarter" idx="23" hasCustomPrompt="1"/>
          </p:nvPr>
        </p:nvSpPr>
        <p:spPr>
          <a:xfrm>
            <a:off x="3373845" y="3861048"/>
            <a:ext cx="2376263" cy="2016224"/>
          </a:xfrm>
          <a:prstGeom prst="rect">
            <a:avLst/>
          </a:prstGeom>
        </p:spPr>
        <p:txBody>
          <a:bodyPr wrap="square" lIns="0" tIns="0" rIns="0" bIns="0">
            <a:noAutofit/>
          </a:bodyPr>
          <a:lstStyle>
            <a:lvl1pPr marL="0" indent="0" algn="ctr">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1" name="Text Placeholder 29">
            <a:extLst>
              <a:ext uri="{FF2B5EF4-FFF2-40B4-BE49-F238E27FC236}">
                <a16:creationId xmlns:a16="http://schemas.microsoft.com/office/drawing/2014/main" id="{E4F0D152-3BDA-F548-9EE8-CC27638C81FC}"/>
              </a:ext>
            </a:extLst>
          </p:cNvPr>
          <p:cNvSpPr>
            <a:spLocks noGrp="1"/>
          </p:cNvSpPr>
          <p:nvPr>
            <p:ph type="body" sz="quarter" idx="24" hasCustomPrompt="1"/>
          </p:nvPr>
        </p:nvSpPr>
        <p:spPr>
          <a:xfrm>
            <a:off x="5868144" y="3861048"/>
            <a:ext cx="2376263" cy="2016224"/>
          </a:xfrm>
          <a:prstGeom prst="rect">
            <a:avLst/>
          </a:prstGeom>
        </p:spPr>
        <p:txBody>
          <a:bodyPr wrap="square" lIns="0" tIns="0" rIns="0" bIns="0">
            <a:noAutofit/>
          </a:bodyPr>
          <a:lstStyle>
            <a:lvl1pPr marL="0" indent="0" algn="ctr">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2497049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0052B410-3BEA-2346-8E45-C3B8DE72DD50}"/>
              </a:ext>
            </a:extLst>
          </p:cNvPr>
          <p:cNvPicPr>
            <a:picLocks noChangeAspect="1"/>
          </p:cNvPicPr>
          <p:nvPr userDrawn="1"/>
        </p:nvPicPr>
        <p:blipFill>
          <a:blip r:embed="rId2"/>
          <a:stretch>
            <a:fillRect/>
          </a:stretch>
        </p:blipFill>
        <p:spPr>
          <a:xfrm>
            <a:off x="673960" y="1966845"/>
            <a:ext cx="3321975" cy="3897075"/>
          </a:xfrm>
          <a:prstGeom prst="rect">
            <a:avLst/>
          </a:prstGeom>
        </p:spPr>
      </p:pic>
      <p:sp>
        <p:nvSpPr>
          <p:cNvPr id="13" name="Picture Placeholder 10">
            <a:extLst>
              <a:ext uri="{FF2B5EF4-FFF2-40B4-BE49-F238E27FC236}">
                <a16:creationId xmlns:a16="http://schemas.microsoft.com/office/drawing/2014/main" id="{2335DC84-779C-B340-B833-01480C7727B8}"/>
              </a:ext>
            </a:extLst>
          </p:cNvPr>
          <p:cNvSpPr>
            <a:spLocks noGrp="1"/>
          </p:cNvSpPr>
          <p:nvPr>
            <p:ph type="pic" sz="quarter" idx="14"/>
          </p:nvPr>
        </p:nvSpPr>
        <p:spPr>
          <a:xfrm>
            <a:off x="4211961" y="1950469"/>
            <a:ext cx="4474840" cy="3913452"/>
          </a:xfrm>
          <a:prstGeom prst="roundRect">
            <a:avLst>
              <a:gd name="adj" fmla="val 4169"/>
            </a:avLst>
          </a:prstGeom>
          <a:noFill/>
          <a:ln>
            <a:noFill/>
          </a:ln>
        </p:spPr>
        <p:style>
          <a:lnRef idx="0">
            <a:scrgbClr r="0" g="0" b="0"/>
          </a:lnRef>
          <a:fillRef idx="0">
            <a:scrgbClr r="0" g="0" b="0"/>
          </a:fillRef>
          <a:effectRef idx="0">
            <a:scrgbClr r="0" g="0" b="0"/>
          </a:effectRef>
          <a:fontRef idx="minor">
            <a:schemeClr val="dk1"/>
          </a:fontRef>
        </p:style>
        <p:txBody>
          <a:bodyPr/>
          <a:lstStyle/>
          <a:p>
            <a:endParaRPr lang="en-US"/>
          </a:p>
        </p:txBody>
      </p:sp>
      <p:sp>
        <p:nvSpPr>
          <p:cNvPr id="19" name="Text Placeholder 31">
            <a:extLst>
              <a:ext uri="{FF2B5EF4-FFF2-40B4-BE49-F238E27FC236}">
                <a16:creationId xmlns:a16="http://schemas.microsoft.com/office/drawing/2014/main" id="{53123E4D-C4BF-2944-8767-5B0DF76FDD2C}"/>
              </a:ext>
            </a:extLst>
          </p:cNvPr>
          <p:cNvSpPr>
            <a:spLocks noGrp="1"/>
          </p:cNvSpPr>
          <p:nvPr>
            <p:ph type="body" sz="quarter" idx="16" hasCustomPrompt="1"/>
          </p:nvPr>
        </p:nvSpPr>
        <p:spPr>
          <a:xfrm>
            <a:off x="4211961" y="5977127"/>
            <a:ext cx="2088232" cy="187472"/>
          </a:xfrm>
          <a:prstGeom prst="rect">
            <a:avLst/>
          </a:prstGeom>
        </p:spPr>
        <p:txBody>
          <a:bodyPr lIns="0" tIns="0" rIns="0" bIns="0"/>
          <a:lstStyle>
            <a:lvl1pPr marL="0" indent="0" algn="l">
              <a:buNone/>
              <a:defRPr sz="1100" b="0" i="0">
                <a:latin typeface="Arial" panose="020B0604020202020204" pitchFamily="34" charset="0"/>
                <a:cs typeface="Arial" panose="020B0604020202020204" pitchFamily="34" charset="0"/>
              </a:defRPr>
            </a:lvl1pPr>
          </a:lstStyle>
          <a:p>
            <a:r>
              <a:rPr lang="en-US" sz="1200" dirty="0">
                <a:solidFill>
                  <a:schemeClr val="tx1">
                    <a:lumMod val="95000"/>
                    <a:lumOff val="5000"/>
                  </a:schemeClr>
                </a:solidFill>
              </a:rPr>
              <a:t>Picture name</a:t>
            </a:r>
            <a:endParaRPr lang="en-GB" sz="1200" b="1" dirty="0">
              <a:solidFill>
                <a:schemeClr val="tx1">
                  <a:lumMod val="95000"/>
                  <a:lumOff val="5000"/>
                </a:schemeClr>
              </a:solidFill>
            </a:endParaRPr>
          </a:p>
        </p:txBody>
      </p:sp>
      <p:pic>
        <p:nvPicPr>
          <p:cNvPr id="28" name="Picture 27">
            <a:extLst>
              <a:ext uri="{FF2B5EF4-FFF2-40B4-BE49-F238E27FC236}">
                <a16:creationId xmlns:a16="http://schemas.microsoft.com/office/drawing/2014/main" id="{001F8A00-5FC0-284D-AA31-CB23F48DAAA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sp>
        <p:nvSpPr>
          <p:cNvPr id="30" name="Text Placeholder 29">
            <a:extLst>
              <a:ext uri="{FF2B5EF4-FFF2-40B4-BE49-F238E27FC236}">
                <a16:creationId xmlns:a16="http://schemas.microsoft.com/office/drawing/2014/main" id="{6E6C5F41-0FA2-5C43-8D15-D361B598AFD4}"/>
              </a:ext>
            </a:extLst>
          </p:cNvPr>
          <p:cNvSpPr>
            <a:spLocks noGrp="1"/>
          </p:cNvSpPr>
          <p:nvPr>
            <p:ph type="body" sz="quarter" idx="17" hasCustomPrompt="1"/>
          </p:nvPr>
        </p:nvSpPr>
        <p:spPr>
          <a:xfrm>
            <a:off x="1292133" y="2088749"/>
            <a:ext cx="2487779" cy="720080"/>
          </a:xfrm>
          <a:prstGeom prst="rect">
            <a:avLst/>
          </a:prstGeom>
        </p:spPr>
        <p:txBody>
          <a:bodyPr wrap="square" lIns="0" tIns="0" rIns="0" bIns="0">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33" name="Text Placeholder 29">
            <a:extLst>
              <a:ext uri="{FF2B5EF4-FFF2-40B4-BE49-F238E27FC236}">
                <a16:creationId xmlns:a16="http://schemas.microsoft.com/office/drawing/2014/main" id="{60B00B0F-0E98-B845-B5BC-A3297CE6ECFF}"/>
              </a:ext>
            </a:extLst>
          </p:cNvPr>
          <p:cNvSpPr>
            <a:spLocks noGrp="1"/>
          </p:cNvSpPr>
          <p:nvPr>
            <p:ph type="body" sz="quarter" idx="18" hasCustomPrompt="1"/>
          </p:nvPr>
        </p:nvSpPr>
        <p:spPr>
          <a:xfrm>
            <a:off x="932093" y="3010806"/>
            <a:ext cx="2847819" cy="2650441"/>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2141548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0052B410-3BEA-2346-8E45-C3B8DE72DD50}"/>
              </a:ext>
            </a:extLst>
          </p:cNvPr>
          <p:cNvPicPr>
            <a:picLocks noChangeAspect="1"/>
          </p:cNvPicPr>
          <p:nvPr userDrawn="1"/>
        </p:nvPicPr>
        <p:blipFill>
          <a:blip r:embed="rId2"/>
          <a:stretch>
            <a:fillRect/>
          </a:stretch>
        </p:blipFill>
        <p:spPr>
          <a:xfrm>
            <a:off x="673960" y="1966845"/>
            <a:ext cx="3321975" cy="3897075"/>
          </a:xfrm>
          <a:prstGeom prst="rect">
            <a:avLst/>
          </a:prstGeom>
        </p:spPr>
      </p:pic>
      <p:sp>
        <p:nvSpPr>
          <p:cNvPr id="13" name="Picture Placeholder 10">
            <a:extLst>
              <a:ext uri="{FF2B5EF4-FFF2-40B4-BE49-F238E27FC236}">
                <a16:creationId xmlns:a16="http://schemas.microsoft.com/office/drawing/2014/main" id="{2335DC84-779C-B340-B833-01480C7727B8}"/>
              </a:ext>
            </a:extLst>
          </p:cNvPr>
          <p:cNvSpPr>
            <a:spLocks noGrp="1"/>
          </p:cNvSpPr>
          <p:nvPr>
            <p:ph type="pic" sz="quarter" idx="14"/>
          </p:nvPr>
        </p:nvSpPr>
        <p:spPr>
          <a:xfrm>
            <a:off x="4211961" y="1950469"/>
            <a:ext cx="4474840" cy="3913452"/>
          </a:xfrm>
          <a:prstGeom prst="roundRect">
            <a:avLst>
              <a:gd name="adj" fmla="val 4169"/>
            </a:avLst>
          </a:prstGeom>
          <a:noFill/>
          <a:ln>
            <a:noFill/>
          </a:ln>
        </p:spPr>
        <p:style>
          <a:lnRef idx="0">
            <a:scrgbClr r="0" g="0" b="0"/>
          </a:lnRef>
          <a:fillRef idx="0">
            <a:scrgbClr r="0" g="0" b="0"/>
          </a:fillRef>
          <a:effectRef idx="0">
            <a:scrgbClr r="0" g="0" b="0"/>
          </a:effectRef>
          <a:fontRef idx="minor">
            <a:schemeClr val="dk1"/>
          </a:fontRef>
        </p:style>
        <p:txBody>
          <a:bodyPr/>
          <a:lstStyle/>
          <a:p>
            <a:endParaRPr lang="en-US"/>
          </a:p>
        </p:txBody>
      </p:sp>
      <p:sp>
        <p:nvSpPr>
          <p:cNvPr id="19" name="Text Placeholder 31">
            <a:extLst>
              <a:ext uri="{FF2B5EF4-FFF2-40B4-BE49-F238E27FC236}">
                <a16:creationId xmlns:a16="http://schemas.microsoft.com/office/drawing/2014/main" id="{53123E4D-C4BF-2944-8767-5B0DF76FDD2C}"/>
              </a:ext>
            </a:extLst>
          </p:cNvPr>
          <p:cNvSpPr>
            <a:spLocks noGrp="1"/>
          </p:cNvSpPr>
          <p:nvPr>
            <p:ph type="body" sz="quarter" idx="16" hasCustomPrompt="1"/>
          </p:nvPr>
        </p:nvSpPr>
        <p:spPr>
          <a:xfrm>
            <a:off x="4211961" y="5977127"/>
            <a:ext cx="2088232" cy="187472"/>
          </a:xfrm>
          <a:prstGeom prst="rect">
            <a:avLst/>
          </a:prstGeom>
        </p:spPr>
        <p:txBody>
          <a:bodyPr lIns="0" tIns="0" rIns="0" bIns="0"/>
          <a:lstStyle>
            <a:lvl1pPr marL="0" indent="0" algn="l">
              <a:buNone/>
              <a:defRPr sz="1100" b="0" i="0">
                <a:latin typeface="Arial" panose="020B0604020202020204" pitchFamily="34" charset="0"/>
                <a:cs typeface="Arial" panose="020B0604020202020204" pitchFamily="34" charset="0"/>
              </a:defRPr>
            </a:lvl1pPr>
          </a:lstStyle>
          <a:p>
            <a:r>
              <a:rPr lang="en-US" sz="1200" dirty="0">
                <a:solidFill>
                  <a:schemeClr val="tx1">
                    <a:lumMod val="95000"/>
                    <a:lumOff val="5000"/>
                  </a:schemeClr>
                </a:solidFill>
              </a:rPr>
              <a:t>Picture name</a:t>
            </a:r>
            <a:endParaRPr lang="en-GB" sz="1200" b="1" dirty="0">
              <a:solidFill>
                <a:schemeClr val="tx1">
                  <a:lumMod val="95000"/>
                  <a:lumOff val="5000"/>
                </a:schemeClr>
              </a:solidFill>
            </a:endParaRPr>
          </a:p>
        </p:txBody>
      </p:sp>
      <p:pic>
        <p:nvPicPr>
          <p:cNvPr id="28" name="Picture 27">
            <a:extLst>
              <a:ext uri="{FF2B5EF4-FFF2-40B4-BE49-F238E27FC236}">
                <a16:creationId xmlns:a16="http://schemas.microsoft.com/office/drawing/2014/main" id="{001F8A00-5FC0-284D-AA31-CB23F48DAAA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sp>
        <p:nvSpPr>
          <p:cNvPr id="30" name="Text Placeholder 29">
            <a:extLst>
              <a:ext uri="{FF2B5EF4-FFF2-40B4-BE49-F238E27FC236}">
                <a16:creationId xmlns:a16="http://schemas.microsoft.com/office/drawing/2014/main" id="{6E6C5F41-0FA2-5C43-8D15-D361B598AFD4}"/>
              </a:ext>
            </a:extLst>
          </p:cNvPr>
          <p:cNvSpPr>
            <a:spLocks noGrp="1"/>
          </p:cNvSpPr>
          <p:nvPr>
            <p:ph type="body" sz="quarter" idx="17" hasCustomPrompt="1"/>
          </p:nvPr>
        </p:nvSpPr>
        <p:spPr>
          <a:xfrm>
            <a:off x="1292133" y="2088749"/>
            <a:ext cx="2487779" cy="720080"/>
          </a:xfrm>
          <a:prstGeom prst="rect">
            <a:avLst/>
          </a:prstGeom>
        </p:spPr>
        <p:txBody>
          <a:bodyPr wrap="square" lIns="0" tIns="0" rIns="0" bIns="0">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33" name="Text Placeholder 29">
            <a:extLst>
              <a:ext uri="{FF2B5EF4-FFF2-40B4-BE49-F238E27FC236}">
                <a16:creationId xmlns:a16="http://schemas.microsoft.com/office/drawing/2014/main" id="{60B00B0F-0E98-B845-B5BC-A3297CE6ECFF}"/>
              </a:ext>
            </a:extLst>
          </p:cNvPr>
          <p:cNvSpPr>
            <a:spLocks noGrp="1"/>
          </p:cNvSpPr>
          <p:nvPr>
            <p:ph type="body" sz="quarter" idx="18" hasCustomPrompt="1"/>
          </p:nvPr>
        </p:nvSpPr>
        <p:spPr>
          <a:xfrm>
            <a:off x="932093" y="3010806"/>
            <a:ext cx="2847819" cy="2650441"/>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20470731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3" name="Picture Placeholder 10">
            <a:extLst>
              <a:ext uri="{FF2B5EF4-FFF2-40B4-BE49-F238E27FC236}">
                <a16:creationId xmlns:a16="http://schemas.microsoft.com/office/drawing/2014/main" id="{2335DC84-779C-B340-B833-01480C7727B8}"/>
              </a:ext>
            </a:extLst>
          </p:cNvPr>
          <p:cNvSpPr>
            <a:spLocks noGrp="1"/>
          </p:cNvSpPr>
          <p:nvPr>
            <p:ph type="pic" sz="quarter" idx="14"/>
          </p:nvPr>
        </p:nvSpPr>
        <p:spPr>
          <a:xfrm>
            <a:off x="4211961" y="1950469"/>
            <a:ext cx="4474840" cy="3913452"/>
          </a:xfrm>
          <a:prstGeom prst="roundRect">
            <a:avLst>
              <a:gd name="adj" fmla="val 4169"/>
            </a:avLst>
          </a:prstGeom>
          <a:noFill/>
          <a:ln>
            <a:noFill/>
          </a:ln>
        </p:spPr>
        <p:style>
          <a:lnRef idx="0">
            <a:scrgbClr r="0" g="0" b="0"/>
          </a:lnRef>
          <a:fillRef idx="0">
            <a:scrgbClr r="0" g="0" b="0"/>
          </a:fillRef>
          <a:effectRef idx="0">
            <a:scrgbClr r="0" g="0" b="0"/>
          </a:effectRef>
          <a:fontRef idx="minor">
            <a:schemeClr val="dk1"/>
          </a:fontRef>
        </p:style>
        <p:txBody>
          <a:bodyPr/>
          <a:lstStyle/>
          <a:p>
            <a:endParaRPr lang="en-US"/>
          </a:p>
        </p:txBody>
      </p:sp>
      <p:sp>
        <p:nvSpPr>
          <p:cNvPr id="19" name="Text Placeholder 31">
            <a:extLst>
              <a:ext uri="{FF2B5EF4-FFF2-40B4-BE49-F238E27FC236}">
                <a16:creationId xmlns:a16="http://schemas.microsoft.com/office/drawing/2014/main" id="{53123E4D-C4BF-2944-8767-5B0DF76FDD2C}"/>
              </a:ext>
            </a:extLst>
          </p:cNvPr>
          <p:cNvSpPr>
            <a:spLocks noGrp="1"/>
          </p:cNvSpPr>
          <p:nvPr>
            <p:ph type="body" sz="quarter" idx="16" hasCustomPrompt="1"/>
          </p:nvPr>
        </p:nvSpPr>
        <p:spPr>
          <a:xfrm>
            <a:off x="4211961" y="5977127"/>
            <a:ext cx="2088232" cy="187472"/>
          </a:xfrm>
          <a:prstGeom prst="rect">
            <a:avLst/>
          </a:prstGeom>
        </p:spPr>
        <p:txBody>
          <a:bodyPr lIns="0" tIns="0" rIns="0" bIns="0"/>
          <a:lstStyle>
            <a:lvl1pPr marL="0" indent="0" algn="l">
              <a:buNone/>
              <a:defRPr sz="1100" b="0" i="0">
                <a:latin typeface="Arial" panose="020B0604020202020204" pitchFamily="34" charset="0"/>
                <a:cs typeface="Arial" panose="020B0604020202020204" pitchFamily="34" charset="0"/>
              </a:defRPr>
            </a:lvl1pPr>
          </a:lstStyle>
          <a:p>
            <a:r>
              <a:rPr lang="en-US" sz="1200" dirty="0">
                <a:solidFill>
                  <a:schemeClr val="tx1">
                    <a:lumMod val="95000"/>
                    <a:lumOff val="5000"/>
                  </a:schemeClr>
                </a:solidFill>
              </a:rPr>
              <a:t>Picture name</a:t>
            </a:r>
            <a:endParaRPr lang="en-GB" sz="1200" b="1" dirty="0">
              <a:solidFill>
                <a:schemeClr val="tx1">
                  <a:lumMod val="95000"/>
                  <a:lumOff val="5000"/>
                </a:schemeClr>
              </a:solidFill>
            </a:endParaRPr>
          </a:p>
        </p:txBody>
      </p:sp>
      <p:sp>
        <p:nvSpPr>
          <p:cNvPr id="33" name="Text Placeholder 29">
            <a:extLst>
              <a:ext uri="{FF2B5EF4-FFF2-40B4-BE49-F238E27FC236}">
                <a16:creationId xmlns:a16="http://schemas.microsoft.com/office/drawing/2014/main" id="{60B00B0F-0E98-B845-B5BC-A3297CE6ECFF}"/>
              </a:ext>
            </a:extLst>
          </p:cNvPr>
          <p:cNvSpPr>
            <a:spLocks noGrp="1"/>
          </p:cNvSpPr>
          <p:nvPr>
            <p:ph type="body" sz="quarter" idx="18" hasCustomPrompt="1"/>
          </p:nvPr>
        </p:nvSpPr>
        <p:spPr>
          <a:xfrm>
            <a:off x="395537" y="1950470"/>
            <a:ext cx="3384376" cy="3710778"/>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1872095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bg1"/>
        </a:solidFill>
        <a:effectLst/>
      </p:bgPr>
    </p:bg>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69932948-CAC5-EC49-A3D4-E3B16C6866E4}"/>
              </a:ext>
            </a:extLst>
          </p:cNvPr>
          <p:cNvSpPr/>
          <p:nvPr userDrawn="1"/>
        </p:nvSpPr>
        <p:spPr>
          <a:xfrm>
            <a:off x="683568" y="1763824"/>
            <a:ext cx="3240000" cy="813468"/>
          </a:xfrm>
          <a:prstGeom prst="roundRect">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751365BE-0EE9-B248-BC18-2DCBDD3EC96F}"/>
              </a:ext>
            </a:extLst>
          </p:cNvPr>
          <p:cNvSpPr>
            <a:spLocks noGrp="1"/>
          </p:cNvSpPr>
          <p:nvPr>
            <p:ph type="pic" sz="quarter" idx="10"/>
          </p:nvPr>
        </p:nvSpPr>
        <p:spPr>
          <a:xfrm>
            <a:off x="0" y="620688"/>
            <a:ext cx="9144000" cy="6237312"/>
          </a:xfrm>
          <a:prstGeom prst="rect">
            <a:avLst/>
          </a:prstGeom>
          <a:noFill/>
        </p:spPr>
        <p:txBody>
          <a:bodyPr/>
          <a:lstStyle/>
          <a:p>
            <a:endParaRPr lang="en-US" dirty="0"/>
          </a:p>
        </p:txBody>
      </p:sp>
      <p:pic>
        <p:nvPicPr>
          <p:cNvPr id="10" name="Picture 9">
            <a:extLst>
              <a:ext uri="{FF2B5EF4-FFF2-40B4-BE49-F238E27FC236}">
                <a16:creationId xmlns:a16="http://schemas.microsoft.com/office/drawing/2014/main" id="{EE7E4E5E-2E15-4A43-9DD1-08B6331D9DF5}"/>
              </a:ext>
            </a:extLst>
          </p:cNvPr>
          <p:cNvPicPr>
            <a:picLocks noChangeAspect="1"/>
          </p:cNvPicPr>
          <p:nvPr userDrawn="1"/>
        </p:nvPicPr>
        <p:blipFill>
          <a:blip r:embed="rId2">
            <a:alphaModFix amt="60000"/>
          </a:blip>
          <a:stretch>
            <a:fillRect/>
          </a:stretch>
        </p:blipFill>
        <p:spPr>
          <a:xfrm>
            <a:off x="-409424" y="2697336"/>
            <a:ext cx="4333552" cy="1955800"/>
          </a:xfrm>
          <a:prstGeom prst="rect">
            <a:avLst/>
          </a:prstGeom>
        </p:spPr>
      </p:pic>
      <p:pic>
        <p:nvPicPr>
          <p:cNvPr id="16" name="Picture 15">
            <a:extLst>
              <a:ext uri="{FF2B5EF4-FFF2-40B4-BE49-F238E27FC236}">
                <a16:creationId xmlns:a16="http://schemas.microsoft.com/office/drawing/2014/main" id="{BB52A1DD-6B1D-E54D-8691-F0AB39C9F71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sp>
        <p:nvSpPr>
          <p:cNvPr id="17" name="Text Placeholder 29">
            <a:extLst>
              <a:ext uri="{FF2B5EF4-FFF2-40B4-BE49-F238E27FC236}">
                <a16:creationId xmlns:a16="http://schemas.microsoft.com/office/drawing/2014/main" id="{C31514A5-A710-5A4A-8028-DC13FC642BAD}"/>
              </a:ext>
            </a:extLst>
          </p:cNvPr>
          <p:cNvSpPr>
            <a:spLocks noGrp="1"/>
          </p:cNvSpPr>
          <p:nvPr>
            <p:ph type="body" sz="quarter" idx="17" hasCustomPrompt="1"/>
          </p:nvPr>
        </p:nvSpPr>
        <p:spPr>
          <a:xfrm>
            <a:off x="1322676" y="2005532"/>
            <a:ext cx="2487779" cy="332139"/>
          </a:xfrm>
          <a:prstGeom prst="rect">
            <a:avLst/>
          </a:prstGeom>
        </p:spPr>
        <p:txBody>
          <a:bodyPr wrap="square" lIns="0" tIns="0" rIns="0" bIns="0">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21" name="Text Placeholder 29">
            <a:extLst>
              <a:ext uri="{FF2B5EF4-FFF2-40B4-BE49-F238E27FC236}">
                <a16:creationId xmlns:a16="http://schemas.microsoft.com/office/drawing/2014/main" id="{AB0A97C9-D463-2845-8806-1C3407144930}"/>
              </a:ext>
            </a:extLst>
          </p:cNvPr>
          <p:cNvSpPr>
            <a:spLocks noGrp="1"/>
          </p:cNvSpPr>
          <p:nvPr>
            <p:ph type="body" sz="quarter" idx="18" hasCustomPrompt="1"/>
          </p:nvPr>
        </p:nvSpPr>
        <p:spPr>
          <a:xfrm>
            <a:off x="467544" y="3218931"/>
            <a:ext cx="3240360" cy="1434205"/>
          </a:xfrm>
          <a:prstGeom prst="rect">
            <a:avLst/>
          </a:prstGeom>
          <a:noFill/>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pic>
        <p:nvPicPr>
          <p:cNvPr id="11" name="Picture 10" descr="I'm-Possible-logo.png">
            <a:extLst>
              <a:ext uri="{FF2B5EF4-FFF2-40B4-BE49-F238E27FC236}">
                <a16:creationId xmlns:a16="http://schemas.microsoft.com/office/drawing/2014/main" id="{2F7ED77C-7665-684A-A5B2-67B2CFCBCBA9}"/>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95536" y="194845"/>
            <a:ext cx="1745411" cy="386642"/>
          </a:xfrm>
          <a:prstGeom prst="rect">
            <a:avLst/>
          </a:prstGeom>
        </p:spPr>
      </p:pic>
      <p:pic>
        <p:nvPicPr>
          <p:cNvPr id="12" name="Picture 11">
            <a:extLst>
              <a:ext uri="{FF2B5EF4-FFF2-40B4-BE49-F238E27FC236}">
                <a16:creationId xmlns:a16="http://schemas.microsoft.com/office/drawing/2014/main" id="{EA9C7DEA-70B3-CC4C-B0CD-E2C26FC83A34}"/>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256" y="-165059"/>
            <a:ext cx="9144000" cy="1826263"/>
          </a:xfrm>
          <a:prstGeom prst="rect">
            <a:avLst/>
          </a:prstGeom>
        </p:spPr>
      </p:pic>
      <p:pic>
        <p:nvPicPr>
          <p:cNvPr id="13" name="Picture 12" descr="I'm-Possible-logo.png">
            <a:extLst>
              <a:ext uri="{FF2B5EF4-FFF2-40B4-BE49-F238E27FC236}">
                <a16:creationId xmlns:a16="http://schemas.microsoft.com/office/drawing/2014/main" id="{E0CE6E23-C351-194B-8251-90DE35EC42C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7936" y="347245"/>
            <a:ext cx="1745411" cy="386642"/>
          </a:xfrm>
          <a:prstGeom prst="rect">
            <a:avLst/>
          </a:prstGeom>
        </p:spPr>
      </p:pic>
      <p:grpSp>
        <p:nvGrpSpPr>
          <p:cNvPr id="2" name="Group 1">
            <a:extLst>
              <a:ext uri="{FF2B5EF4-FFF2-40B4-BE49-F238E27FC236}">
                <a16:creationId xmlns:a16="http://schemas.microsoft.com/office/drawing/2014/main" id="{438780AF-A937-FE42-ADBF-DB2A45961328}"/>
              </a:ext>
            </a:extLst>
          </p:cNvPr>
          <p:cNvGrpSpPr/>
          <p:nvPr userDrawn="1"/>
        </p:nvGrpSpPr>
        <p:grpSpPr>
          <a:xfrm>
            <a:off x="0" y="-163230"/>
            <a:ext cx="9144000" cy="1826263"/>
            <a:chOff x="0" y="-163230"/>
            <a:chExt cx="9144000" cy="1826263"/>
          </a:xfrm>
        </p:grpSpPr>
        <p:pic>
          <p:nvPicPr>
            <p:cNvPr id="14" name="Picture 13">
              <a:extLst>
                <a:ext uri="{FF2B5EF4-FFF2-40B4-BE49-F238E27FC236}">
                  <a16:creationId xmlns:a16="http://schemas.microsoft.com/office/drawing/2014/main" id="{90C01EBC-8602-924F-93C4-09C171D08E9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0" y="-163230"/>
              <a:ext cx="9144000" cy="1826263"/>
            </a:xfrm>
            <a:prstGeom prst="rect">
              <a:avLst/>
            </a:prstGeom>
          </p:spPr>
        </p:pic>
        <p:pic>
          <p:nvPicPr>
            <p:cNvPr id="15" name="Picture 14" descr="I'm-Possible-logo.png">
              <a:extLst>
                <a:ext uri="{FF2B5EF4-FFF2-40B4-BE49-F238E27FC236}">
                  <a16:creationId xmlns:a16="http://schemas.microsoft.com/office/drawing/2014/main" id="{4B47BE60-C665-1646-9914-94DD046ADA1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9192" y="349074"/>
              <a:ext cx="1745411" cy="386642"/>
            </a:xfrm>
            <a:prstGeom prst="rect">
              <a:avLst/>
            </a:prstGeom>
          </p:spPr>
        </p:pic>
      </p:grpSp>
    </p:spTree>
    <p:extLst>
      <p:ext uri="{BB962C8B-B14F-4D97-AF65-F5344CB8AC3E}">
        <p14:creationId xmlns:p14="http://schemas.microsoft.com/office/powerpoint/2010/main" val="3662668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BC3C3B5-095E-9C44-B2E8-84A9283C8D11}"/>
              </a:ext>
            </a:extLst>
          </p:cNvPr>
          <p:cNvPicPr>
            <a:picLocks noChangeAspect="1"/>
          </p:cNvPicPr>
          <p:nvPr userDrawn="1"/>
        </p:nvPicPr>
        <p:blipFill>
          <a:blip r:embed="rId2"/>
          <a:stretch>
            <a:fillRect/>
          </a:stretch>
        </p:blipFill>
        <p:spPr>
          <a:xfrm>
            <a:off x="673960" y="1966845"/>
            <a:ext cx="3321975" cy="3897075"/>
          </a:xfrm>
          <a:prstGeom prst="rect">
            <a:avLst/>
          </a:prstGeom>
        </p:spPr>
      </p:pic>
      <p:sp>
        <p:nvSpPr>
          <p:cNvPr id="13" name="Text Placeholder 29">
            <a:extLst>
              <a:ext uri="{FF2B5EF4-FFF2-40B4-BE49-F238E27FC236}">
                <a16:creationId xmlns:a16="http://schemas.microsoft.com/office/drawing/2014/main" id="{59837E2E-6B5C-7E42-8910-AC96F2BB14DD}"/>
              </a:ext>
            </a:extLst>
          </p:cNvPr>
          <p:cNvSpPr>
            <a:spLocks noGrp="1"/>
          </p:cNvSpPr>
          <p:nvPr>
            <p:ph type="body" sz="quarter" idx="17" hasCustomPrompt="1"/>
          </p:nvPr>
        </p:nvSpPr>
        <p:spPr>
          <a:xfrm>
            <a:off x="1292133" y="2088749"/>
            <a:ext cx="2487779" cy="720080"/>
          </a:xfrm>
          <a:prstGeom prst="rect">
            <a:avLst/>
          </a:prstGeom>
        </p:spPr>
        <p:txBody>
          <a:bodyPr wrap="square" lIns="0" tIns="0" rIns="0" bIns="0" anchor="ctr">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4" name="Text Placeholder 29">
            <a:extLst>
              <a:ext uri="{FF2B5EF4-FFF2-40B4-BE49-F238E27FC236}">
                <a16:creationId xmlns:a16="http://schemas.microsoft.com/office/drawing/2014/main" id="{8A51226D-AF92-864F-BF0D-88665CAD8C7D}"/>
              </a:ext>
            </a:extLst>
          </p:cNvPr>
          <p:cNvSpPr>
            <a:spLocks noGrp="1"/>
          </p:cNvSpPr>
          <p:nvPr>
            <p:ph type="body" sz="quarter" idx="18" hasCustomPrompt="1"/>
          </p:nvPr>
        </p:nvSpPr>
        <p:spPr>
          <a:xfrm>
            <a:off x="932093" y="3010806"/>
            <a:ext cx="2847819" cy="2650441"/>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pic>
        <p:nvPicPr>
          <p:cNvPr id="17" name="Picture 16">
            <a:extLst>
              <a:ext uri="{FF2B5EF4-FFF2-40B4-BE49-F238E27FC236}">
                <a16:creationId xmlns:a16="http://schemas.microsoft.com/office/drawing/2014/main" id="{B124FE5D-81EB-3743-97DF-546BF40645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pic>
        <p:nvPicPr>
          <p:cNvPr id="26" name="Picture 25">
            <a:extLst>
              <a:ext uri="{FF2B5EF4-FFF2-40B4-BE49-F238E27FC236}">
                <a16:creationId xmlns:a16="http://schemas.microsoft.com/office/drawing/2014/main" id="{C06934FE-A017-1E49-906D-A321A512F5A2}"/>
              </a:ext>
            </a:extLst>
          </p:cNvPr>
          <p:cNvPicPr>
            <a:picLocks noChangeAspect="1"/>
          </p:cNvPicPr>
          <p:nvPr userDrawn="1"/>
        </p:nvPicPr>
        <p:blipFill>
          <a:blip r:embed="rId2"/>
          <a:stretch>
            <a:fillRect/>
          </a:stretch>
        </p:blipFill>
        <p:spPr>
          <a:xfrm>
            <a:off x="4994441" y="1966845"/>
            <a:ext cx="3321975" cy="3897075"/>
          </a:xfrm>
          <a:prstGeom prst="rect">
            <a:avLst/>
          </a:prstGeom>
        </p:spPr>
      </p:pic>
      <p:sp>
        <p:nvSpPr>
          <p:cNvPr id="27" name="Text Placeholder 29">
            <a:extLst>
              <a:ext uri="{FF2B5EF4-FFF2-40B4-BE49-F238E27FC236}">
                <a16:creationId xmlns:a16="http://schemas.microsoft.com/office/drawing/2014/main" id="{A89F2DCC-8942-814B-8EEA-80990CCA27A1}"/>
              </a:ext>
            </a:extLst>
          </p:cNvPr>
          <p:cNvSpPr>
            <a:spLocks noGrp="1"/>
          </p:cNvSpPr>
          <p:nvPr>
            <p:ph type="body" sz="quarter" idx="19" hasCustomPrompt="1"/>
          </p:nvPr>
        </p:nvSpPr>
        <p:spPr>
          <a:xfrm>
            <a:off x="5612614" y="2088749"/>
            <a:ext cx="2487779" cy="720080"/>
          </a:xfrm>
          <a:prstGeom prst="rect">
            <a:avLst/>
          </a:prstGeom>
        </p:spPr>
        <p:txBody>
          <a:bodyPr wrap="square" lIns="0" tIns="0" rIns="0" bIns="0" anchor="ctr">
            <a:noAutofit/>
          </a:bodyPr>
          <a:lstStyle>
            <a:lvl1pPr marL="0" indent="0" algn="l">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28" name="Text Placeholder 29">
            <a:extLst>
              <a:ext uri="{FF2B5EF4-FFF2-40B4-BE49-F238E27FC236}">
                <a16:creationId xmlns:a16="http://schemas.microsoft.com/office/drawing/2014/main" id="{00CC8E5A-CC42-C846-8AB7-ED1604090377}"/>
              </a:ext>
            </a:extLst>
          </p:cNvPr>
          <p:cNvSpPr>
            <a:spLocks noGrp="1"/>
          </p:cNvSpPr>
          <p:nvPr>
            <p:ph type="body" sz="quarter" idx="20" hasCustomPrompt="1"/>
          </p:nvPr>
        </p:nvSpPr>
        <p:spPr>
          <a:xfrm>
            <a:off x="5252574" y="3010806"/>
            <a:ext cx="2847819" cy="2650441"/>
          </a:xfrm>
          <a:prstGeom prst="rect">
            <a:avLst/>
          </a:prstGeom>
        </p:spPr>
        <p:txBody>
          <a:bodyPr wrap="square" lIns="0" tIns="0" rIns="0" bIns="0">
            <a:noAutofit/>
          </a:bodyPr>
          <a:lstStyle>
            <a:lvl1pPr marL="0" indent="0" algn="l">
              <a:lnSpc>
                <a:spcPts val="2380"/>
              </a:lnSpc>
              <a:spcBef>
                <a:spcPts val="0"/>
              </a:spcBef>
              <a:buNone/>
              <a:defRPr sz="1600">
                <a:solidFill>
                  <a:schemeClr val="tx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pic>
        <p:nvPicPr>
          <p:cNvPr id="29" name="Picture 28">
            <a:extLst>
              <a:ext uri="{FF2B5EF4-FFF2-40B4-BE49-F238E27FC236}">
                <a16:creationId xmlns:a16="http://schemas.microsoft.com/office/drawing/2014/main" id="{C9A0E7AA-5E72-FD40-A185-20C82CEA823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16017" y="1764868"/>
            <a:ext cx="813468" cy="813468"/>
          </a:xfrm>
          <a:prstGeom prst="rect">
            <a:avLst/>
          </a:prstGeom>
        </p:spPr>
      </p:pic>
    </p:spTree>
    <p:extLst>
      <p:ext uri="{BB962C8B-B14F-4D97-AF65-F5344CB8AC3E}">
        <p14:creationId xmlns:p14="http://schemas.microsoft.com/office/powerpoint/2010/main" val="13836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E9009D76-AA94-694E-980C-D3E3B4DF850A}"/>
              </a:ext>
            </a:extLst>
          </p:cNvPr>
          <p:cNvSpPr/>
          <p:nvPr userDrawn="1"/>
        </p:nvSpPr>
        <p:spPr>
          <a:xfrm>
            <a:off x="673959" y="1992394"/>
            <a:ext cx="7448020" cy="813468"/>
          </a:xfrm>
          <a:prstGeom prst="roundRect">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D0587052-F1D5-5B41-A4C1-00997D3B3C4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5536" y="1764868"/>
            <a:ext cx="813468" cy="813468"/>
          </a:xfrm>
          <a:prstGeom prst="rect">
            <a:avLst/>
          </a:prstGeom>
        </p:spPr>
      </p:pic>
    </p:spTree>
    <p:extLst>
      <p:ext uri="{BB962C8B-B14F-4D97-AF65-F5344CB8AC3E}">
        <p14:creationId xmlns:p14="http://schemas.microsoft.com/office/powerpoint/2010/main" val="2361638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13665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590E8D8E-DE1C-7142-AAD1-B706A0EFC2D8}"/>
              </a:ext>
            </a:extLst>
          </p:cNvPr>
          <p:cNvSpPr>
            <a:spLocks noGrp="1"/>
          </p:cNvSpPr>
          <p:nvPr>
            <p:ph type="pic" sz="quarter" idx="20"/>
          </p:nvPr>
        </p:nvSpPr>
        <p:spPr>
          <a:xfrm>
            <a:off x="395536" y="2348880"/>
            <a:ext cx="3888432" cy="3434662"/>
          </a:xfrm>
          <a:prstGeom prst="roundRect">
            <a:avLst>
              <a:gd name="adj" fmla="val 5241"/>
            </a:avLst>
          </a:prstGeom>
          <a:noFill/>
        </p:spPr>
        <p:txBody>
          <a:bodyPr/>
          <a:lstStyle/>
          <a:p>
            <a:endParaRPr lang="en-US"/>
          </a:p>
        </p:txBody>
      </p:sp>
      <p:pic>
        <p:nvPicPr>
          <p:cNvPr id="10" name="Picture 9">
            <a:extLst>
              <a:ext uri="{FF2B5EF4-FFF2-40B4-BE49-F238E27FC236}">
                <a16:creationId xmlns:a16="http://schemas.microsoft.com/office/drawing/2014/main" id="{7BC0EBF9-A3E5-D24A-876E-C5DC660D9718}"/>
              </a:ext>
            </a:extLst>
          </p:cNvPr>
          <p:cNvPicPr>
            <a:picLocks noChangeAspect="1"/>
          </p:cNvPicPr>
          <p:nvPr userDrawn="1"/>
        </p:nvPicPr>
        <p:blipFill>
          <a:blip r:embed="rId2"/>
          <a:stretch>
            <a:fillRect/>
          </a:stretch>
        </p:blipFill>
        <p:spPr>
          <a:xfrm rot="10800000">
            <a:off x="395536" y="1988840"/>
            <a:ext cx="3888432" cy="534986"/>
          </a:xfrm>
          <a:prstGeom prst="rect">
            <a:avLst/>
          </a:prstGeom>
        </p:spPr>
      </p:pic>
      <p:sp>
        <p:nvSpPr>
          <p:cNvPr id="12" name="Text Placeholder 29">
            <a:extLst>
              <a:ext uri="{FF2B5EF4-FFF2-40B4-BE49-F238E27FC236}">
                <a16:creationId xmlns:a16="http://schemas.microsoft.com/office/drawing/2014/main" id="{6DDECE27-8356-4644-81F4-FF4B00CC4825}"/>
              </a:ext>
            </a:extLst>
          </p:cNvPr>
          <p:cNvSpPr>
            <a:spLocks noGrp="1"/>
          </p:cNvSpPr>
          <p:nvPr>
            <p:ph type="body" sz="quarter" idx="17" hasCustomPrompt="1"/>
          </p:nvPr>
        </p:nvSpPr>
        <p:spPr>
          <a:xfrm>
            <a:off x="395536" y="2120137"/>
            <a:ext cx="3888432" cy="272391"/>
          </a:xfrm>
          <a:prstGeom prst="rect">
            <a:avLst/>
          </a:prstGeom>
        </p:spPr>
        <p:txBody>
          <a:bodyPr wrap="square" lIns="0" tIns="0" rIns="0" bIns="0">
            <a:noAutofit/>
          </a:bodyPr>
          <a:lstStyle>
            <a:lvl1pPr marL="0" indent="0" algn="ctr">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
        <p:nvSpPr>
          <p:cNvPr id="14" name="Picture Placeholder 2">
            <a:extLst>
              <a:ext uri="{FF2B5EF4-FFF2-40B4-BE49-F238E27FC236}">
                <a16:creationId xmlns:a16="http://schemas.microsoft.com/office/drawing/2014/main" id="{AB0FB073-1FC2-9F4C-8DB8-3E20D9B86DE1}"/>
              </a:ext>
            </a:extLst>
          </p:cNvPr>
          <p:cNvSpPr>
            <a:spLocks noGrp="1"/>
          </p:cNvSpPr>
          <p:nvPr>
            <p:ph type="pic" sz="quarter" idx="21"/>
          </p:nvPr>
        </p:nvSpPr>
        <p:spPr>
          <a:xfrm>
            <a:off x="4855109" y="2348880"/>
            <a:ext cx="3888432" cy="3434662"/>
          </a:xfrm>
          <a:prstGeom prst="roundRect">
            <a:avLst>
              <a:gd name="adj" fmla="val 5241"/>
            </a:avLst>
          </a:prstGeom>
          <a:noFill/>
        </p:spPr>
        <p:txBody>
          <a:bodyPr/>
          <a:lstStyle/>
          <a:p>
            <a:endParaRPr lang="en-US" dirty="0"/>
          </a:p>
        </p:txBody>
      </p:sp>
      <p:pic>
        <p:nvPicPr>
          <p:cNvPr id="15" name="Picture 14">
            <a:extLst>
              <a:ext uri="{FF2B5EF4-FFF2-40B4-BE49-F238E27FC236}">
                <a16:creationId xmlns:a16="http://schemas.microsoft.com/office/drawing/2014/main" id="{E2F91C70-4F0D-9B47-A30C-81CD48DB8AF3}"/>
              </a:ext>
            </a:extLst>
          </p:cNvPr>
          <p:cNvPicPr>
            <a:picLocks noChangeAspect="1"/>
          </p:cNvPicPr>
          <p:nvPr userDrawn="1"/>
        </p:nvPicPr>
        <p:blipFill>
          <a:blip r:embed="rId2"/>
          <a:stretch>
            <a:fillRect/>
          </a:stretch>
        </p:blipFill>
        <p:spPr>
          <a:xfrm rot="10800000">
            <a:off x="4855109" y="1981707"/>
            <a:ext cx="3888432" cy="534986"/>
          </a:xfrm>
          <a:prstGeom prst="rect">
            <a:avLst/>
          </a:prstGeom>
        </p:spPr>
      </p:pic>
      <p:sp>
        <p:nvSpPr>
          <p:cNvPr id="16" name="Text Placeholder 29">
            <a:extLst>
              <a:ext uri="{FF2B5EF4-FFF2-40B4-BE49-F238E27FC236}">
                <a16:creationId xmlns:a16="http://schemas.microsoft.com/office/drawing/2014/main" id="{B272B0EC-1166-E548-AD87-C7C3BCA71866}"/>
              </a:ext>
            </a:extLst>
          </p:cNvPr>
          <p:cNvSpPr>
            <a:spLocks noGrp="1"/>
          </p:cNvSpPr>
          <p:nvPr>
            <p:ph type="body" sz="quarter" idx="22" hasCustomPrompt="1"/>
          </p:nvPr>
        </p:nvSpPr>
        <p:spPr>
          <a:xfrm>
            <a:off x="4855109" y="2120137"/>
            <a:ext cx="3888432" cy="272391"/>
          </a:xfrm>
          <a:prstGeom prst="rect">
            <a:avLst/>
          </a:prstGeom>
        </p:spPr>
        <p:txBody>
          <a:bodyPr wrap="square" lIns="0" tIns="0" rIns="0" bIns="0">
            <a:noAutofit/>
          </a:bodyPr>
          <a:lstStyle>
            <a:lvl1pPr marL="0" indent="0" algn="ctr">
              <a:lnSpc>
                <a:spcPts val="2380"/>
              </a:lnSpc>
              <a:spcBef>
                <a:spcPts val="0"/>
              </a:spcBef>
              <a:buNone/>
              <a:defRPr sz="2000">
                <a:solidFill>
                  <a:schemeClr val="bg1"/>
                </a:solidFill>
                <a:latin typeface="Arial" panose="020B0604020202020204" pitchFamily="34" charset="0"/>
                <a:cs typeface="Arial" panose="020B0604020202020204" pitchFamily="34" charset="0"/>
              </a:defRPr>
            </a:lvl1pPr>
            <a:lvl2pPr marL="457200" indent="0">
              <a:buNone/>
              <a:defRPr/>
            </a:lvl2pPr>
            <a:lvl3pPr>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Insert title here</a:t>
            </a:r>
          </a:p>
        </p:txBody>
      </p:sp>
    </p:spTree>
    <p:extLst>
      <p:ext uri="{BB962C8B-B14F-4D97-AF65-F5344CB8AC3E}">
        <p14:creationId xmlns:p14="http://schemas.microsoft.com/office/powerpoint/2010/main" val="3789751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 Placeholder 31">
            <a:extLst>
              <a:ext uri="{FF2B5EF4-FFF2-40B4-BE49-F238E27FC236}">
                <a16:creationId xmlns:a16="http://schemas.microsoft.com/office/drawing/2014/main" id="{7159FFEF-C596-084C-A3C4-3554FCEB199F}"/>
              </a:ext>
            </a:extLst>
          </p:cNvPr>
          <p:cNvSpPr txBox="1">
            <a:spLocks/>
          </p:cNvSpPr>
          <p:nvPr userDrawn="1"/>
        </p:nvSpPr>
        <p:spPr>
          <a:xfrm>
            <a:off x="395536" y="6390484"/>
            <a:ext cx="3456384" cy="226264"/>
          </a:xfrm>
          <a:prstGeom prst="rect">
            <a:avLst/>
          </a:prstGeom>
        </p:spPr>
        <p:txBody>
          <a:bodyPr lIns="0" tIns="0" rIns="0" bIns="0"/>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200" dirty="0">
                <a:solidFill>
                  <a:schemeClr val="tx1">
                    <a:lumMod val="95000"/>
                    <a:lumOff val="5000"/>
                  </a:schemeClr>
                </a:solidFill>
              </a:rPr>
              <a:t>Theme 1 Unit 2: </a:t>
            </a:r>
            <a:r>
              <a:rPr lang="en-GB" sz="1200" b="1" dirty="0">
                <a:latin typeface="Arial"/>
                <a:cs typeface="Arial"/>
              </a:rPr>
              <a:t>The Paralympic Movement</a:t>
            </a:r>
            <a:endParaRPr lang="en-GB" sz="1200" b="1" dirty="0">
              <a:solidFill>
                <a:schemeClr val="tx1">
                  <a:lumMod val="95000"/>
                  <a:lumOff val="5000"/>
                </a:schemeClr>
              </a:solidFill>
            </a:endParaRPr>
          </a:p>
        </p:txBody>
      </p:sp>
      <p:pic>
        <p:nvPicPr>
          <p:cNvPr id="5" name="Picture 4">
            <a:extLst>
              <a:ext uri="{FF2B5EF4-FFF2-40B4-BE49-F238E27FC236}">
                <a16:creationId xmlns:a16="http://schemas.microsoft.com/office/drawing/2014/main" id="{914FE191-E1E3-1A4B-9D2F-F01862E7F8A0}"/>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1256" y="-165059"/>
            <a:ext cx="9144000" cy="1826263"/>
          </a:xfrm>
          <a:prstGeom prst="rect">
            <a:avLst/>
          </a:prstGeom>
        </p:spPr>
      </p:pic>
      <p:pic>
        <p:nvPicPr>
          <p:cNvPr id="6" name="Picture 5" descr="I'm-Possible-logo.png">
            <a:extLst>
              <a:ext uri="{FF2B5EF4-FFF2-40B4-BE49-F238E27FC236}">
                <a16:creationId xmlns:a16="http://schemas.microsoft.com/office/drawing/2014/main" id="{CDEB051F-41E8-4B40-93F2-E8345F6DBF5E}"/>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95536" y="194845"/>
            <a:ext cx="1745411" cy="386642"/>
          </a:xfrm>
          <a:prstGeom prst="rect">
            <a:avLst/>
          </a:prstGeom>
        </p:spPr>
      </p:pic>
      <p:cxnSp>
        <p:nvCxnSpPr>
          <p:cNvPr id="8" name="Straight Connector 7">
            <a:extLst>
              <a:ext uri="{FF2B5EF4-FFF2-40B4-BE49-F238E27FC236}">
                <a16:creationId xmlns:a16="http://schemas.microsoft.com/office/drawing/2014/main" id="{69E835BC-8691-7B44-B80B-24EEFF6028C8}"/>
              </a:ext>
            </a:extLst>
          </p:cNvPr>
          <p:cNvCxnSpPr>
            <a:cxnSpLocks/>
          </p:cNvCxnSpPr>
          <p:nvPr userDrawn="1"/>
        </p:nvCxnSpPr>
        <p:spPr>
          <a:xfrm>
            <a:off x="395536" y="6309320"/>
            <a:ext cx="72008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 Placeholder 31">
            <a:extLst>
              <a:ext uri="{FF2B5EF4-FFF2-40B4-BE49-F238E27FC236}">
                <a16:creationId xmlns:a16="http://schemas.microsoft.com/office/drawing/2014/main" id="{12545007-F416-1A49-A51C-B672B89B6EBE}"/>
              </a:ext>
            </a:extLst>
          </p:cNvPr>
          <p:cNvSpPr txBox="1">
            <a:spLocks/>
          </p:cNvSpPr>
          <p:nvPr userDrawn="1"/>
        </p:nvSpPr>
        <p:spPr>
          <a:xfrm>
            <a:off x="4283968" y="6453336"/>
            <a:ext cx="3312368" cy="163412"/>
          </a:xfrm>
          <a:prstGeom prst="rect">
            <a:avLst/>
          </a:prstGeom>
        </p:spPr>
        <p:txBody>
          <a:bodyPr lIns="0" tIns="0" rIns="0" bIns="0"/>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GB" sz="700" kern="1200" dirty="0">
                <a:solidFill>
                  <a:schemeClr val="tx1">
                    <a:lumMod val="95000"/>
                    <a:lumOff val="5000"/>
                  </a:schemeClr>
                </a:solidFill>
                <a:effectLst/>
                <a:latin typeface="Arial" panose="020B0604020202020204" pitchFamily="34" charset="0"/>
                <a:ea typeface="+mn-ea"/>
                <a:cs typeface="Arial" panose="020B0604020202020204" pitchFamily="34" charset="0"/>
              </a:rPr>
              <a:t>© 2018 International Paralympic Committee – ALL RIGHTS RESERVED</a:t>
            </a:r>
          </a:p>
        </p:txBody>
      </p:sp>
      <p:pic>
        <p:nvPicPr>
          <p:cNvPr id="10" name="Picture 9">
            <a:extLst>
              <a:ext uri="{FF2B5EF4-FFF2-40B4-BE49-F238E27FC236}">
                <a16:creationId xmlns:a16="http://schemas.microsoft.com/office/drawing/2014/main" id="{DBECB3E5-AA15-CD42-8F21-C6DF218787B6}"/>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7812360" y="6115835"/>
            <a:ext cx="946250" cy="549297"/>
          </a:xfrm>
          <a:prstGeom prst="rect">
            <a:avLst/>
          </a:prstGeom>
        </p:spPr>
      </p:pic>
    </p:spTree>
    <p:extLst>
      <p:ext uri="{BB962C8B-B14F-4D97-AF65-F5344CB8AC3E}">
        <p14:creationId xmlns:p14="http://schemas.microsoft.com/office/powerpoint/2010/main" val="6166805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4" r:id="rId3"/>
    <p:sldLayoutId id="2147483661" r:id="rId4"/>
    <p:sldLayoutId id="2147483651" r:id="rId5"/>
    <p:sldLayoutId id="2147483652" r:id="rId6"/>
    <p:sldLayoutId id="2147483660" r:id="rId7"/>
    <p:sldLayoutId id="2147483663" r:id="rId8"/>
    <p:sldLayoutId id="2147483654" r:id="rId9"/>
    <p:sldLayoutId id="2147483655" r:id="rId10"/>
    <p:sldLayoutId id="2147483656" r:id="rId11"/>
    <p:sldLayoutId id="214748366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9F065C02-EF1B-7249-BB12-7CC6D7EA9138}"/>
              </a:ext>
            </a:extLst>
          </p:cNvPr>
          <p:cNvSpPr>
            <a:spLocks noGrp="1"/>
          </p:cNvSpPr>
          <p:nvPr>
            <p:ph type="body" sz="quarter" idx="13"/>
          </p:nvPr>
        </p:nvSpPr>
        <p:spPr>
          <a:xfrm>
            <a:off x="404952" y="1412776"/>
            <a:ext cx="7767448" cy="740009"/>
          </a:xfrm>
        </p:spPr>
        <p:txBody>
          <a:bodyPr/>
          <a:lstStyle/>
          <a:p>
            <a:r>
              <a:rPr lang="en-US" dirty="0"/>
              <a:t>The Paralympic Values</a:t>
            </a:r>
          </a:p>
        </p:txBody>
      </p:sp>
    </p:spTree>
    <p:extLst>
      <p:ext uri="{BB962C8B-B14F-4D97-AF65-F5344CB8AC3E}">
        <p14:creationId xmlns:p14="http://schemas.microsoft.com/office/powerpoint/2010/main" val="3113836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7537"/>
            <a:ext cx="5045364" cy="3309736"/>
          </a:xfrm>
          <a:prstGeom prst="round2SameRect">
            <a:avLst>
              <a:gd name="adj1" fmla="val 902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7999" y="2821326"/>
            <a:ext cx="4428097" cy="2677656"/>
          </a:xfrm>
          <a:prstGeom prst="rect">
            <a:avLst/>
          </a:prstGeom>
          <a:noFill/>
        </p:spPr>
        <p:txBody>
          <a:bodyPr wrap="square" lIns="0" rtlCol="0">
            <a:spAutoFit/>
          </a:bodyPr>
          <a:lstStyle/>
          <a:p>
            <a:pPr marL="285750" indent="-285750">
              <a:spcAft>
                <a:spcPts val="1200"/>
              </a:spcAft>
              <a:buFont typeface="Arial" panose="020B0604020202020204" pitchFamily="34" charset="0"/>
              <a:buChar char="•"/>
            </a:pPr>
            <a:r>
              <a:rPr lang="en-GB" sz="1600" dirty="0">
                <a:latin typeface="Arial" panose="020B0604020202020204" pitchFamily="34" charset="0"/>
                <a:cs typeface="Arial" panose="020B0604020202020204" pitchFamily="34" charset="0"/>
              </a:rPr>
              <a:t>Competes for Trinidad and Tobago </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in the men’s shot put F43.</a:t>
            </a:r>
          </a:p>
          <a:p>
            <a:pPr marL="285750" indent="-285750">
              <a:spcAft>
                <a:spcPts val="1200"/>
              </a:spcAft>
              <a:buFont typeface="Arial" panose="020B0604020202020204" pitchFamily="34" charset="0"/>
              <a:buChar char="•"/>
            </a:pPr>
            <a:r>
              <a:rPr lang="en-GB" sz="1600" dirty="0">
                <a:latin typeface="Arial" panose="020B0604020202020204" pitchFamily="34" charset="0"/>
                <a:cs typeface="Arial" panose="020B0604020202020204" pitchFamily="34" charset="0"/>
              </a:rPr>
              <a:t>He has a leg length difference.</a:t>
            </a:r>
          </a:p>
          <a:p>
            <a:pPr marL="285750" indent="-285750">
              <a:spcAft>
                <a:spcPts val="1200"/>
              </a:spcAft>
              <a:buFont typeface="Arial" panose="020B0604020202020204" pitchFamily="34" charset="0"/>
              <a:buChar char="•"/>
            </a:pPr>
            <a:r>
              <a:rPr lang="en-GB" sz="1600" dirty="0">
                <a:latin typeface="Arial" panose="020B0604020202020204" pitchFamily="34" charset="0"/>
                <a:cs typeface="Arial" panose="020B0604020202020204" pitchFamily="34" charset="0"/>
              </a:rPr>
              <a:t>World record holder (19.08m, </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World Championships 2017)</a:t>
            </a:r>
          </a:p>
          <a:p>
            <a:pPr marL="285750" indent="-285750">
              <a:spcAft>
                <a:spcPts val="1200"/>
              </a:spcAft>
              <a:buFont typeface="Arial" panose="020B0604020202020204" pitchFamily="34" charset="0"/>
              <a:buChar char="•"/>
            </a:pPr>
            <a:r>
              <a:rPr lang="en-GB" sz="1600" dirty="0">
                <a:latin typeface="Arial" panose="020B0604020202020204" pitchFamily="34" charset="0"/>
                <a:cs typeface="Arial" panose="020B0604020202020204" pitchFamily="34" charset="0"/>
              </a:rPr>
              <a:t>Named Trinidad and Tobago 2016 Sportsman of the year.</a:t>
            </a:r>
          </a:p>
          <a:p>
            <a:pPr>
              <a:spcAft>
                <a:spcPts val="1200"/>
              </a:spcAft>
            </a:pPr>
            <a:r>
              <a:rPr lang="en-GB" sz="1600" b="1" dirty="0">
                <a:solidFill>
                  <a:srgbClr val="0069A9"/>
                </a:solidFill>
                <a:latin typeface="Arial" panose="020B0604020202020204" pitchFamily="34" charset="0"/>
                <a:cs typeface="Arial" panose="020B0604020202020204" pitchFamily="34" charset="0"/>
              </a:rPr>
              <a:t>When have you shown real determination?</a:t>
            </a:r>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5045364" cy="575766"/>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4608561"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Determination: Akeem Stewart</a:t>
            </a:r>
          </a:p>
        </p:txBody>
      </p:sp>
      <p:pic>
        <p:nvPicPr>
          <p:cNvPr id="9" name="Picture 8">
            <a:extLst>
              <a:ext uri="{FF2B5EF4-FFF2-40B4-BE49-F238E27FC236}">
                <a16:creationId xmlns:a16="http://schemas.microsoft.com/office/drawing/2014/main" id="{7C0C1CE1-4ECB-9245-9E7C-1207CD05B44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4426" r="24426"/>
          <a:stretch/>
        </p:blipFill>
        <p:spPr>
          <a:xfrm>
            <a:off x="5981355" y="1989139"/>
            <a:ext cx="2478433" cy="3888134"/>
          </a:xfrm>
          <a:prstGeom prst="roundRect">
            <a:avLst>
              <a:gd name="adj" fmla="val 11916"/>
            </a:avLst>
          </a:prstGeom>
          <a:ln w="15875">
            <a:noFill/>
          </a:ln>
        </p:spPr>
      </p:pic>
    </p:spTree>
    <p:extLst>
      <p:ext uri="{BB962C8B-B14F-4D97-AF65-F5344CB8AC3E}">
        <p14:creationId xmlns:p14="http://schemas.microsoft.com/office/powerpoint/2010/main" val="288519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animEffect transition="in" filter="fade">
                                      <p:cBhvr>
                                        <p:cTn id="15" dur="500"/>
                                        <p:tgtEl>
                                          <p:spTgt spid="14">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animEffect transition="in" filter="fade">
                                      <p:cBhvr>
                                        <p:cTn id="19" dur="500"/>
                                        <p:tgtEl>
                                          <p:spTgt spid="14">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animEffect transition="in" filter="fade">
                                      <p:cBhvr>
                                        <p:cTn id="23" dur="500"/>
                                        <p:tgtEl>
                                          <p:spTgt spid="14">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Effect transition="in" filter="fade">
                                      <p:cBhvr>
                                        <p:cTn id="27"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A06479F-D90C-D24D-A5AF-30A986972BF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940" b="11673"/>
          <a:stretch/>
        </p:blipFill>
        <p:spPr>
          <a:xfrm>
            <a:off x="1880828" y="2285522"/>
            <a:ext cx="5382344" cy="3591409"/>
          </a:xfrm>
          <a:prstGeom prst="roundRect">
            <a:avLst>
              <a:gd name="adj" fmla="val 8530"/>
            </a:avLst>
          </a:prstGeom>
        </p:spPr>
      </p:pic>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84212" y="1989138"/>
            <a:ext cx="3959796" cy="575766"/>
          </a:xfrm>
          <a:prstGeom prst="roundRect">
            <a:avLst>
              <a:gd name="adj" fmla="val 4843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3312418"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The Paralympic Values</a:t>
            </a:r>
          </a:p>
        </p:txBody>
      </p:sp>
      <p:grpSp>
        <p:nvGrpSpPr>
          <p:cNvPr id="3" name="Group 2">
            <a:extLst>
              <a:ext uri="{FF2B5EF4-FFF2-40B4-BE49-F238E27FC236}">
                <a16:creationId xmlns:a16="http://schemas.microsoft.com/office/drawing/2014/main" id="{E2C38A5A-0729-014D-A365-2B63FA303F69}"/>
              </a:ext>
            </a:extLst>
          </p:cNvPr>
          <p:cNvGrpSpPr/>
          <p:nvPr/>
        </p:nvGrpSpPr>
        <p:grpSpPr>
          <a:xfrm>
            <a:off x="5508104" y="4941168"/>
            <a:ext cx="2015901" cy="596789"/>
            <a:chOff x="5627685" y="4172499"/>
            <a:chExt cx="2015901" cy="596789"/>
          </a:xfrm>
        </p:grpSpPr>
        <p:grpSp>
          <p:nvGrpSpPr>
            <p:cNvPr id="2" name="Group 1">
              <a:extLst>
                <a:ext uri="{FF2B5EF4-FFF2-40B4-BE49-F238E27FC236}">
                  <a16:creationId xmlns:a16="http://schemas.microsoft.com/office/drawing/2014/main" id="{610DC275-9F55-8C42-9D5E-75F9D1C69902}"/>
                </a:ext>
              </a:extLst>
            </p:cNvPr>
            <p:cNvGrpSpPr/>
            <p:nvPr/>
          </p:nvGrpSpPr>
          <p:grpSpPr>
            <a:xfrm>
              <a:off x="5647686" y="4172499"/>
              <a:ext cx="1975898" cy="596789"/>
              <a:chOff x="269477" y="3196443"/>
              <a:chExt cx="1975898" cy="596789"/>
            </a:xfrm>
          </p:grpSpPr>
          <p:sp>
            <p:nvSpPr>
              <p:cNvPr id="16" name="Rounded Rectangle 15">
                <a:extLst>
                  <a:ext uri="{FF2B5EF4-FFF2-40B4-BE49-F238E27FC236}">
                    <a16:creationId xmlns:a16="http://schemas.microsoft.com/office/drawing/2014/main" id="{C79DE705-0F35-904F-B94F-1D34D0A24205}"/>
                  </a:ext>
                </a:extLst>
              </p:cNvPr>
              <p:cNvSpPr/>
              <p:nvPr/>
            </p:nvSpPr>
            <p:spPr>
              <a:xfrm>
                <a:off x="269477" y="3196443"/>
                <a:ext cx="1975898" cy="5967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EE10E9F6-C993-7E4F-A2CF-EE2859DCEF03}"/>
                  </a:ext>
                </a:extLst>
              </p:cNvPr>
              <p:cNvSpPr/>
              <p:nvPr/>
            </p:nvSpPr>
            <p:spPr>
              <a:xfrm>
                <a:off x="269477" y="3196443"/>
                <a:ext cx="1975898" cy="596789"/>
              </a:xfrm>
              <a:prstGeom prst="roundRect">
                <a:avLst>
                  <a:gd name="adj" fmla="val 5000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2D49C8F1-B494-1744-A487-584FA36FC923}"/>
                </a:ext>
              </a:extLst>
            </p:cNvPr>
            <p:cNvSpPr txBox="1"/>
            <p:nvPr/>
          </p:nvSpPr>
          <p:spPr>
            <a:xfrm>
              <a:off x="5627685" y="4255450"/>
              <a:ext cx="2015901" cy="430887"/>
            </a:xfrm>
            <a:prstGeom prst="rect">
              <a:avLst/>
            </a:prstGeom>
            <a:noFill/>
          </p:spPr>
          <p:txBody>
            <a:bodyPr wrap="square" lIns="0" rIns="0" rtlCol="0">
              <a:spAutoFit/>
            </a:bodyPr>
            <a:lstStyle/>
            <a:p>
              <a:pPr algn="ctr">
                <a:spcAft>
                  <a:spcPts val="1200"/>
                </a:spcAft>
              </a:pPr>
              <a:r>
                <a:rPr lang="en-GB" sz="2200" b="1" dirty="0">
                  <a:solidFill>
                    <a:srgbClr val="0069A9"/>
                  </a:solidFill>
                  <a:latin typeface="Arial" panose="020B0604020202020204" pitchFamily="34" charset="0"/>
                  <a:cs typeface="Arial" panose="020B0604020202020204" pitchFamily="34" charset="0"/>
                </a:rPr>
                <a:t>Inspiration</a:t>
              </a:r>
              <a:endParaRPr lang="en-GB" sz="2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94605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2" y="2564902"/>
            <a:ext cx="7781025" cy="3312029"/>
          </a:xfrm>
          <a:prstGeom prst="round2SameRect">
            <a:avLst>
              <a:gd name="adj1" fmla="val 990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8000" y="2728370"/>
            <a:ext cx="2843920" cy="1908215"/>
          </a:xfrm>
          <a:prstGeom prst="rect">
            <a:avLst/>
          </a:prstGeom>
          <a:noFill/>
        </p:spPr>
        <p:txBody>
          <a:bodyPr wrap="square" lIns="0" rtlCol="0">
            <a:spAutoFit/>
          </a:bodyPr>
          <a:lstStyle/>
          <a:p>
            <a:pPr>
              <a:spcAft>
                <a:spcPts val="1200"/>
              </a:spcAft>
            </a:pPr>
            <a:r>
              <a:rPr lang="en-GB" b="1" dirty="0">
                <a:solidFill>
                  <a:srgbClr val="0069A9"/>
                </a:solidFill>
                <a:latin typeface="Arial" panose="020B0604020202020204" pitchFamily="34" charset="0"/>
                <a:cs typeface="Arial" panose="020B0604020202020204" pitchFamily="34" charset="0"/>
              </a:rPr>
              <a:t>Inspiration</a:t>
            </a:r>
          </a:p>
          <a:p>
            <a:pPr>
              <a:spcAft>
                <a:spcPts val="1200"/>
              </a:spcAft>
            </a:pPr>
            <a:r>
              <a:rPr lang="en-GB" dirty="0">
                <a:latin typeface="Arial" panose="020B0604020202020204" pitchFamily="34" charset="0"/>
                <a:cs typeface="Arial" panose="020B0604020202020204" pitchFamily="34" charset="0"/>
              </a:rPr>
              <a:t>As role models, Para athletes maximise their abilities, thus empowering and exciting others to participate in sport.</a:t>
            </a:r>
          </a:p>
        </p:txBody>
      </p:sp>
      <p:pic>
        <p:nvPicPr>
          <p:cNvPr id="8" name="Picture 7">
            <a:extLst>
              <a:ext uri="{FF2B5EF4-FFF2-40B4-BE49-F238E27FC236}">
                <a16:creationId xmlns:a16="http://schemas.microsoft.com/office/drawing/2014/main" id="{09E33BEA-549E-3245-AD3A-FE2E9E91C0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8561" b="-2"/>
          <a:stretch/>
        </p:blipFill>
        <p:spPr>
          <a:xfrm>
            <a:off x="3995937" y="2132856"/>
            <a:ext cx="4463850" cy="3744077"/>
          </a:xfrm>
          <a:prstGeom prst="round2DiagRect">
            <a:avLst>
              <a:gd name="adj1" fmla="val 9305"/>
              <a:gd name="adj2" fmla="val 0"/>
            </a:avLst>
          </a:prstGeom>
        </p:spPr>
      </p:pic>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84212" y="1989138"/>
            <a:ext cx="7775575" cy="575766"/>
          </a:xfrm>
          <a:prstGeom prst="round2SameRect">
            <a:avLst>
              <a:gd name="adj1" fmla="val 48974"/>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2915790" y="2039052"/>
            <a:ext cx="3312418"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The Paralympic Values</a:t>
            </a:r>
          </a:p>
        </p:txBody>
      </p:sp>
    </p:spTree>
    <p:extLst>
      <p:ext uri="{BB962C8B-B14F-4D97-AF65-F5344CB8AC3E}">
        <p14:creationId xmlns:p14="http://schemas.microsoft.com/office/powerpoint/2010/main" val="3116953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fade">
                                      <p:cBhvr>
                                        <p:cTn id="11"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7535"/>
            <a:ext cx="5261388" cy="3525759"/>
          </a:xfrm>
          <a:prstGeom prst="round2SameRect">
            <a:avLst>
              <a:gd name="adj1" fmla="val 902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7999" y="2821326"/>
            <a:ext cx="4716130" cy="3211135"/>
          </a:xfrm>
          <a:prstGeom prst="rect">
            <a:avLst/>
          </a:prstGeom>
          <a:noFill/>
        </p:spPr>
        <p:txBody>
          <a:bodyPr wrap="square" lIns="0" rtlCol="0">
            <a:spAutoFit/>
          </a:bodyPr>
          <a:lstStyle/>
          <a:p>
            <a:pPr marL="285750" indent="-285750">
              <a:spcAft>
                <a:spcPts val="600"/>
              </a:spcAft>
              <a:buFont typeface="Arial" panose="020B0604020202020204" pitchFamily="34" charset="0"/>
              <a:buChar char="•"/>
            </a:pPr>
            <a:r>
              <a:rPr lang="en-GB" sz="1600" dirty="0">
                <a:latin typeface="Arial" panose="020B0604020202020204" pitchFamily="34" charset="0"/>
                <a:cs typeface="Arial" panose="020B0604020202020204" pitchFamily="34" charset="0"/>
              </a:rPr>
              <a:t>Brazilian judoka</a:t>
            </a:r>
          </a:p>
          <a:p>
            <a:pPr marL="285750" indent="-285750">
              <a:spcAft>
                <a:spcPts val="600"/>
              </a:spcAft>
              <a:buFont typeface="Arial" panose="020B0604020202020204" pitchFamily="34" charset="0"/>
              <a:buChar char="•"/>
            </a:pPr>
            <a:r>
              <a:rPr lang="en-GB" sz="1600" dirty="0">
                <a:latin typeface="Arial" panose="020B0604020202020204" pitchFamily="34" charset="0"/>
                <a:cs typeface="Arial" panose="020B0604020202020204" pitchFamily="34" charset="0"/>
              </a:rPr>
              <a:t>The first judoka in history to win four consecutive Paralympic golds.</a:t>
            </a:r>
          </a:p>
          <a:p>
            <a:pPr marL="285750" indent="-285750">
              <a:spcAft>
                <a:spcPts val="600"/>
              </a:spcAft>
              <a:buFont typeface="Arial" panose="020B0604020202020204" pitchFamily="34" charset="0"/>
              <a:buChar char="•"/>
            </a:pPr>
            <a:r>
              <a:rPr lang="en-GB" sz="1600" dirty="0">
                <a:latin typeface="Arial" panose="020B0604020202020204" pitchFamily="34" charset="0"/>
                <a:cs typeface="Arial" panose="020B0604020202020204" pitchFamily="34" charset="0"/>
              </a:rPr>
              <a:t>He has been on the podium at six consecutive Paralympic Games.</a:t>
            </a:r>
          </a:p>
          <a:p>
            <a:pPr marL="285750" indent="-285750">
              <a:spcAft>
                <a:spcPts val="800"/>
              </a:spcAft>
              <a:buFont typeface="Arial" panose="020B0604020202020204" pitchFamily="34" charset="0"/>
              <a:buChar char="•"/>
            </a:pPr>
            <a:r>
              <a:rPr lang="en-GB" sz="1600" i="1" dirty="0">
                <a:latin typeface="Arial" panose="020B0604020202020204" pitchFamily="34" charset="0"/>
                <a:cs typeface="Arial" panose="020B0604020202020204" pitchFamily="34" charset="0"/>
              </a:rPr>
              <a:t>“I hope to inspire those people (with some </a:t>
            </a:r>
            <a:br>
              <a:rPr lang="en-GB" sz="1600" i="1" dirty="0">
                <a:latin typeface="Arial" panose="020B0604020202020204" pitchFamily="34" charset="0"/>
                <a:cs typeface="Arial" panose="020B0604020202020204" pitchFamily="34" charset="0"/>
              </a:rPr>
            </a:br>
            <a:r>
              <a:rPr lang="en-GB" sz="1600" i="1" dirty="0">
                <a:latin typeface="Arial" panose="020B0604020202020204" pitchFamily="34" charset="0"/>
                <a:cs typeface="Arial" panose="020B0604020202020204" pitchFamily="34" charset="0"/>
              </a:rPr>
              <a:t>vision impairment in Brazil), and get many </a:t>
            </a:r>
            <a:br>
              <a:rPr lang="en-GB" sz="1600" i="1" dirty="0">
                <a:latin typeface="Arial" panose="020B0604020202020204" pitchFamily="34" charset="0"/>
                <a:cs typeface="Arial" panose="020B0604020202020204" pitchFamily="34" charset="0"/>
              </a:rPr>
            </a:br>
            <a:r>
              <a:rPr lang="en-GB" sz="1600" i="1" dirty="0">
                <a:latin typeface="Arial" panose="020B0604020202020204" pitchFamily="34" charset="0"/>
                <a:cs typeface="Arial" panose="020B0604020202020204" pitchFamily="34" charset="0"/>
              </a:rPr>
              <a:t>more people doing judo after these (Rio 2016 Paralympic) Games.”</a:t>
            </a:r>
          </a:p>
          <a:p>
            <a:pPr>
              <a:spcAft>
                <a:spcPts val="800"/>
              </a:spcAft>
            </a:pPr>
            <a:r>
              <a:rPr lang="en-GB" sz="1600" b="1" dirty="0">
                <a:solidFill>
                  <a:srgbClr val="0069A9"/>
                </a:solidFill>
                <a:latin typeface="Arial" panose="020B0604020202020204" pitchFamily="34" charset="0"/>
                <a:cs typeface="Arial" panose="020B0604020202020204" pitchFamily="34" charset="0"/>
              </a:rPr>
              <a:t>Who are your role models and why? When have you inspired others to participate in sport?</a:t>
            </a:r>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5261388" cy="575766"/>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4608561"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Inspiration: Antonio Tenorio</a:t>
            </a:r>
          </a:p>
        </p:txBody>
      </p:sp>
      <p:pic>
        <p:nvPicPr>
          <p:cNvPr id="7" name="Picture 6">
            <a:extLst>
              <a:ext uri="{FF2B5EF4-FFF2-40B4-BE49-F238E27FC236}">
                <a16:creationId xmlns:a16="http://schemas.microsoft.com/office/drawing/2014/main" id="{AD1ABB30-EDA9-7A4C-942E-7659DCDC3DF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50" r="750"/>
          <a:stretch/>
        </p:blipFill>
        <p:spPr>
          <a:xfrm>
            <a:off x="6228184" y="1989138"/>
            <a:ext cx="2231604" cy="3888135"/>
          </a:xfrm>
          <a:prstGeom prst="roundRect">
            <a:avLst>
              <a:gd name="adj" fmla="val 11342"/>
            </a:avLst>
          </a:prstGeom>
        </p:spPr>
      </p:pic>
    </p:spTree>
    <p:extLst>
      <p:ext uri="{BB962C8B-B14F-4D97-AF65-F5344CB8AC3E}">
        <p14:creationId xmlns:p14="http://schemas.microsoft.com/office/powerpoint/2010/main" val="256913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animEffect transition="in" filter="fade">
                                      <p:cBhvr>
                                        <p:cTn id="15" dur="500"/>
                                        <p:tgtEl>
                                          <p:spTgt spid="14">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animEffect transition="in" filter="fade">
                                      <p:cBhvr>
                                        <p:cTn id="19" dur="500"/>
                                        <p:tgtEl>
                                          <p:spTgt spid="14">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animEffect transition="in" filter="fade">
                                      <p:cBhvr>
                                        <p:cTn id="23" dur="500"/>
                                        <p:tgtEl>
                                          <p:spTgt spid="14">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Effect transition="in" filter="fade">
                                      <p:cBhvr>
                                        <p:cTn id="27"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E18CE0A-6452-F542-98EC-3083A0407D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7442"/>
          <a:stretch/>
        </p:blipFill>
        <p:spPr>
          <a:xfrm>
            <a:off x="1879915" y="2285522"/>
            <a:ext cx="5384171" cy="3591409"/>
          </a:xfrm>
          <a:prstGeom prst="roundRect">
            <a:avLst>
              <a:gd name="adj" fmla="val 8005"/>
            </a:avLst>
          </a:prstGeom>
        </p:spPr>
      </p:pic>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84212" y="1989138"/>
            <a:ext cx="3959796" cy="575766"/>
          </a:xfrm>
          <a:prstGeom prst="roundRect">
            <a:avLst>
              <a:gd name="adj" fmla="val 4843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3312418"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The Paralympic Values</a:t>
            </a:r>
          </a:p>
        </p:txBody>
      </p:sp>
      <p:grpSp>
        <p:nvGrpSpPr>
          <p:cNvPr id="3" name="Group 2">
            <a:extLst>
              <a:ext uri="{FF2B5EF4-FFF2-40B4-BE49-F238E27FC236}">
                <a16:creationId xmlns:a16="http://schemas.microsoft.com/office/drawing/2014/main" id="{E2C38A5A-0729-014D-A365-2B63FA303F69}"/>
              </a:ext>
            </a:extLst>
          </p:cNvPr>
          <p:cNvGrpSpPr/>
          <p:nvPr/>
        </p:nvGrpSpPr>
        <p:grpSpPr>
          <a:xfrm>
            <a:off x="5796136" y="4941168"/>
            <a:ext cx="1707867" cy="596789"/>
            <a:chOff x="5925718" y="4172499"/>
            <a:chExt cx="1707867" cy="596789"/>
          </a:xfrm>
        </p:grpSpPr>
        <p:grpSp>
          <p:nvGrpSpPr>
            <p:cNvPr id="2" name="Group 1">
              <a:extLst>
                <a:ext uri="{FF2B5EF4-FFF2-40B4-BE49-F238E27FC236}">
                  <a16:creationId xmlns:a16="http://schemas.microsoft.com/office/drawing/2014/main" id="{610DC275-9F55-8C42-9D5E-75F9D1C69902}"/>
                </a:ext>
              </a:extLst>
            </p:cNvPr>
            <p:cNvGrpSpPr/>
            <p:nvPr/>
          </p:nvGrpSpPr>
          <p:grpSpPr>
            <a:xfrm>
              <a:off x="5925718" y="4172499"/>
              <a:ext cx="1707867" cy="596789"/>
              <a:chOff x="547509" y="3196443"/>
              <a:chExt cx="1707867" cy="596789"/>
            </a:xfrm>
          </p:grpSpPr>
          <p:sp>
            <p:nvSpPr>
              <p:cNvPr id="16" name="Rounded Rectangle 15">
                <a:extLst>
                  <a:ext uri="{FF2B5EF4-FFF2-40B4-BE49-F238E27FC236}">
                    <a16:creationId xmlns:a16="http://schemas.microsoft.com/office/drawing/2014/main" id="{C79DE705-0F35-904F-B94F-1D34D0A24205}"/>
                  </a:ext>
                </a:extLst>
              </p:cNvPr>
              <p:cNvSpPr/>
              <p:nvPr/>
            </p:nvSpPr>
            <p:spPr>
              <a:xfrm>
                <a:off x="547509" y="3196443"/>
                <a:ext cx="1707867" cy="5967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EE10E9F6-C993-7E4F-A2CF-EE2859DCEF03}"/>
                  </a:ext>
                </a:extLst>
              </p:cNvPr>
              <p:cNvSpPr/>
              <p:nvPr/>
            </p:nvSpPr>
            <p:spPr>
              <a:xfrm>
                <a:off x="547509" y="3196443"/>
                <a:ext cx="1707867" cy="596789"/>
              </a:xfrm>
              <a:prstGeom prst="roundRect">
                <a:avLst>
                  <a:gd name="adj" fmla="val 5000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2D49C8F1-B494-1744-A487-584FA36FC923}"/>
                </a:ext>
              </a:extLst>
            </p:cNvPr>
            <p:cNvSpPr txBox="1"/>
            <p:nvPr/>
          </p:nvSpPr>
          <p:spPr>
            <a:xfrm>
              <a:off x="6059733" y="4255450"/>
              <a:ext cx="1439837" cy="430887"/>
            </a:xfrm>
            <a:prstGeom prst="rect">
              <a:avLst/>
            </a:prstGeom>
            <a:noFill/>
          </p:spPr>
          <p:txBody>
            <a:bodyPr wrap="square" lIns="0" rIns="0" rtlCol="0">
              <a:spAutoFit/>
            </a:bodyPr>
            <a:lstStyle/>
            <a:p>
              <a:pPr algn="ctr">
                <a:spcAft>
                  <a:spcPts val="1200"/>
                </a:spcAft>
              </a:pPr>
              <a:r>
                <a:rPr lang="en-GB" sz="2200" b="1" dirty="0">
                  <a:solidFill>
                    <a:srgbClr val="0069A9"/>
                  </a:solidFill>
                  <a:latin typeface="Arial" panose="020B0604020202020204" pitchFamily="34" charset="0"/>
                  <a:cs typeface="Arial" panose="020B0604020202020204" pitchFamily="34" charset="0"/>
                </a:rPr>
                <a:t>Equality</a:t>
              </a:r>
              <a:endParaRPr lang="en-GB" sz="2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901003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2" y="2564902"/>
            <a:ext cx="7781025" cy="3312029"/>
          </a:xfrm>
          <a:prstGeom prst="round2SameRect">
            <a:avLst>
              <a:gd name="adj1" fmla="val 990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7999" y="2728370"/>
            <a:ext cx="2843921" cy="3016210"/>
          </a:xfrm>
          <a:prstGeom prst="rect">
            <a:avLst/>
          </a:prstGeom>
          <a:noFill/>
        </p:spPr>
        <p:txBody>
          <a:bodyPr wrap="square" lIns="0" rtlCol="0">
            <a:spAutoFit/>
          </a:bodyPr>
          <a:lstStyle/>
          <a:p>
            <a:pPr>
              <a:spcAft>
                <a:spcPts val="1200"/>
              </a:spcAft>
            </a:pPr>
            <a:r>
              <a:rPr lang="en-GB" b="1" dirty="0">
                <a:solidFill>
                  <a:srgbClr val="0069A9"/>
                </a:solidFill>
                <a:latin typeface="Arial" panose="020B0604020202020204" pitchFamily="34" charset="0"/>
                <a:cs typeface="Arial" panose="020B0604020202020204" pitchFamily="34" charset="0"/>
              </a:rPr>
              <a:t>Equality</a:t>
            </a:r>
          </a:p>
          <a:p>
            <a:pPr>
              <a:spcAft>
                <a:spcPts val="1200"/>
              </a:spcAft>
            </a:pPr>
            <a:r>
              <a:rPr lang="en-GB" dirty="0">
                <a:latin typeface="Arial" panose="020B0604020202020204" pitchFamily="34" charset="0"/>
                <a:cs typeface="Arial" panose="020B0604020202020204" pitchFamily="34" charset="0"/>
              </a:rPr>
              <a:t>Through sport, Para athletes challenge stereotypes and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transform attitudes, helping to increase inclusion by breaking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down social barriers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and discrimination towards people with an impairment.</a:t>
            </a:r>
          </a:p>
        </p:txBody>
      </p:sp>
      <p:pic>
        <p:nvPicPr>
          <p:cNvPr id="8" name="Picture 7">
            <a:extLst>
              <a:ext uri="{FF2B5EF4-FFF2-40B4-BE49-F238E27FC236}">
                <a16:creationId xmlns:a16="http://schemas.microsoft.com/office/drawing/2014/main" id="{09E33BEA-549E-3245-AD3A-FE2E9E91C0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4058" r="18068" b="1"/>
          <a:stretch/>
        </p:blipFill>
        <p:spPr>
          <a:xfrm>
            <a:off x="3996283" y="2039052"/>
            <a:ext cx="4463850" cy="3837879"/>
          </a:xfrm>
          <a:prstGeom prst="round2DiagRect">
            <a:avLst>
              <a:gd name="adj1" fmla="val 7340"/>
              <a:gd name="adj2" fmla="val 0"/>
            </a:avLst>
          </a:prstGeom>
        </p:spPr>
      </p:pic>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84212" y="1989138"/>
            <a:ext cx="7775575" cy="575766"/>
          </a:xfrm>
          <a:prstGeom prst="round2SameRect">
            <a:avLst>
              <a:gd name="adj1" fmla="val 48974"/>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2915790" y="2039052"/>
            <a:ext cx="3312418"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The Paralympic Values</a:t>
            </a:r>
          </a:p>
        </p:txBody>
      </p:sp>
    </p:spTree>
    <p:extLst>
      <p:ext uri="{BB962C8B-B14F-4D97-AF65-F5344CB8AC3E}">
        <p14:creationId xmlns:p14="http://schemas.microsoft.com/office/powerpoint/2010/main" val="3062286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fade">
                                      <p:cBhvr>
                                        <p:cTn id="11"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7536"/>
            <a:ext cx="4613316" cy="3525759"/>
          </a:xfrm>
          <a:prstGeom prst="round2SameRect">
            <a:avLst>
              <a:gd name="adj1" fmla="val 845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7999" y="2821326"/>
            <a:ext cx="3996049" cy="3170099"/>
          </a:xfrm>
          <a:prstGeom prst="rect">
            <a:avLst/>
          </a:prstGeom>
          <a:noFill/>
        </p:spPr>
        <p:txBody>
          <a:bodyPr wrap="square" lIns="0" rtlCol="0">
            <a:spAutoFit/>
          </a:bodyPr>
          <a:lstStyle/>
          <a:p>
            <a:pPr marL="285750" indent="-285750">
              <a:spcAft>
                <a:spcPts val="1200"/>
              </a:spcAft>
              <a:buFont typeface="Arial" panose="020B0604020202020204" pitchFamily="34" charset="0"/>
              <a:buChar char="•"/>
            </a:pPr>
            <a:r>
              <a:rPr lang="en-GB" sz="1600" dirty="0">
                <a:latin typeface="Arial" panose="020B0604020202020204" pitchFamily="34" charset="0"/>
                <a:cs typeface="Arial" panose="020B0604020202020204" pitchFamily="34" charset="0"/>
              </a:rPr>
              <a:t>Iranian archer.</a:t>
            </a:r>
          </a:p>
          <a:p>
            <a:pPr marL="285750" indent="-285750">
              <a:spcAft>
                <a:spcPts val="1200"/>
              </a:spcAft>
              <a:buFont typeface="Arial" panose="020B0604020202020204" pitchFamily="34" charset="0"/>
              <a:buChar char="•"/>
            </a:pPr>
            <a:r>
              <a:rPr lang="en-GB" sz="1600" dirty="0">
                <a:latin typeface="Arial" panose="020B0604020202020204" pitchFamily="34" charset="0"/>
                <a:cs typeface="Arial" panose="020B0604020202020204" pitchFamily="34" charset="0"/>
              </a:rPr>
              <a:t>First Iranian woman to win gold in either Paralympic or Olympic Games.</a:t>
            </a:r>
          </a:p>
          <a:p>
            <a:pPr marL="285750" indent="-285750">
              <a:spcAft>
                <a:spcPts val="1200"/>
              </a:spcAft>
              <a:buFont typeface="Arial" panose="020B0604020202020204" pitchFamily="34" charset="0"/>
              <a:buChar char="•"/>
            </a:pPr>
            <a:r>
              <a:rPr lang="en-GB" sz="1600" dirty="0">
                <a:latin typeface="Arial" panose="020B0604020202020204" pitchFamily="34" charset="0"/>
                <a:cs typeface="Arial" panose="020B0604020202020204" pitchFamily="34" charset="0"/>
              </a:rPr>
              <a:t>Competed at both Paralympic and Olympic Games at Rio 2016.</a:t>
            </a:r>
          </a:p>
          <a:p>
            <a:pPr marL="285750" indent="-285750">
              <a:spcAft>
                <a:spcPts val="1200"/>
              </a:spcAft>
              <a:buFont typeface="Arial" panose="020B0604020202020204" pitchFamily="34" charset="0"/>
              <a:buChar char="•"/>
            </a:pPr>
            <a:r>
              <a:rPr lang="en-GB" sz="1600" dirty="0">
                <a:latin typeface="Arial" panose="020B0604020202020204" pitchFamily="34" charset="0"/>
                <a:cs typeface="Arial" panose="020B0604020202020204" pitchFamily="34" charset="0"/>
              </a:rPr>
              <a:t>In 2014, she addressed a UN Panel about disability and inclusion in sport.</a:t>
            </a:r>
          </a:p>
          <a:p>
            <a:pPr lvl="0">
              <a:spcAft>
                <a:spcPts val="1200"/>
              </a:spcAft>
            </a:pPr>
            <a:r>
              <a:rPr lang="en-GB" sz="1600" b="1" dirty="0">
                <a:solidFill>
                  <a:srgbClr val="0069A9"/>
                </a:solidFill>
                <a:latin typeface="Arial" panose="020B0604020202020204" pitchFamily="34" charset="0"/>
                <a:cs typeface="Arial" panose="020B0604020202020204" pitchFamily="34" charset="0"/>
              </a:rPr>
              <a:t>Do you agree that Para athletes are transforming attitudes to people with </a:t>
            </a:r>
            <a:br>
              <a:rPr lang="en-GB" sz="1600" b="1" dirty="0">
                <a:solidFill>
                  <a:srgbClr val="0069A9"/>
                </a:solidFill>
                <a:latin typeface="Arial" panose="020B0604020202020204" pitchFamily="34" charset="0"/>
                <a:cs typeface="Arial" panose="020B0604020202020204" pitchFamily="34" charset="0"/>
              </a:rPr>
            </a:br>
            <a:r>
              <a:rPr lang="en-GB" sz="1600" b="1" dirty="0">
                <a:solidFill>
                  <a:srgbClr val="0069A9"/>
                </a:solidFill>
                <a:latin typeface="Arial" panose="020B0604020202020204" pitchFamily="34" charset="0"/>
                <a:cs typeface="Arial" panose="020B0604020202020204" pitchFamily="34" charset="0"/>
              </a:rPr>
              <a:t>an impairment?</a:t>
            </a:r>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4613316" cy="575766"/>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3960489"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Equality: Zahra </a:t>
            </a:r>
            <a:r>
              <a:rPr lang="en-GB" sz="2400" b="1" dirty="0" err="1"/>
              <a:t>Nemati</a:t>
            </a:r>
            <a:endParaRPr lang="en-GB" sz="2400" b="1" dirty="0"/>
          </a:p>
        </p:txBody>
      </p:sp>
      <p:pic>
        <p:nvPicPr>
          <p:cNvPr id="7" name="Picture 6">
            <a:extLst>
              <a:ext uri="{FF2B5EF4-FFF2-40B4-BE49-F238E27FC236}">
                <a16:creationId xmlns:a16="http://schemas.microsoft.com/office/drawing/2014/main" id="{EA549EF6-BB20-E843-B649-885FF1E112A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8640" b="4806"/>
          <a:stretch/>
        </p:blipFill>
        <p:spPr>
          <a:xfrm>
            <a:off x="5580111" y="1986505"/>
            <a:ext cx="2879676" cy="3890767"/>
          </a:xfrm>
          <a:prstGeom prst="roundRect">
            <a:avLst>
              <a:gd name="adj" fmla="val 10775"/>
            </a:avLst>
          </a:prstGeom>
        </p:spPr>
      </p:pic>
    </p:spTree>
    <p:extLst>
      <p:ext uri="{BB962C8B-B14F-4D97-AF65-F5344CB8AC3E}">
        <p14:creationId xmlns:p14="http://schemas.microsoft.com/office/powerpoint/2010/main" val="1978441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animEffect transition="in" filter="fade">
                                      <p:cBhvr>
                                        <p:cTn id="15" dur="500"/>
                                        <p:tgtEl>
                                          <p:spTgt spid="14">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animEffect transition="in" filter="fade">
                                      <p:cBhvr>
                                        <p:cTn id="19" dur="500"/>
                                        <p:tgtEl>
                                          <p:spTgt spid="14">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animEffect transition="in" filter="fade">
                                      <p:cBhvr>
                                        <p:cTn id="23" dur="500"/>
                                        <p:tgtEl>
                                          <p:spTgt spid="14">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Effect transition="in" filter="fade">
                                      <p:cBhvr>
                                        <p:cTn id="27"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2" y="2564899"/>
            <a:ext cx="4037254" cy="3600404"/>
          </a:xfrm>
          <a:prstGeom prst="round2SameRect">
            <a:avLst>
              <a:gd name="adj1" fmla="val 8722"/>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10C8346D-5BE4-E644-B244-92ADBE5FD6DF}"/>
              </a:ext>
            </a:extLst>
          </p:cNvPr>
          <p:cNvSpPr txBox="1"/>
          <p:nvPr/>
        </p:nvSpPr>
        <p:spPr>
          <a:xfrm>
            <a:off x="1008000" y="2728370"/>
            <a:ext cx="3708016" cy="3185487"/>
          </a:xfrm>
          <a:prstGeom prst="rect">
            <a:avLst/>
          </a:prstGeom>
          <a:noFill/>
        </p:spPr>
        <p:txBody>
          <a:bodyPr wrap="square" lIns="0" rtlCol="0">
            <a:spAutoFit/>
          </a:bodyPr>
          <a:lstStyle/>
          <a:p>
            <a:pPr>
              <a:spcAft>
                <a:spcPts val="1800"/>
              </a:spcAft>
            </a:pPr>
            <a:r>
              <a:rPr lang="en-GB" b="1" dirty="0">
                <a:solidFill>
                  <a:srgbClr val="0069A9"/>
                </a:solidFill>
                <a:latin typeface="Arial" panose="020B0604020202020204" pitchFamily="34" charset="0"/>
                <a:cs typeface="Arial" panose="020B0604020202020204" pitchFamily="34" charset="0"/>
              </a:rPr>
              <a:t>Para athletes and Paralympians live by these values:</a:t>
            </a:r>
          </a:p>
          <a:p>
            <a:pPr marL="285750" indent="-285750">
              <a:spcAft>
                <a:spcPts val="1800"/>
              </a:spcAft>
              <a:buFont typeface="Arial" panose="020B0604020202020204" pitchFamily="34" charset="0"/>
              <a:buChar char="•"/>
            </a:pPr>
            <a:r>
              <a:rPr lang="en-GB" b="1" dirty="0">
                <a:solidFill>
                  <a:srgbClr val="0069A9"/>
                </a:solidFill>
                <a:latin typeface="Arial" panose="020B0604020202020204" pitchFamily="34" charset="0"/>
                <a:cs typeface="Arial" panose="020B0604020202020204" pitchFamily="34" charset="0"/>
              </a:rPr>
              <a:t>Courage</a:t>
            </a:r>
          </a:p>
          <a:p>
            <a:pPr marL="285750" indent="-285750">
              <a:spcAft>
                <a:spcPts val="1800"/>
              </a:spcAft>
              <a:buFont typeface="Arial" panose="020B0604020202020204" pitchFamily="34" charset="0"/>
              <a:buChar char="•"/>
            </a:pPr>
            <a:r>
              <a:rPr lang="en-GB" b="1" dirty="0">
                <a:solidFill>
                  <a:srgbClr val="0069A9"/>
                </a:solidFill>
                <a:latin typeface="Arial" panose="020B0604020202020204" pitchFamily="34" charset="0"/>
                <a:cs typeface="Arial" panose="020B0604020202020204" pitchFamily="34" charset="0"/>
              </a:rPr>
              <a:t>Determination</a:t>
            </a:r>
          </a:p>
          <a:p>
            <a:pPr marL="285750" indent="-285750">
              <a:spcAft>
                <a:spcPts val="1800"/>
              </a:spcAft>
              <a:buFont typeface="Arial" panose="020B0604020202020204" pitchFamily="34" charset="0"/>
              <a:buChar char="•"/>
            </a:pPr>
            <a:r>
              <a:rPr lang="en-GB" b="1" dirty="0">
                <a:solidFill>
                  <a:srgbClr val="0069A9"/>
                </a:solidFill>
                <a:latin typeface="Arial" panose="020B0604020202020204" pitchFamily="34" charset="0"/>
                <a:cs typeface="Arial" panose="020B0604020202020204" pitchFamily="34" charset="0"/>
              </a:rPr>
              <a:t>Inspiration</a:t>
            </a:r>
          </a:p>
          <a:p>
            <a:pPr marL="285750" indent="-285750">
              <a:spcAft>
                <a:spcPts val="1800"/>
              </a:spcAft>
              <a:buFont typeface="Arial" panose="020B0604020202020204" pitchFamily="34" charset="0"/>
              <a:buChar char="•"/>
            </a:pPr>
            <a:r>
              <a:rPr lang="en-GB" b="1" dirty="0">
                <a:solidFill>
                  <a:srgbClr val="0069A9"/>
                </a:solidFill>
                <a:latin typeface="Arial" panose="020B0604020202020204" pitchFamily="34" charset="0"/>
                <a:cs typeface="Arial" panose="020B0604020202020204" pitchFamily="34" charset="0"/>
              </a:rPr>
              <a:t>Equality</a:t>
            </a:r>
          </a:p>
          <a:p>
            <a:pPr>
              <a:spcAft>
                <a:spcPts val="1800"/>
              </a:spcAft>
            </a:pPr>
            <a:r>
              <a:rPr lang="en-GB" b="1" dirty="0">
                <a:solidFill>
                  <a:srgbClr val="0069A9"/>
                </a:solidFill>
                <a:latin typeface="Arial" panose="020B0604020202020204" pitchFamily="34" charset="0"/>
                <a:cs typeface="Arial" panose="020B0604020202020204" pitchFamily="34" charset="0"/>
              </a:rPr>
              <a:t>What values do you live by?</a:t>
            </a:r>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84212" y="1989138"/>
            <a:ext cx="4034426" cy="575766"/>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1008000" y="2039052"/>
            <a:ext cx="3312418"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The Paralympic Values</a:t>
            </a:r>
          </a:p>
        </p:txBody>
      </p:sp>
      <p:pic>
        <p:nvPicPr>
          <p:cNvPr id="3" name="Picture 2">
            <a:extLst>
              <a:ext uri="{FF2B5EF4-FFF2-40B4-BE49-F238E27FC236}">
                <a16:creationId xmlns:a16="http://schemas.microsoft.com/office/drawing/2014/main" id="{29B72ED6-FEA0-E647-A132-12451EDB237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3716" r="15388"/>
          <a:stretch/>
        </p:blipFill>
        <p:spPr>
          <a:xfrm>
            <a:off x="5039804" y="1989139"/>
            <a:ext cx="3419984" cy="3744118"/>
          </a:xfrm>
          <a:prstGeom prst="roundRect">
            <a:avLst>
              <a:gd name="adj" fmla="val 8122"/>
            </a:avLst>
          </a:prstGeom>
        </p:spPr>
      </p:pic>
    </p:spTree>
    <p:extLst>
      <p:ext uri="{BB962C8B-B14F-4D97-AF65-F5344CB8AC3E}">
        <p14:creationId xmlns:p14="http://schemas.microsoft.com/office/powerpoint/2010/main" val="1205448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fade">
                                      <p:cBhvr>
                                        <p:cTn id="11" dur="500"/>
                                        <p:tgtEl>
                                          <p:spTgt spid="1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animEffect transition="in" filter="fade">
                                      <p:cBhvr>
                                        <p:cTn id="15" dur="500"/>
                                        <p:tgtEl>
                                          <p:spTgt spid="14">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animEffect transition="in" filter="fade">
                                      <p:cBhvr>
                                        <p:cTn id="19" dur="500"/>
                                        <p:tgtEl>
                                          <p:spTgt spid="14">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xEl>
                                              <p:pRg st="4" end="4"/>
                                            </p:txEl>
                                          </p:spTgt>
                                        </p:tgtEl>
                                        <p:attrNameLst>
                                          <p:attrName>style.visibility</p:attrName>
                                        </p:attrNameLst>
                                      </p:cBhvr>
                                      <p:to>
                                        <p:strVal val="visible"/>
                                      </p:to>
                                    </p:set>
                                    <p:animEffect transition="in" filter="fade">
                                      <p:cBhvr>
                                        <p:cTn id="23" dur="500"/>
                                        <p:tgtEl>
                                          <p:spTgt spid="14">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animEffect transition="in" filter="fade">
                                      <p:cBhvr>
                                        <p:cTn id="27" dur="500"/>
                                        <p:tgtEl>
                                          <p:spTgt spid="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2" y="2564902"/>
            <a:ext cx="7781025" cy="3312029"/>
          </a:xfrm>
          <a:prstGeom prst="round2SameRect">
            <a:avLst>
              <a:gd name="adj1" fmla="val 990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8000" y="2728370"/>
            <a:ext cx="3275968" cy="369332"/>
          </a:xfrm>
          <a:prstGeom prst="rect">
            <a:avLst/>
          </a:prstGeom>
          <a:noFill/>
        </p:spPr>
        <p:txBody>
          <a:bodyPr wrap="square" lIns="0" rtlCol="0">
            <a:spAutoFit/>
          </a:bodyPr>
          <a:lstStyle/>
          <a:p>
            <a:pPr>
              <a:spcAft>
                <a:spcPts val="1200"/>
              </a:spcAft>
            </a:pPr>
            <a:r>
              <a:rPr lang="en-GB" b="1" dirty="0">
                <a:solidFill>
                  <a:srgbClr val="0069A9"/>
                </a:solidFill>
                <a:latin typeface="Arial" panose="020B0604020202020204" pitchFamily="34" charset="0"/>
                <a:cs typeface="Arial" panose="020B0604020202020204" pitchFamily="34" charset="0"/>
              </a:rPr>
              <a:t>What is a value?</a:t>
            </a:r>
            <a:endParaRPr lang="en-GB"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09E33BEA-549E-3245-AD3A-FE2E9E91C0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167" t="-10420" b="2082"/>
          <a:stretch/>
        </p:blipFill>
        <p:spPr>
          <a:xfrm>
            <a:off x="3491879" y="2132856"/>
            <a:ext cx="4967908" cy="3744077"/>
          </a:xfrm>
          <a:prstGeom prst="round2DiagRect">
            <a:avLst>
              <a:gd name="adj1" fmla="val 9305"/>
              <a:gd name="adj2" fmla="val 0"/>
            </a:avLst>
          </a:prstGeom>
        </p:spPr>
      </p:pic>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84212" y="1989138"/>
            <a:ext cx="7775575" cy="575766"/>
          </a:xfrm>
          <a:prstGeom prst="round2SameRect">
            <a:avLst>
              <a:gd name="adj1" fmla="val 48974"/>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2915790" y="2039052"/>
            <a:ext cx="3312418"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The Paralympic Values</a:t>
            </a:r>
          </a:p>
        </p:txBody>
      </p:sp>
    </p:spTree>
    <p:extLst>
      <p:ext uri="{BB962C8B-B14F-4D97-AF65-F5344CB8AC3E}">
        <p14:creationId xmlns:p14="http://schemas.microsoft.com/office/powerpoint/2010/main" val="730559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2" y="2564902"/>
            <a:ext cx="7781025" cy="3312029"/>
          </a:xfrm>
          <a:prstGeom prst="round2SameRect">
            <a:avLst>
              <a:gd name="adj1" fmla="val 990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8000" y="2728370"/>
            <a:ext cx="2339864" cy="646331"/>
          </a:xfrm>
          <a:prstGeom prst="rect">
            <a:avLst/>
          </a:prstGeom>
          <a:noFill/>
        </p:spPr>
        <p:txBody>
          <a:bodyPr wrap="square" lIns="0" rtlCol="0">
            <a:spAutoFit/>
          </a:bodyPr>
          <a:lstStyle/>
          <a:p>
            <a:pPr>
              <a:spcAft>
                <a:spcPts val="1200"/>
              </a:spcAft>
            </a:pPr>
            <a:r>
              <a:rPr lang="en-GB" b="1" dirty="0">
                <a:solidFill>
                  <a:srgbClr val="0069A9"/>
                </a:solidFill>
                <a:latin typeface="Arial" panose="020B0604020202020204" pitchFamily="34" charset="0"/>
                <a:cs typeface="Arial" panose="020B0604020202020204" pitchFamily="34" charset="0"/>
              </a:rPr>
              <a:t>What is a Paralympic value?</a:t>
            </a:r>
            <a:endParaRPr lang="en-GB"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09E33BEA-549E-3245-AD3A-FE2E9E91C0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939" t="3922" r="-1"/>
          <a:stretch/>
        </p:blipFill>
        <p:spPr>
          <a:xfrm>
            <a:off x="3491879" y="2348879"/>
            <a:ext cx="4967908" cy="3527259"/>
          </a:xfrm>
          <a:prstGeom prst="round2DiagRect">
            <a:avLst>
              <a:gd name="adj1" fmla="val 9305"/>
              <a:gd name="adj2" fmla="val 0"/>
            </a:avLst>
          </a:prstGeom>
        </p:spPr>
      </p:pic>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84212" y="1989138"/>
            <a:ext cx="7775575" cy="575766"/>
          </a:xfrm>
          <a:prstGeom prst="round2SameRect">
            <a:avLst>
              <a:gd name="adj1" fmla="val 48974"/>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2915790" y="2039052"/>
            <a:ext cx="3312418"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The Paralympic Values</a:t>
            </a:r>
          </a:p>
        </p:txBody>
      </p:sp>
    </p:spTree>
    <p:extLst>
      <p:ext uri="{BB962C8B-B14F-4D97-AF65-F5344CB8AC3E}">
        <p14:creationId xmlns:p14="http://schemas.microsoft.com/office/powerpoint/2010/main" val="3822369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2" y="2564900"/>
            <a:ext cx="4037254" cy="1512171"/>
          </a:xfrm>
          <a:prstGeom prst="round2SameRect">
            <a:avLst>
              <a:gd name="adj1" fmla="val 19981"/>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8000" y="2728370"/>
            <a:ext cx="3203960" cy="1077218"/>
          </a:xfrm>
          <a:prstGeom prst="rect">
            <a:avLst/>
          </a:prstGeom>
          <a:noFill/>
        </p:spPr>
        <p:txBody>
          <a:bodyPr wrap="square" lIns="0" rtlCol="0">
            <a:spAutoFit/>
          </a:bodyPr>
          <a:lstStyle/>
          <a:p>
            <a:pPr>
              <a:spcAft>
                <a:spcPts val="1200"/>
              </a:spcAft>
            </a:pPr>
            <a:r>
              <a:rPr lang="en-GB" b="1" dirty="0">
                <a:solidFill>
                  <a:srgbClr val="0069A9"/>
                </a:solidFill>
                <a:latin typeface="Arial" panose="020B0604020202020204" pitchFamily="34" charset="0"/>
                <a:cs typeface="Arial" panose="020B0604020202020204" pitchFamily="34" charset="0"/>
              </a:rPr>
              <a:t>Take a look at the pictures.</a:t>
            </a:r>
          </a:p>
          <a:p>
            <a:pPr>
              <a:spcAft>
                <a:spcPts val="1200"/>
              </a:spcAft>
            </a:pPr>
            <a:r>
              <a:rPr lang="en-GB" b="1" dirty="0">
                <a:solidFill>
                  <a:srgbClr val="0069A9"/>
                </a:solidFill>
                <a:latin typeface="Arial" panose="020B0604020202020204" pitchFamily="34" charset="0"/>
                <a:cs typeface="Arial" panose="020B0604020202020204" pitchFamily="34" charset="0"/>
              </a:rPr>
              <a:t>What Paralympic value do you see in these athletes?  </a:t>
            </a:r>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84212" y="1989138"/>
            <a:ext cx="4034426" cy="575766"/>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1008000" y="2039052"/>
            <a:ext cx="3312418"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The Paralympic Values</a:t>
            </a:r>
          </a:p>
        </p:txBody>
      </p:sp>
      <p:pic>
        <p:nvPicPr>
          <p:cNvPr id="3" name="Picture 2">
            <a:extLst>
              <a:ext uri="{FF2B5EF4-FFF2-40B4-BE49-F238E27FC236}">
                <a16:creationId xmlns:a16="http://schemas.microsoft.com/office/drawing/2014/main" id="{71D0C789-E433-5548-97D3-F1F070B56F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9087" b="9087"/>
          <a:stretch/>
        </p:blipFill>
        <p:spPr>
          <a:xfrm>
            <a:off x="5151554" y="1989138"/>
            <a:ext cx="3311724" cy="3741839"/>
          </a:xfrm>
          <a:prstGeom prst="roundRect">
            <a:avLst>
              <a:gd name="adj" fmla="val 8412"/>
            </a:avLst>
          </a:prstGeom>
        </p:spPr>
      </p:pic>
    </p:spTree>
    <p:extLst>
      <p:ext uri="{BB962C8B-B14F-4D97-AF65-F5344CB8AC3E}">
        <p14:creationId xmlns:p14="http://schemas.microsoft.com/office/powerpoint/2010/main" val="125482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fade">
                                      <p:cBhvr>
                                        <p:cTn id="11"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4D16C56-496D-7F46-8C9D-D9E6612E299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803" b="803"/>
          <a:stretch/>
        </p:blipFill>
        <p:spPr>
          <a:xfrm>
            <a:off x="1880828" y="2276872"/>
            <a:ext cx="5382344" cy="3600060"/>
          </a:xfrm>
          <a:prstGeom prst="roundRect">
            <a:avLst>
              <a:gd name="adj" fmla="val 8288"/>
            </a:avLst>
          </a:prstGeom>
        </p:spPr>
      </p:pic>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84212" y="1989138"/>
            <a:ext cx="3959796" cy="575766"/>
          </a:xfrm>
          <a:prstGeom prst="roundRect">
            <a:avLst>
              <a:gd name="adj" fmla="val 4843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3312418"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The Paralympic Values</a:t>
            </a:r>
          </a:p>
        </p:txBody>
      </p:sp>
      <p:grpSp>
        <p:nvGrpSpPr>
          <p:cNvPr id="3" name="Group 2">
            <a:extLst>
              <a:ext uri="{FF2B5EF4-FFF2-40B4-BE49-F238E27FC236}">
                <a16:creationId xmlns:a16="http://schemas.microsoft.com/office/drawing/2014/main" id="{E2C38A5A-0729-014D-A365-2B63FA303F69}"/>
              </a:ext>
            </a:extLst>
          </p:cNvPr>
          <p:cNvGrpSpPr/>
          <p:nvPr/>
        </p:nvGrpSpPr>
        <p:grpSpPr>
          <a:xfrm>
            <a:off x="5724128" y="4941168"/>
            <a:ext cx="1799555" cy="596789"/>
            <a:chOff x="6138621" y="4172499"/>
            <a:chExt cx="1799555" cy="596789"/>
          </a:xfrm>
        </p:grpSpPr>
        <p:grpSp>
          <p:nvGrpSpPr>
            <p:cNvPr id="2" name="Group 1">
              <a:extLst>
                <a:ext uri="{FF2B5EF4-FFF2-40B4-BE49-F238E27FC236}">
                  <a16:creationId xmlns:a16="http://schemas.microsoft.com/office/drawing/2014/main" id="{610DC275-9F55-8C42-9D5E-75F9D1C69902}"/>
                </a:ext>
              </a:extLst>
            </p:cNvPr>
            <p:cNvGrpSpPr/>
            <p:nvPr/>
          </p:nvGrpSpPr>
          <p:grpSpPr>
            <a:xfrm>
              <a:off x="6138621" y="4172499"/>
              <a:ext cx="1799555" cy="596789"/>
              <a:chOff x="760412" y="3196443"/>
              <a:chExt cx="1799555" cy="596789"/>
            </a:xfrm>
          </p:grpSpPr>
          <p:sp>
            <p:nvSpPr>
              <p:cNvPr id="16" name="Rounded Rectangle 15">
                <a:extLst>
                  <a:ext uri="{FF2B5EF4-FFF2-40B4-BE49-F238E27FC236}">
                    <a16:creationId xmlns:a16="http://schemas.microsoft.com/office/drawing/2014/main" id="{C79DE705-0F35-904F-B94F-1D34D0A24205}"/>
                  </a:ext>
                </a:extLst>
              </p:cNvPr>
              <p:cNvSpPr/>
              <p:nvPr/>
            </p:nvSpPr>
            <p:spPr>
              <a:xfrm>
                <a:off x="760412" y="3196443"/>
                <a:ext cx="1799555" cy="5967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EE10E9F6-C993-7E4F-A2CF-EE2859DCEF03}"/>
                  </a:ext>
                </a:extLst>
              </p:cNvPr>
              <p:cNvSpPr/>
              <p:nvPr/>
            </p:nvSpPr>
            <p:spPr>
              <a:xfrm>
                <a:off x="760412" y="3196443"/>
                <a:ext cx="1799555" cy="596789"/>
              </a:xfrm>
              <a:prstGeom prst="roundRect">
                <a:avLst>
                  <a:gd name="adj" fmla="val 5000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2D49C8F1-B494-1744-A487-584FA36FC923}"/>
                </a:ext>
              </a:extLst>
            </p:cNvPr>
            <p:cNvSpPr txBox="1"/>
            <p:nvPr/>
          </p:nvSpPr>
          <p:spPr>
            <a:xfrm>
              <a:off x="6354322" y="4255450"/>
              <a:ext cx="1368152" cy="430887"/>
            </a:xfrm>
            <a:prstGeom prst="rect">
              <a:avLst/>
            </a:prstGeom>
            <a:noFill/>
          </p:spPr>
          <p:txBody>
            <a:bodyPr wrap="square" lIns="0" rIns="0" rtlCol="0">
              <a:spAutoFit/>
            </a:bodyPr>
            <a:lstStyle/>
            <a:p>
              <a:pPr algn="ctr">
                <a:spcAft>
                  <a:spcPts val="1200"/>
                </a:spcAft>
              </a:pPr>
              <a:r>
                <a:rPr lang="en-GB" sz="2200" b="1" dirty="0">
                  <a:solidFill>
                    <a:srgbClr val="0069A9"/>
                  </a:solidFill>
                  <a:latin typeface="Arial" panose="020B0604020202020204" pitchFamily="34" charset="0"/>
                  <a:cs typeface="Arial" panose="020B0604020202020204" pitchFamily="34" charset="0"/>
                </a:rPr>
                <a:t>Courage</a:t>
              </a:r>
              <a:endParaRPr lang="en-GB" sz="2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934905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2" y="2564902"/>
            <a:ext cx="7781025" cy="3312029"/>
          </a:xfrm>
          <a:prstGeom prst="round2SameRect">
            <a:avLst>
              <a:gd name="adj1" fmla="val 990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8000" y="2728370"/>
            <a:ext cx="2339864" cy="2462213"/>
          </a:xfrm>
          <a:prstGeom prst="rect">
            <a:avLst/>
          </a:prstGeom>
          <a:noFill/>
        </p:spPr>
        <p:txBody>
          <a:bodyPr wrap="square" lIns="0" rtlCol="0">
            <a:spAutoFit/>
          </a:bodyPr>
          <a:lstStyle/>
          <a:p>
            <a:pPr>
              <a:spcAft>
                <a:spcPts val="1200"/>
              </a:spcAft>
            </a:pPr>
            <a:r>
              <a:rPr lang="en-GB" b="1" dirty="0">
                <a:solidFill>
                  <a:srgbClr val="0069A9"/>
                </a:solidFill>
                <a:latin typeface="Arial" panose="020B0604020202020204" pitchFamily="34" charset="0"/>
                <a:cs typeface="Arial" panose="020B0604020202020204" pitchFamily="34" charset="0"/>
              </a:rPr>
              <a:t>Courage</a:t>
            </a:r>
          </a:p>
          <a:p>
            <a:pPr>
              <a:spcAft>
                <a:spcPts val="1200"/>
              </a:spcAft>
            </a:pPr>
            <a:r>
              <a:rPr lang="en-GB" dirty="0">
                <a:latin typeface="Arial" panose="020B0604020202020204" pitchFamily="34" charset="0"/>
                <a:cs typeface="Arial" panose="020B0604020202020204" pitchFamily="34" charset="0"/>
              </a:rPr>
              <a:t>Para athletes, through their performances, showcase to the world what can be achieved when testing your body to its absolute limits.</a:t>
            </a:r>
          </a:p>
        </p:txBody>
      </p:sp>
      <p:pic>
        <p:nvPicPr>
          <p:cNvPr id="8" name="Picture 7">
            <a:extLst>
              <a:ext uri="{FF2B5EF4-FFF2-40B4-BE49-F238E27FC236}">
                <a16:creationId xmlns:a16="http://schemas.microsoft.com/office/drawing/2014/main" id="{09E33BEA-549E-3245-AD3A-FE2E9E91C0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90" t="-6392" r="1090"/>
          <a:stretch/>
        </p:blipFill>
        <p:spPr>
          <a:xfrm>
            <a:off x="3491879" y="2204864"/>
            <a:ext cx="4967908" cy="3672068"/>
          </a:xfrm>
          <a:prstGeom prst="round2DiagRect">
            <a:avLst>
              <a:gd name="adj1" fmla="val 9305"/>
              <a:gd name="adj2" fmla="val 0"/>
            </a:avLst>
          </a:prstGeom>
        </p:spPr>
      </p:pic>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84212" y="1989138"/>
            <a:ext cx="7775575" cy="575766"/>
          </a:xfrm>
          <a:prstGeom prst="round2SameRect">
            <a:avLst>
              <a:gd name="adj1" fmla="val 48974"/>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2915790" y="2039052"/>
            <a:ext cx="3312418"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The Paralympic Values</a:t>
            </a:r>
          </a:p>
        </p:txBody>
      </p:sp>
    </p:spTree>
    <p:extLst>
      <p:ext uri="{BB962C8B-B14F-4D97-AF65-F5344CB8AC3E}">
        <p14:creationId xmlns:p14="http://schemas.microsoft.com/office/powerpoint/2010/main" val="1622014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fade">
                                      <p:cBhvr>
                                        <p:cTn id="11"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4" y="2567537"/>
            <a:ext cx="4613316" cy="3309736"/>
          </a:xfrm>
          <a:prstGeom prst="round2SameRect">
            <a:avLst>
              <a:gd name="adj1" fmla="val 845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7999" y="2821326"/>
            <a:ext cx="3996049" cy="2923877"/>
          </a:xfrm>
          <a:prstGeom prst="rect">
            <a:avLst/>
          </a:prstGeom>
          <a:noFill/>
        </p:spPr>
        <p:txBody>
          <a:bodyPr wrap="square" lIns="0" rtlCol="0">
            <a:spAutoFit/>
          </a:bodyPr>
          <a:lstStyle/>
          <a:p>
            <a:pPr marL="285750" indent="-285750">
              <a:spcAft>
                <a:spcPts val="1200"/>
              </a:spcAft>
              <a:buFont typeface="Arial" panose="020B0604020202020204" pitchFamily="34" charset="0"/>
              <a:buChar char="•"/>
            </a:pPr>
            <a:r>
              <a:rPr lang="en-GB" sz="1600" dirty="0">
                <a:latin typeface="Arial" panose="020B0604020202020204" pitchFamily="34" charset="0"/>
                <a:cs typeface="Arial" panose="020B0604020202020204" pitchFamily="34" charset="0"/>
              </a:rPr>
              <a:t>French alpine skier.</a:t>
            </a:r>
          </a:p>
          <a:p>
            <a:pPr marL="285750" indent="-285750">
              <a:spcAft>
                <a:spcPts val="1200"/>
              </a:spcAft>
              <a:buFont typeface="Arial" panose="020B0604020202020204" pitchFamily="34" charset="0"/>
              <a:buChar char="•"/>
            </a:pPr>
            <a:r>
              <a:rPr lang="en-GB" sz="1600" dirty="0">
                <a:latin typeface="Arial" panose="020B0604020202020204" pitchFamily="34" charset="0"/>
                <a:cs typeface="Arial" panose="020B0604020202020204" pitchFamily="34" charset="0"/>
              </a:rPr>
              <a:t>Born without her left arm.</a:t>
            </a:r>
          </a:p>
          <a:p>
            <a:pPr marL="285750" indent="-285750">
              <a:spcAft>
                <a:spcPts val="1200"/>
              </a:spcAft>
              <a:buFont typeface="Arial" panose="020B0604020202020204" pitchFamily="34" charset="0"/>
              <a:buChar char="•"/>
            </a:pPr>
            <a:r>
              <a:rPr lang="en-GB" sz="1600" dirty="0">
                <a:latin typeface="Arial" panose="020B0604020202020204" pitchFamily="34" charset="0"/>
                <a:cs typeface="Arial" panose="020B0604020202020204" pitchFamily="34" charset="0"/>
              </a:rPr>
              <a:t>Four golds at Sochi 2014 and four golds at PyeongChang 2018, aged 24 years.</a:t>
            </a:r>
          </a:p>
          <a:p>
            <a:pPr marL="285750" indent="-285750">
              <a:spcAft>
                <a:spcPts val="1200"/>
              </a:spcAft>
              <a:buFont typeface="Arial" panose="020B0604020202020204" pitchFamily="34" charset="0"/>
              <a:buChar char="•"/>
            </a:pPr>
            <a:r>
              <a:rPr lang="en-GB" sz="1600" dirty="0">
                <a:latin typeface="Arial" panose="020B0604020202020204" pitchFamily="34" charset="0"/>
                <a:cs typeface="Arial" panose="020B0604020202020204" pitchFamily="34" charset="0"/>
              </a:rPr>
              <a:t>Serves as a member of IPC Athlete Council to further develop the Paralympic Movement.</a:t>
            </a:r>
          </a:p>
          <a:p>
            <a:pPr lvl="0">
              <a:spcAft>
                <a:spcPts val="1200"/>
              </a:spcAft>
            </a:pPr>
            <a:r>
              <a:rPr lang="en-GB" sz="1600" b="1" dirty="0">
                <a:solidFill>
                  <a:srgbClr val="0069A9"/>
                </a:solidFill>
                <a:latin typeface="Arial" panose="020B0604020202020204" pitchFamily="34" charset="0"/>
                <a:cs typeface="Arial" panose="020B0604020202020204" pitchFamily="34" charset="0"/>
              </a:rPr>
              <a:t>When have you tested your body to </a:t>
            </a:r>
            <a:br>
              <a:rPr lang="en-GB" sz="1600" b="1" dirty="0">
                <a:solidFill>
                  <a:srgbClr val="0069A9"/>
                </a:solidFill>
                <a:latin typeface="Arial" panose="020B0604020202020204" pitchFamily="34" charset="0"/>
                <a:cs typeface="Arial" panose="020B0604020202020204" pitchFamily="34" charset="0"/>
              </a:rPr>
            </a:br>
            <a:r>
              <a:rPr lang="en-GB" sz="1600" b="1" dirty="0">
                <a:solidFill>
                  <a:srgbClr val="0069A9"/>
                </a:solidFill>
                <a:latin typeface="Arial" panose="020B0604020202020204" pitchFamily="34" charset="0"/>
                <a:cs typeface="Arial" panose="020B0604020202020204" pitchFamily="34" charset="0"/>
              </a:rPr>
              <a:t>its limit?</a:t>
            </a:r>
          </a:p>
        </p:txBody>
      </p:sp>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78763" y="1989138"/>
            <a:ext cx="4613316" cy="575766"/>
          </a:xfrm>
          <a:prstGeom prst="round2SameRect">
            <a:avLst>
              <a:gd name="adj1" fmla="val 50000"/>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3960489"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Courage: Marie </a:t>
            </a:r>
            <a:r>
              <a:rPr lang="en-GB" sz="2400" b="1" dirty="0" err="1"/>
              <a:t>Bochet</a:t>
            </a:r>
            <a:endParaRPr lang="en-GB" sz="2400" b="1" dirty="0"/>
          </a:p>
        </p:txBody>
      </p:sp>
      <p:pic>
        <p:nvPicPr>
          <p:cNvPr id="9" name="Picture 8">
            <a:extLst>
              <a:ext uri="{FF2B5EF4-FFF2-40B4-BE49-F238E27FC236}">
                <a16:creationId xmlns:a16="http://schemas.microsoft.com/office/drawing/2014/main" id="{7C0C1CE1-4ECB-9245-9E7C-1207CD05B44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873" b="4488"/>
          <a:stretch/>
        </p:blipFill>
        <p:spPr>
          <a:xfrm>
            <a:off x="5580112" y="1989139"/>
            <a:ext cx="2879676" cy="3888134"/>
          </a:xfrm>
          <a:prstGeom prst="roundRect">
            <a:avLst>
              <a:gd name="adj" fmla="val 10775"/>
            </a:avLst>
          </a:prstGeom>
          <a:ln w="15875">
            <a:noFill/>
          </a:ln>
        </p:spPr>
      </p:pic>
    </p:spTree>
    <p:extLst>
      <p:ext uri="{BB962C8B-B14F-4D97-AF65-F5344CB8AC3E}">
        <p14:creationId xmlns:p14="http://schemas.microsoft.com/office/powerpoint/2010/main" val="1827504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xEl>
                                              <p:pRg st="1" end="1"/>
                                            </p:txEl>
                                          </p:spTgt>
                                        </p:tgtEl>
                                        <p:attrNameLst>
                                          <p:attrName>style.visibility</p:attrName>
                                        </p:attrNameLst>
                                      </p:cBhvr>
                                      <p:to>
                                        <p:strVal val="visible"/>
                                      </p:to>
                                    </p:set>
                                    <p:animEffect transition="in" filter="fade">
                                      <p:cBhvr>
                                        <p:cTn id="15" dur="500"/>
                                        <p:tgtEl>
                                          <p:spTgt spid="14">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xEl>
                                              <p:pRg st="2" end="2"/>
                                            </p:txEl>
                                          </p:spTgt>
                                        </p:tgtEl>
                                        <p:attrNameLst>
                                          <p:attrName>style.visibility</p:attrName>
                                        </p:attrNameLst>
                                      </p:cBhvr>
                                      <p:to>
                                        <p:strVal val="visible"/>
                                      </p:to>
                                    </p:set>
                                    <p:animEffect transition="in" filter="fade">
                                      <p:cBhvr>
                                        <p:cTn id="19" dur="500"/>
                                        <p:tgtEl>
                                          <p:spTgt spid="14">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animEffect transition="in" filter="fade">
                                      <p:cBhvr>
                                        <p:cTn id="23" dur="500"/>
                                        <p:tgtEl>
                                          <p:spTgt spid="14">
                                            <p:txEl>
                                              <p:pRg st="3" end="3"/>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Effect transition="in" filter="fade">
                                      <p:cBhvr>
                                        <p:cTn id="27" dur="50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7F44DA7-82EC-2C42-8933-ECAC75C8C4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80828" y="2309483"/>
            <a:ext cx="5382344" cy="3543488"/>
          </a:xfrm>
          <a:prstGeom prst="roundRect">
            <a:avLst>
              <a:gd name="adj" fmla="val 7743"/>
            </a:avLst>
          </a:prstGeom>
        </p:spPr>
      </p:pic>
      <p:sp>
        <p:nvSpPr>
          <p:cNvPr id="17" name="Rounded Rectangle 16">
            <a:extLst>
              <a:ext uri="{FF2B5EF4-FFF2-40B4-BE49-F238E27FC236}">
                <a16:creationId xmlns:a16="http://schemas.microsoft.com/office/drawing/2014/main" id="{2EF78D26-9607-9D4D-A2D3-583CE6913321}"/>
              </a:ext>
            </a:extLst>
          </p:cNvPr>
          <p:cNvSpPr/>
          <p:nvPr/>
        </p:nvSpPr>
        <p:spPr>
          <a:xfrm rot="10800000" flipH="1">
            <a:off x="684212" y="1989138"/>
            <a:ext cx="3959796" cy="575766"/>
          </a:xfrm>
          <a:prstGeom prst="roundRect">
            <a:avLst>
              <a:gd name="adj" fmla="val 4843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971550" y="2039052"/>
            <a:ext cx="3312418"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The Paralympic Values</a:t>
            </a:r>
          </a:p>
        </p:txBody>
      </p:sp>
      <p:grpSp>
        <p:nvGrpSpPr>
          <p:cNvPr id="3" name="Group 2">
            <a:extLst>
              <a:ext uri="{FF2B5EF4-FFF2-40B4-BE49-F238E27FC236}">
                <a16:creationId xmlns:a16="http://schemas.microsoft.com/office/drawing/2014/main" id="{E2C38A5A-0729-014D-A365-2B63FA303F69}"/>
              </a:ext>
            </a:extLst>
          </p:cNvPr>
          <p:cNvGrpSpPr/>
          <p:nvPr/>
        </p:nvGrpSpPr>
        <p:grpSpPr>
          <a:xfrm>
            <a:off x="5148064" y="4941168"/>
            <a:ext cx="2375619" cy="596789"/>
            <a:chOff x="5562557" y="4172499"/>
            <a:chExt cx="2375619" cy="596789"/>
          </a:xfrm>
        </p:grpSpPr>
        <p:grpSp>
          <p:nvGrpSpPr>
            <p:cNvPr id="2" name="Group 1">
              <a:extLst>
                <a:ext uri="{FF2B5EF4-FFF2-40B4-BE49-F238E27FC236}">
                  <a16:creationId xmlns:a16="http://schemas.microsoft.com/office/drawing/2014/main" id="{610DC275-9F55-8C42-9D5E-75F9D1C69902}"/>
                </a:ext>
              </a:extLst>
            </p:cNvPr>
            <p:cNvGrpSpPr/>
            <p:nvPr/>
          </p:nvGrpSpPr>
          <p:grpSpPr>
            <a:xfrm>
              <a:off x="5562557" y="4172499"/>
              <a:ext cx="2375619" cy="596789"/>
              <a:chOff x="184348" y="3196443"/>
              <a:chExt cx="2375619" cy="596789"/>
            </a:xfrm>
          </p:grpSpPr>
          <p:sp>
            <p:nvSpPr>
              <p:cNvPr id="16" name="Rounded Rectangle 15">
                <a:extLst>
                  <a:ext uri="{FF2B5EF4-FFF2-40B4-BE49-F238E27FC236}">
                    <a16:creationId xmlns:a16="http://schemas.microsoft.com/office/drawing/2014/main" id="{C79DE705-0F35-904F-B94F-1D34D0A24205}"/>
                  </a:ext>
                </a:extLst>
              </p:cNvPr>
              <p:cNvSpPr/>
              <p:nvPr/>
            </p:nvSpPr>
            <p:spPr>
              <a:xfrm>
                <a:off x="184348" y="3196443"/>
                <a:ext cx="2375619" cy="5967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EE10E9F6-C993-7E4F-A2CF-EE2859DCEF03}"/>
                  </a:ext>
                </a:extLst>
              </p:cNvPr>
              <p:cNvSpPr/>
              <p:nvPr/>
            </p:nvSpPr>
            <p:spPr>
              <a:xfrm>
                <a:off x="184348" y="3196443"/>
                <a:ext cx="2375619" cy="596789"/>
              </a:xfrm>
              <a:prstGeom prst="roundRect">
                <a:avLst>
                  <a:gd name="adj" fmla="val 5000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2D49C8F1-B494-1744-A487-584FA36FC923}"/>
                </a:ext>
              </a:extLst>
            </p:cNvPr>
            <p:cNvSpPr txBox="1"/>
            <p:nvPr/>
          </p:nvSpPr>
          <p:spPr>
            <a:xfrm>
              <a:off x="5742416" y="4255450"/>
              <a:ext cx="2015901" cy="430887"/>
            </a:xfrm>
            <a:prstGeom prst="rect">
              <a:avLst/>
            </a:prstGeom>
            <a:noFill/>
          </p:spPr>
          <p:txBody>
            <a:bodyPr wrap="square" lIns="0" rIns="0" rtlCol="0">
              <a:spAutoFit/>
            </a:bodyPr>
            <a:lstStyle/>
            <a:p>
              <a:pPr algn="ctr">
                <a:spcAft>
                  <a:spcPts val="1200"/>
                </a:spcAft>
              </a:pPr>
              <a:r>
                <a:rPr lang="en-GB" sz="2200" b="1" dirty="0">
                  <a:solidFill>
                    <a:srgbClr val="0069A9"/>
                  </a:solidFill>
                  <a:latin typeface="Arial" panose="020B0604020202020204" pitchFamily="34" charset="0"/>
                  <a:cs typeface="Arial" panose="020B0604020202020204" pitchFamily="34" charset="0"/>
                </a:rPr>
                <a:t>Determination</a:t>
              </a:r>
              <a:endParaRPr lang="en-GB" sz="22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79813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extLst>
              <a:ext uri="{FF2B5EF4-FFF2-40B4-BE49-F238E27FC236}">
                <a16:creationId xmlns:a16="http://schemas.microsoft.com/office/drawing/2014/main" id="{4DE14E34-8EFE-DF45-9993-83B41060CCA8}"/>
              </a:ext>
            </a:extLst>
          </p:cNvPr>
          <p:cNvSpPr/>
          <p:nvPr/>
        </p:nvSpPr>
        <p:spPr>
          <a:xfrm rot="10800000">
            <a:off x="678762" y="2564902"/>
            <a:ext cx="7781025" cy="3312029"/>
          </a:xfrm>
          <a:prstGeom prst="round2SameRect">
            <a:avLst>
              <a:gd name="adj1" fmla="val 9903"/>
              <a:gd name="adj2" fmla="val 0"/>
            </a:avLst>
          </a:prstGeom>
          <a:solidFill>
            <a:srgbClr val="0069A9">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0C8346D-5BE4-E644-B244-92ADBE5FD6DF}"/>
              </a:ext>
            </a:extLst>
          </p:cNvPr>
          <p:cNvSpPr txBox="1"/>
          <p:nvPr/>
        </p:nvSpPr>
        <p:spPr>
          <a:xfrm>
            <a:off x="1008000" y="2728370"/>
            <a:ext cx="3203960" cy="2739211"/>
          </a:xfrm>
          <a:prstGeom prst="rect">
            <a:avLst/>
          </a:prstGeom>
          <a:noFill/>
        </p:spPr>
        <p:txBody>
          <a:bodyPr wrap="square" lIns="0" rtlCol="0">
            <a:spAutoFit/>
          </a:bodyPr>
          <a:lstStyle/>
          <a:p>
            <a:pPr>
              <a:spcAft>
                <a:spcPts val="1200"/>
              </a:spcAft>
            </a:pPr>
            <a:r>
              <a:rPr lang="en-GB" b="1" dirty="0">
                <a:solidFill>
                  <a:srgbClr val="0069A9"/>
                </a:solidFill>
                <a:latin typeface="Arial" panose="020B0604020202020204" pitchFamily="34" charset="0"/>
                <a:cs typeface="Arial" panose="020B0604020202020204" pitchFamily="34" charset="0"/>
              </a:rPr>
              <a:t>Determination</a:t>
            </a:r>
          </a:p>
          <a:p>
            <a:pPr>
              <a:spcAft>
                <a:spcPts val="1200"/>
              </a:spcAft>
            </a:pPr>
            <a:r>
              <a:rPr lang="en-GB" dirty="0">
                <a:latin typeface="Arial" panose="020B0604020202020204" pitchFamily="34" charset="0"/>
                <a:cs typeface="Arial" panose="020B0604020202020204" pitchFamily="34" charset="0"/>
              </a:rPr>
              <a:t>Para athletes have a unique strength of character that combines mental toughness, physical ability and outstanding agility to produce sporting performances that regularly redefine the boundaries of possibility.</a:t>
            </a:r>
          </a:p>
        </p:txBody>
      </p:sp>
      <p:pic>
        <p:nvPicPr>
          <p:cNvPr id="8" name="Picture 7">
            <a:extLst>
              <a:ext uri="{FF2B5EF4-FFF2-40B4-BE49-F238E27FC236}">
                <a16:creationId xmlns:a16="http://schemas.microsoft.com/office/drawing/2014/main" id="{09E33BEA-549E-3245-AD3A-FE2E9E91C0CA}"/>
              </a:ext>
            </a:extLst>
          </p:cNvPr>
          <p:cNvPicPr>
            <a:picLocks/>
          </p:cNvPicPr>
          <p:nvPr/>
        </p:nvPicPr>
        <p:blipFill rotWithShape="1">
          <a:blip r:embed="rId3" cstate="screen">
            <a:extLst>
              <a:ext uri="{28A0092B-C50C-407E-A947-70E740481C1C}">
                <a14:useLocalDpi xmlns:a14="http://schemas.microsoft.com/office/drawing/2010/main"/>
              </a:ext>
            </a:extLst>
          </a:blip>
          <a:srcRect l="6578" r="19756"/>
          <a:stretch/>
        </p:blipFill>
        <p:spPr>
          <a:xfrm>
            <a:off x="4427984" y="2273332"/>
            <a:ext cx="4031803" cy="3603600"/>
          </a:xfrm>
          <a:prstGeom prst="round2DiagRect">
            <a:avLst>
              <a:gd name="adj1" fmla="val 9305"/>
              <a:gd name="adj2" fmla="val 0"/>
            </a:avLst>
          </a:prstGeom>
        </p:spPr>
      </p:pic>
      <p:sp>
        <p:nvSpPr>
          <p:cNvPr id="17" name="Round Same Side Corner Rectangle 16">
            <a:extLst>
              <a:ext uri="{FF2B5EF4-FFF2-40B4-BE49-F238E27FC236}">
                <a16:creationId xmlns:a16="http://schemas.microsoft.com/office/drawing/2014/main" id="{2EF78D26-9607-9D4D-A2D3-583CE6913321}"/>
              </a:ext>
            </a:extLst>
          </p:cNvPr>
          <p:cNvSpPr/>
          <p:nvPr/>
        </p:nvSpPr>
        <p:spPr>
          <a:xfrm flipH="1">
            <a:off x="684212" y="1989138"/>
            <a:ext cx="7775575" cy="575766"/>
          </a:xfrm>
          <a:prstGeom prst="round2SameRect">
            <a:avLst>
              <a:gd name="adj1" fmla="val 48974"/>
              <a:gd name="adj2" fmla="val 0"/>
            </a:avLst>
          </a:prstGeom>
          <a:solidFill>
            <a:srgbClr val="006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9">
            <a:extLst>
              <a:ext uri="{FF2B5EF4-FFF2-40B4-BE49-F238E27FC236}">
                <a16:creationId xmlns:a16="http://schemas.microsoft.com/office/drawing/2014/main" id="{3EA842C2-6E77-2246-8A8E-CFB283734DB8}"/>
              </a:ext>
            </a:extLst>
          </p:cNvPr>
          <p:cNvSpPr txBox="1">
            <a:spLocks/>
          </p:cNvSpPr>
          <p:nvPr/>
        </p:nvSpPr>
        <p:spPr>
          <a:xfrm>
            <a:off x="2915790" y="2039052"/>
            <a:ext cx="3312418" cy="525852"/>
          </a:xfrm>
          <a:prstGeom prst="rect">
            <a:avLst/>
          </a:prstGeom>
        </p:spPr>
        <p:txBody>
          <a:bodyPr wrap="square" lIns="0" tIns="0" rIns="0" bIns="0" anchor="ctr">
            <a:noAutofit/>
          </a:bodyPr>
          <a:lstStyle>
            <a:lvl1pPr marL="0" indent="0" algn="l" defTabSz="914400" rtl="0" eaLnBrk="1" latinLnBrk="0" hangingPunct="1">
              <a:lnSpc>
                <a:spcPts val="2380"/>
              </a:lnSpc>
              <a:spcBef>
                <a:spcPts val="0"/>
              </a:spcBef>
              <a:buFont typeface="Arial" panose="020B0604020202020204" pitchFamily="34" charset="0"/>
              <a:buNone/>
              <a:defRPr sz="200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The Paralympic Values</a:t>
            </a:r>
          </a:p>
        </p:txBody>
      </p:sp>
    </p:spTree>
    <p:extLst>
      <p:ext uri="{BB962C8B-B14F-4D97-AF65-F5344CB8AC3E}">
        <p14:creationId xmlns:p14="http://schemas.microsoft.com/office/powerpoint/2010/main" val="219534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fade">
                                      <p:cBhvr>
                                        <p:cTn id="11"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allAtOnce"/>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7751</TotalTime>
  <Words>1439</Words>
  <Application>Microsoft Macintosh PowerPoint</Application>
  <PresentationFormat>On-screen Show (4:3)</PresentationFormat>
  <Paragraphs>137</Paragraphs>
  <Slides>17</Slides>
  <Notes>17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Celebrate with a name…</dc:title>
  <dc:creator>pc</dc:creator>
  <cp:lastModifiedBy>christopher Smith</cp:lastModifiedBy>
  <cp:revision>318</cp:revision>
  <dcterms:created xsi:type="dcterms:W3CDTF">2014-10-03T17:23:26Z</dcterms:created>
  <dcterms:modified xsi:type="dcterms:W3CDTF">2018-09-17T12:05:47Z</dcterms:modified>
</cp:coreProperties>
</file>