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80" r:id="rId4"/>
    <p:sldId id="281" r:id="rId5"/>
    <p:sldId id="266" r:id="rId6"/>
    <p:sldId id="268" r:id="rId7"/>
    <p:sldId id="282" r:id="rId8"/>
    <p:sldId id="283" r:id="rId9"/>
    <p:sldId id="28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7" userDrawn="1">
          <p15:clr>
            <a:srgbClr val="A4A3A4"/>
          </p15:clr>
        </p15:guide>
        <p15:guide id="2" pos="612" userDrawn="1">
          <p15:clr>
            <a:srgbClr val="A4A3A4"/>
          </p15:clr>
        </p15:guide>
        <p15:guide id="3" pos="5465" userDrawn="1">
          <p15:clr>
            <a:srgbClr val="A4A3A4"/>
          </p15:clr>
        </p15:guide>
        <p15:guide id="4" pos="3515" userDrawn="1">
          <p15:clr>
            <a:srgbClr val="A4A3A4"/>
          </p15:clr>
        </p15:guide>
        <p15:guide id="5" orient="horz" pos="352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itlyn Mudge" initials="KM" lastIdx="16" clrIdx="0"/>
  <p:cmAuthor id="7" name="Eleanor Ward" initials="EW" lastIdx="46" clrIdx="7">
    <p:extLst/>
  </p:cmAuthor>
  <p:cmAuthor id="1" name="Jennifer Wong" initials="JW" lastIdx="8" clrIdx="1"/>
  <p:cmAuthor id="8" name="Sarah de Souza-Ingle" initials="SdS" lastIdx="1" clrIdx="8">
    <p:extLst/>
  </p:cmAuthor>
  <p:cmAuthor id="2" name="pc" initials="p" lastIdx="3" clrIdx="2"/>
  <p:cmAuthor id="9" name="Alison Walters" initials="AW" lastIdx="9" clrIdx="9">
    <p:extLst/>
  </p:cmAuthor>
  <p:cmAuthor id="3" name="Nina Smith" initials="NS" lastIdx="10" clrIdx="3">
    <p:extLst/>
  </p:cmAuthor>
  <p:cmAuthor id="4" name="Lucy Dominy" initials="LD" lastIdx="6" clrIdx="4"/>
  <p:cmAuthor id="5" name="Projects Temp1" initials="PT" lastIdx="23" clrIdx="5">
    <p:extLst/>
  </p:cmAuthor>
  <p:cmAuthor id="6" name="David Hyrapiet" initials="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A9"/>
    <a:srgbClr val="1689E4"/>
    <a:srgbClr val="1C1F77"/>
    <a:srgbClr val="33996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51" autoAdjust="0"/>
    <p:restoredTop sz="77159" autoAdjust="0"/>
  </p:normalViewPr>
  <p:slideViewPr>
    <p:cSldViewPr>
      <p:cViewPr varScale="1">
        <p:scale>
          <a:sx n="160" d="100"/>
          <a:sy n="160" d="100"/>
        </p:scale>
        <p:origin x="1728" y="176"/>
      </p:cViewPr>
      <p:guideLst>
        <p:guide orient="horz" pos="1797"/>
        <p:guide pos="612"/>
        <p:guide pos="5465"/>
        <p:guide pos="3515"/>
        <p:guide orient="horz" pos="35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5AE7D-B50D-3C41-B9B4-24222A1138B2}" type="datetimeFigureOut">
              <a:rPr lang="en-US" smtClean="0"/>
              <a:t>9/17/18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1DBA5-009A-8149-9EBD-F4952D15B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54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84E61-5A8A-4B4F-A9C8-A88D8C8CD076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8F1EA-E5D5-4549-99DA-9619DDF184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042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697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C  </a:t>
            </a:r>
            <a:r>
              <a:rPr lang="en-GB" dirty="0"/>
              <a:t>A set of universal principles at the heart of the Paralympic Games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63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Courage, Determination, Inspiration, Equality.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090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dirty="0"/>
              <a:t>Para athletes, through their performances, showcase to the</a:t>
            </a:r>
            <a:r>
              <a:rPr lang="en-GB" sz="1200" baseline="0" dirty="0"/>
              <a:t> </a:t>
            </a:r>
            <a:r>
              <a:rPr lang="en-GB" sz="1200" dirty="0"/>
              <a:t>world what can be achieved when testing your body to its absolute limits.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410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B  M</a:t>
            </a:r>
            <a:r>
              <a:rPr lang="en-GB" dirty="0"/>
              <a:t>ental toughness, physical ability and outstanding agility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220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Inspiration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800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A  </a:t>
            </a:r>
            <a:r>
              <a:rPr lang="en-GB" dirty="0"/>
              <a:t>Breaking down social barriers towards people with an impairment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784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C   Equality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60485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Accept any suitable answers:  loyalty, friendship, respect, trust, selflessness.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190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e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508628E-5BD5-5B45-9ECF-FA55BB5723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71400"/>
            <a:ext cx="9143999" cy="5643660"/>
          </a:xfrm>
          <a:prstGeom prst="rect">
            <a:avLst/>
          </a:prstGeom>
        </p:spPr>
      </p:pic>
      <p:pic>
        <p:nvPicPr>
          <p:cNvPr id="9" name="Picture 8" descr="I'm-Possible-logo.png">
            <a:extLst>
              <a:ext uri="{FF2B5EF4-FFF2-40B4-BE49-F238E27FC236}">
                <a16:creationId xmlns:a16="http://schemas.microsoft.com/office/drawing/2014/main" id="{5719D556-576A-774D-9D91-22B5E1DB69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2655"/>
            <a:ext cx="2148387" cy="47590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0D2DD4A-79FA-1E40-B44E-8DADFAC14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4952" y="1483485"/>
            <a:ext cx="7224712" cy="74000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5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l"/>
            <a:r>
              <a:rPr lang="en-GB" sz="5400" dirty="0">
                <a:solidFill>
                  <a:schemeClr val="bg1"/>
                </a:solidFill>
                <a:latin typeface="Arial"/>
                <a:cs typeface="Arial"/>
              </a:rPr>
              <a:t>Insert title here</a:t>
            </a:r>
            <a:endParaRPr lang="en-GB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837C5-679C-6443-BA4F-53A82047FADA}"/>
              </a:ext>
            </a:extLst>
          </p:cNvPr>
          <p:cNvSpPr txBox="1">
            <a:spLocks/>
          </p:cNvSpPr>
          <p:nvPr userDrawn="1"/>
        </p:nvSpPr>
        <p:spPr>
          <a:xfrm>
            <a:off x="481032" y="3455276"/>
            <a:ext cx="777240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4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52" y="2242832"/>
            <a:ext cx="6400800" cy="481246"/>
          </a:xfrm>
          <a:prstGeom prst="rect">
            <a:avLst/>
          </a:prstGeom>
        </p:spPr>
        <p:txBody>
          <a:bodyPr lIns="0" tIns="0" rIns="0" bIns="72000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823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7DE2D18-BC81-EE4A-977B-4D10E783A3E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87624" y="2204864"/>
            <a:ext cx="7560840" cy="252028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0840A3-CD3F-C34E-B6BE-2E6D09BE58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1844824"/>
            <a:ext cx="3149600" cy="838200"/>
          </a:xfrm>
          <a:prstGeom prst="rect">
            <a:avLst/>
          </a:prstGeom>
        </p:spPr>
      </p:pic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BA6DD170-8F86-B145-99F3-0280CB8F1F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5536" y="1844824"/>
            <a:ext cx="3149600" cy="8382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5E1F3FD4-9BDF-AB47-AE37-11E8F54847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09004" y="4919446"/>
            <a:ext cx="7539459" cy="7920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3906841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28C171-6827-0B4C-A4F1-48ADC8657C5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40364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07BBBC8-BE0F-604F-AB6C-683C3978054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92392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1D2F5D4-D092-534F-9679-A6D55BD7BD0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420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2922D6-8862-224C-99F3-C5F78118E234}"/>
              </a:ext>
            </a:extLst>
          </p:cNvPr>
          <p:cNvCxnSpPr>
            <a:stCxn id="3" idx="3"/>
            <a:endCxn id="4" idx="1"/>
          </p:cNvCxnSpPr>
          <p:nvPr userDrawn="1"/>
        </p:nvCxnSpPr>
        <p:spPr>
          <a:xfrm>
            <a:off x="2627784" y="2996952"/>
            <a:ext cx="1296144" cy="0"/>
          </a:xfrm>
          <a:prstGeom prst="line">
            <a:avLst/>
          </a:prstGeom>
          <a:ln w="28575">
            <a:solidFill>
              <a:srgbClr val="16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A2B5FA-4FE4-B14C-945B-15882E5AD23C}"/>
              </a:ext>
            </a:extLst>
          </p:cNvPr>
          <p:cNvCxnSpPr/>
          <p:nvPr userDrawn="1"/>
        </p:nvCxnSpPr>
        <p:spPr>
          <a:xfrm>
            <a:off x="5148064" y="2996952"/>
            <a:ext cx="1296144" cy="0"/>
          </a:xfrm>
          <a:prstGeom prst="line">
            <a:avLst/>
          </a:prstGeom>
          <a:ln w="28575">
            <a:solidFill>
              <a:srgbClr val="16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216C921-FFBB-3144-8524-403572F540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84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B8704D6E-7BF8-934B-92AB-D3DC815E133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73845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E4F0D152-3BDA-F548-9EE8-CC27638C81F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8144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49704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0052B410-3BEA-2346-8E45-C3B8DE72D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960" y="1966845"/>
            <a:ext cx="3321975" cy="3897075"/>
          </a:xfrm>
          <a:prstGeom prst="rect">
            <a:avLst/>
          </a:prstGeom>
        </p:spPr>
      </p:pic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335DC84-779C-B340-B833-01480C7727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11961" y="1950469"/>
            <a:ext cx="4474840" cy="3913452"/>
          </a:xfrm>
          <a:prstGeom prst="roundRect">
            <a:avLst>
              <a:gd name="adj" fmla="val 4169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53123E4D-C4BF-2944-8767-5B0DF76FD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11961" y="5977127"/>
            <a:ext cx="2088232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Picture name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1F8A00-5FC0-284D-AA31-CB23F48DAAA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E6C5F41-0FA2-5C43-8D15-D361B598AF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2133" y="2088749"/>
            <a:ext cx="2487779" cy="7200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60B00B0F-0E98-B845-B5BC-A3297CE6EC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093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14154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335DC84-779C-B340-B833-01480C7727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11961" y="1950469"/>
            <a:ext cx="4474840" cy="3913452"/>
          </a:xfrm>
          <a:prstGeom prst="roundRect">
            <a:avLst>
              <a:gd name="adj" fmla="val 4169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53123E4D-C4BF-2944-8767-5B0DF76FD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11961" y="5977127"/>
            <a:ext cx="2088232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Picture name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60B00B0F-0E98-B845-B5BC-A3297CE6EC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5537" y="1950470"/>
            <a:ext cx="3384376" cy="371077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1872095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9932948-CAC5-EC49-A3D4-E3B16C6866E4}"/>
              </a:ext>
            </a:extLst>
          </p:cNvPr>
          <p:cNvSpPr/>
          <p:nvPr userDrawn="1"/>
        </p:nvSpPr>
        <p:spPr>
          <a:xfrm>
            <a:off x="683568" y="1763824"/>
            <a:ext cx="3240000" cy="813468"/>
          </a:xfrm>
          <a:prstGeom prst="roundRect">
            <a:avLst/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51365BE-0EE9-B248-BC18-2DCBDD3EC9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20688"/>
            <a:ext cx="9144000" cy="6237312"/>
          </a:xfrm>
          <a:prstGeom prst="rect">
            <a:avLst/>
          </a:prstGeo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7E4E5E-2E15-4A43-9DD1-08B6331D9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409424" y="2697336"/>
            <a:ext cx="4333552" cy="1955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52A1DD-6B1D-E54D-8691-F0AB39C9F7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C31514A5-A710-5A4A-8028-DC13FC642B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22676" y="2005532"/>
            <a:ext cx="2487779" cy="33213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AB0A97C9-D463-2845-8806-1C34071449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3218931"/>
            <a:ext cx="3240360" cy="14342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11" name="Picture 10" descr="I'm-Possible-logo.png">
            <a:extLst>
              <a:ext uri="{FF2B5EF4-FFF2-40B4-BE49-F238E27FC236}">
                <a16:creationId xmlns:a16="http://schemas.microsoft.com/office/drawing/2014/main" id="{2F7ED77C-7665-684A-A5B2-67B2CFCBCB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4845"/>
            <a:ext cx="1745411" cy="3866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9C7DEA-70B3-CC4C-B0CD-E2C26FC83A3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6" y="-165059"/>
            <a:ext cx="9144000" cy="1826263"/>
          </a:xfrm>
          <a:prstGeom prst="rect">
            <a:avLst/>
          </a:prstGeom>
        </p:spPr>
      </p:pic>
      <p:pic>
        <p:nvPicPr>
          <p:cNvPr id="13" name="Picture 12" descr="I'm-Possible-logo.png">
            <a:extLst>
              <a:ext uri="{FF2B5EF4-FFF2-40B4-BE49-F238E27FC236}">
                <a16:creationId xmlns:a16="http://schemas.microsoft.com/office/drawing/2014/main" id="{E0CE6E23-C351-194B-8251-90DE35EC42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936" y="347245"/>
            <a:ext cx="1745411" cy="38664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38780AF-A937-FE42-ADBF-DB2A45961328}"/>
              </a:ext>
            </a:extLst>
          </p:cNvPr>
          <p:cNvGrpSpPr/>
          <p:nvPr userDrawn="1"/>
        </p:nvGrpSpPr>
        <p:grpSpPr>
          <a:xfrm>
            <a:off x="0" y="-163230"/>
            <a:ext cx="9144000" cy="1826263"/>
            <a:chOff x="0" y="-163230"/>
            <a:chExt cx="9144000" cy="182626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0C01EBC-8602-924F-93C4-09C171D08E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163230"/>
              <a:ext cx="9144000" cy="1826263"/>
            </a:xfrm>
            <a:prstGeom prst="rect">
              <a:avLst/>
            </a:prstGeom>
          </p:spPr>
        </p:pic>
        <p:pic>
          <p:nvPicPr>
            <p:cNvPr id="15" name="Picture 14" descr="I'm-Possible-logo.png">
              <a:extLst>
                <a:ext uri="{FF2B5EF4-FFF2-40B4-BE49-F238E27FC236}">
                  <a16:creationId xmlns:a16="http://schemas.microsoft.com/office/drawing/2014/main" id="{4B47BE60-C665-1646-9914-94DD046AD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192" y="349074"/>
              <a:ext cx="1745411" cy="386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2668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C3C3B5-095E-9C44-B2E8-84A9283C8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960" y="1966845"/>
            <a:ext cx="3321975" cy="3897075"/>
          </a:xfrm>
          <a:prstGeom prst="rect">
            <a:avLst/>
          </a:prstGeom>
        </p:spPr>
      </p:pic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59837E2E-6B5C-7E42-8910-AC96F2BB14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2133" y="2088749"/>
            <a:ext cx="2487779" cy="72008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8A51226D-AF92-864F-BF0D-88665CAD8C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093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124FE5D-81EB-3743-97DF-546BF406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06934FE-A017-1E49-906D-A321A512F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94441" y="1966845"/>
            <a:ext cx="3321975" cy="3897075"/>
          </a:xfrm>
          <a:prstGeom prst="rect">
            <a:avLst/>
          </a:prstGeom>
        </p:spPr>
      </p:pic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A89F2DCC-8942-814B-8EEA-80990CCA27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12614" y="2088749"/>
            <a:ext cx="2487779" cy="72008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00CC8E5A-CC42-C846-8AB7-ED160409037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52574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9A0E7AA-5E72-FD40-A185-20C82CEA82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7" y="1764868"/>
            <a:ext cx="813468" cy="81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9009D76-AA94-694E-980C-D3E3B4DF850A}"/>
              </a:ext>
            </a:extLst>
          </p:cNvPr>
          <p:cNvSpPr/>
          <p:nvPr userDrawn="1"/>
        </p:nvSpPr>
        <p:spPr>
          <a:xfrm>
            <a:off x="673959" y="1992394"/>
            <a:ext cx="7448020" cy="813468"/>
          </a:xfrm>
          <a:prstGeom prst="roundRect">
            <a:avLst/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0587052-F1D5-5B41-A4C1-00997D3B3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38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66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90E8D8E-DE1C-7142-AAD1-B706A0EFC2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5536" y="2348880"/>
            <a:ext cx="3888432" cy="3434662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C0EBF9-A3E5-D24A-876E-C5DC660D97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395536" y="1988840"/>
            <a:ext cx="3888432" cy="534986"/>
          </a:xfrm>
          <a:prstGeom prst="rect">
            <a:avLst/>
          </a:prstGeom>
        </p:spPr>
      </p:pic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DDECE27-8356-4644-81F4-FF4B00CC48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5536" y="2120137"/>
            <a:ext cx="3888432" cy="27239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AB0FB073-1FC2-9F4C-8DB8-3E20D9B86D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55109" y="2348880"/>
            <a:ext cx="3888432" cy="3434662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F91C70-4F0D-9B47-A30C-81CD48DB8A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4855109" y="1981707"/>
            <a:ext cx="3888432" cy="534986"/>
          </a:xfrm>
          <a:prstGeom prst="rect">
            <a:avLst/>
          </a:prstGeom>
        </p:spPr>
      </p:pic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272B0EC-1166-E548-AD87-C7C3BCA7186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55109" y="2120137"/>
            <a:ext cx="3888432" cy="27239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3789751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17/09/2018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8501366E-A92D-9240-AB7C-053B37817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5537" y="1950470"/>
            <a:ext cx="3384376" cy="191057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83B54FE-85BC-5B43-9F7E-A3EF857C29F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5536" y="4365104"/>
            <a:ext cx="1605835" cy="1418438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97F57843-E1D7-2248-B2E2-B4E26C75536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174078" y="4365104"/>
            <a:ext cx="1605835" cy="1418438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74B3AE2D-AAE9-2041-8A34-7EA2589F07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67944" y="1950470"/>
            <a:ext cx="4618856" cy="383307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177800" marR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83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1">
            <a:extLst>
              <a:ext uri="{FF2B5EF4-FFF2-40B4-BE49-F238E27FC236}">
                <a16:creationId xmlns:a16="http://schemas.microsoft.com/office/drawing/2014/main" id="{7159FFEF-C596-084C-A3C4-3554FCEB199F}"/>
              </a:ext>
            </a:extLst>
          </p:cNvPr>
          <p:cNvSpPr txBox="1">
            <a:spLocks/>
          </p:cNvSpPr>
          <p:nvPr userDrawn="1"/>
        </p:nvSpPr>
        <p:spPr>
          <a:xfrm>
            <a:off x="395536" y="6390484"/>
            <a:ext cx="3456384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Theme 1 Unit 2: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 Paralympic Values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E37440E-7ED5-B842-9390-BE0A6DC2E8B6}"/>
              </a:ext>
            </a:extLst>
          </p:cNvPr>
          <p:cNvCxnSpPr>
            <a:cxnSpLocks/>
          </p:cNvCxnSpPr>
          <p:nvPr userDrawn="1"/>
        </p:nvCxnSpPr>
        <p:spPr>
          <a:xfrm>
            <a:off x="395536" y="6309320"/>
            <a:ext cx="7200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14FE191-E1E3-1A4B-9D2F-F01862E7F8A0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6" y="-165059"/>
            <a:ext cx="9144000" cy="1826263"/>
          </a:xfrm>
          <a:prstGeom prst="rect">
            <a:avLst/>
          </a:prstGeom>
        </p:spPr>
      </p:pic>
      <p:pic>
        <p:nvPicPr>
          <p:cNvPr id="6" name="Picture 5" descr="I'm-Possible-logo.png">
            <a:extLst>
              <a:ext uri="{FF2B5EF4-FFF2-40B4-BE49-F238E27FC236}">
                <a16:creationId xmlns:a16="http://schemas.microsoft.com/office/drawing/2014/main" id="{CDEB051F-41E8-4B40-93F2-E8345F6DBF5E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4845"/>
            <a:ext cx="1745411" cy="386642"/>
          </a:xfrm>
          <a:prstGeom prst="rect">
            <a:avLst/>
          </a:prstGeom>
        </p:spPr>
      </p:pic>
      <p:sp>
        <p:nvSpPr>
          <p:cNvPr id="7" name="Text Placeholder 31">
            <a:extLst>
              <a:ext uri="{FF2B5EF4-FFF2-40B4-BE49-F238E27FC236}">
                <a16:creationId xmlns:a16="http://schemas.microsoft.com/office/drawing/2014/main" id="{E7D3F248-1860-0F4B-ABA8-525D5E56BDE3}"/>
              </a:ext>
            </a:extLst>
          </p:cNvPr>
          <p:cNvSpPr txBox="1">
            <a:spLocks/>
          </p:cNvSpPr>
          <p:nvPr userDrawn="1"/>
        </p:nvSpPr>
        <p:spPr>
          <a:xfrm>
            <a:off x="4283968" y="6453336"/>
            <a:ext cx="3312368" cy="1634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7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2018 International Paralympic Committee – ALL RIGHTS RESERVED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7C5910-84D9-7347-9C45-9D939FC0858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2360" y="6115835"/>
            <a:ext cx="946250" cy="5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8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60" r:id="rId6"/>
    <p:sldLayoutId id="2147483663" r:id="rId7"/>
    <p:sldLayoutId id="2147483654" r:id="rId8"/>
    <p:sldLayoutId id="2147483655" r:id="rId9"/>
    <p:sldLayoutId id="2147483656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F065C02-EF1B-7249-BB12-7CC6D7EA91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4952" y="1483485"/>
            <a:ext cx="7623432" cy="740009"/>
          </a:xfrm>
        </p:spPr>
        <p:txBody>
          <a:bodyPr/>
          <a:lstStyle/>
          <a:p>
            <a:r>
              <a:rPr lang="en-US" dirty="0"/>
              <a:t>The Paralympic values</a:t>
            </a:r>
          </a:p>
        </p:txBody>
      </p:sp>
      <p:sp>
        <p:nvSpPr>
          <p:cNvPr id="7" name="Subtitle 11">
            <a:extLst>
              <a:ext uri="{FF2B5EF4-FFF2-40B4-BE49-F238E27FC236}">
                <a16:creationId xmlns:a16="http://schemas.microsoft.com/office/drawing/2014/main" id="{B68A9F88-FC79-9A48-B57E-E58A32B8CF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952" y="2242832"/>
            <a:ext cx="6400800" cy="481246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</p:spTree>
    <p:extLst>
      <p:ext uri="{BB962C8B-B14F-4D97-AF65-F5344CB8AC3E}">
        <p14:creationId xmlns:p14="http://schemas.microsoft.com/office/powerpoint/2010/main" val="3113836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5EC55686-865F-D64A-ACD9-B1D5B4287A66}"/>
              </a:ext>
            </a:extLst>
          </p:cNvPr>
          <p:cNvSpPr/>
          <p:nvPr/>
        </p:nvSpPr>
        <p:spPr>
          <a:xfrm rot="10800000">
            <a:off x="673274" y="2578334"/>
            <a:ext cx="7786511" cy="3011253"/>
          </a:xfrm>
          <a:prstGeom prst="round2SameRect">
            <a:avLst>
              <a:gd name="adj1" fmla="val 1063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D0B71328-E3D4-5C42-90CD-DE7EA198A23A}"/>
              </a:ext>
            </a:extLst>
          </p:cNvPr>
          <p:cNvSpPr/>
          <p:nvPr/>
        </p:nvSpPr>
        <p:spPr>
          <a:xfrm flipH="1">
            <a:off x="678763" y="1992394"/>
            <a:ext cx="7781025" cy="586800"/>
          </a:xfrm>
          <a:prstGeom prst="round2SameRect">
            <a:avLst>
              <a:gd name="adj1" fmla="val 48600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4F844F-45D3-7044-9377-D2F8D50C8D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3EA842C2-6E77-2246-8A8E-CFB283734DB8}"/>
              </a:ext>
            </a:extLst>
          </p:cNvPr>
          <p:cNvSpPr txBox="1">
            <a:spLocks/>
          </p:cNvSpPr>
          <p:nvPr/>
        </p:nvSpPr>
        <p:spPr>
          <a:xfrm>
            <a:off x="1332000" y="2060848"/>
            <a:ext cx="4038583" cy="52585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DE3E3D-F45D-A341-B04E-00871562298C}"/>
              </a:ext>
            </a:extLst>
          </p:cNvPr>
          <p:cNvSpPr txBox="1"/>
          <p:nvPr/>
        </p:nvSpPr>
        <p:spPr>
          <a:xfrm>
            <a:off x="1332000" y="2832123"/>
            <a:ext cx="7056424" cy="240065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purpose of the Paralympic values?</a:t>
            </a:r>
          </a:p>
          <a:p>
            <a:pPr marL="342900" lvl="0" indent="-342900">
              <a:spcAft>
                <a:spcPts val="2400"/>
              </a:spcAft>
              <a:buFont typeface="+mj-lt"/>
              <a:buAutoNum type="alphaUcPeriod"/>
            </a:pP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 set of universal principles at the heart of the Olympic Games</a:t>
            </a:r>
          </a:p>
          <a:p>
            <a:pPr marL="342900" lvl="0" indent="-342900">
              <a:spcAft>
                <a:spcPts val="2400"/>
              </a:spcAft>
              <a:buFont typeface="+mj-lt"/>
              <a:buAutoNum type="alphaUcPeriod"/>
            </a:pP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set of universal principles at the heart of the Olympic and Paralympic Games</a:t>
            </a:r>
          </a:p>
          <a:p>
            <a:pPr marL="342900" lvl="0" indent="-342900">
              <a:spcAft>
                <a:spcPts val="2400"/>
              </a:spcAft>
              <a:buFont typeface="+mj-lt"/>
              <a:buAutoNum type="alphaUcPeriod"/>
            </a:pPr>
            <a:r>
              <a:rPr lang="en-GB" spc="-1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set of universal principles at the heart of the Paralympic Games</a:t>
            </a:r>
          </a:p>
        </p:txBody>
      </p:sp>
    </p:spTree>
    <p:extLst>
      <p:ext uri="{BB962C8B-B14F-4D97-AF65-F5344CB8AC3E}">
        <p14:creationId xmlns:p14="http://schemas.microsoft.com/office/powerpoint/2010/main" val="2024315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2474A351-C4C5-A548-B6D2-523DB9C1D88E}"/>
              </a:ext>
            </a:extLst>
          </p:cNvPr>
          <p:cNvSpPr/>
          <p:nvPr/>
        </p:nvSpPr>
        <p:spPr>
          <a:xfrm rot="10800000">
            <a:off x="678758" y="2832117"/>
            <a:ext cx="4037257" cy="884913"/>
          </a:xfrm>
          <a:prstGeom prst="round2SameRect">
            <a:avLst>
              <a:gd name="adj1" fmla="val 3213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414-9C6A-2040-B4A6-D20ABC71F3B1}"/>
              </a:ext>
            </a:extLst>
          </p:cNvPr>
          <p:cNvSpPr txBox="1"/>
          <p:nvPr/>
        </p:nvSpPr>
        <p:spPr>
          <a:xfrm>
            <a:off x="1332000" y="3085913"/>
            <a:ext cx="3307198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the Paralympic values</a:t>
            </a: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CD5C563C-2A2B-244B-A17D-A79859870314}"/>
              </a:ext>
            </a:extLst>
          </p:cNvPr>
          <p:cNvSpPr/>
          <p:nvPr/>
        </p:nvSpPr>
        <p:spPr>
          <a:xfrm flipH="1">
            <a:off x="678758" y="1992393"/>
            <a:ext cx="4037257" cy="839729"/>
          </a:xfrm>
          <a:prstGeom prst="round2SameRect">
            <a:avLst>
              <a:gd name="adj1" fmla="val 33666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6AE35B-DB83-C649-8458-D02C78376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6286160D-EF46-AE49-872E-53C6CE270BFA}"/>
              </a:ext>
            </a:extLst>
          </p:cNvPr>
          <p:cNvSpPr txBox="1">
            <a:spLocks/>
          </p:cNvSpPr>
          <p:nvPr/>
        </p:nvSpPr>
        <p:spPr>
          <a:xfrm>
            <a:off x="1332001" y="2060848"/>
            <a:ext cx="2591928" cy="77127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D3BDBD-58DA-3942-99C7-00F37623A1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414" r="6936"/>
          <a:stretch/>
        </p:blipFill>
        <p:spPr>
          <a:xfrm>
            <a:off x="4998805" y="1992393"/>
            <a:ext cx="3676451" cy="3616772"/>
          </a:xfrm>
          <a:prstGeom prst="roundRect">
            <a:avLst>
              <a:gd name="adj" fmla="val 8029"/>
            </a:avLst>
          </a:prstGeom>
        </p:spPr>
      </p:pic>
    </p:spTree>
    <p:extLst>
      <p:ext uri="{BB962C8B-B14F-4D97-AF65-F5344CB8AC3E}">
        <p14:creationId xmlns:p14="http://schemas.microsoft.com/office/powerpoint/2010/main" val="542045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2474A351-C4C5-A548-B6D2-523DB9C1D88E}"/>
              </a:ext>
            </a:extLst>
          </p:cNvPr>
          <p:cNvSpPr/>
          <p:nvPr/>
        </p:nvSpPr>
        <p:spPr>
          <a:xfrm rot="10800000">
            <a:off x="678755" y="2832114"/>
            <a:ext cx="3317179" cy="1460981"/>
          </a:xfrm>
          <a:prstGeom prst="round2SameRect">
            <a:avLst>
              <a:gd name="adj1" fmla="val 20282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414-9C6A-2040-B4A6-D20ABC71F3B1}"/>
              </a:ext>
            </a:extLst>
          </p:cNvPr>
          <p:cNvSpPr txBox="1"/>
          <p:nvPr/>
        </p:nvSpPr>
        <p:spPr>
          <a:xfrm>
            <a:off x="1332000" y="3085913"/>
            <a:ext cx="2519920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meaning of the Paralympic value, ‘courage’?</a:t>
            </a: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CD5C563C-2A2B-244B-A17D-A79859870314}"/>
              </a:ext>
            </a:extLst>
          </p:cNvPr>
          <p:cNvSpPr/>
          <p:nvPr/>
        </p:nvSpPr>
        <p:spPr>
          <a:xfrm flipH="1">
            <a:off x="678757" y="1992393"/>
            <a:ext cx="3317179" cy="839729"/>
          </a:xfrm>
          <a:prstGeom prst="round2SameRect">
            <a:avLst>
              <a:gd name="adj1" fmla="val 37296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6AE35B-DB83-C649-8458-D02C78376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6286160D-EF46-AE49-872E-53C6CE270BFA}"/>
              </a:ext>
            </a:extLst>
          </p:cNvPr>
          <p:cNvSpPr txBox="1">
            <a:spLocks/>
          </p:cNvSpPr>
          <p:nvPr/>
        </p:nvSpPr>
        <p:spPr>
          <a:xfrm>
            <a:off x="1332001" y="2060848"/>
            <a:ext cx="2591928" cy="77127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D3BDBD-58DA-3942-99C7-00F37623A1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199" r="9199"/>
          <a:stretch/>
        </p:blipFill>
        <p:spPr>
          <a:xfrm>
            <a:off x="4355977" y="1992393"/>
            <a:ext cx="4319280" cy="3597195"/>
          </a:xfrm>
          <a:prstGeom prst="roundRect">
            <a:avLst>
              <a:gd name="adj" fmla="val 8029"/>
            </a:avLst>
          </a:prstGeom>
        </p:spPr>
      </p:pic>
    </p:spTree>
    <p:extLst>
      <p:ext uri="{BB962C8B-B14F-4D97-AF65-F5344CB8AC3E}">
        <p14:creationId xmlns:p14="http://schemas.microsoft.com/office/powerpoint/2010/main" val="370626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AD9AF0D9-E275-6946-98BE-AE01D8C4AB8A}"/>
              </a:ext>
            </a:extLst>
          </p:cNvPr>
          <p:cNvSpPr/>
          <p:nvPr/>
        </p:nvSpPr>
        <p:spPr>
          <a:xfrm rot="10800000">
            <a:off x="673278" y="2578336"/>
            <a:ext cx="4186754" cy="3658976"/>
          </a:xfrm>
          <a:prstGeom prst="round2SameRect">
            <a:avLst>
              <a:gd name="adj1" fmla="val 8548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0DB7A1-EE57-CE41-9D76-D545CF035A70}"/>
              </a:ext>
            </a:extLst>
          </p:cNvPr>
          <p:cNvSpPr txBox="1"/>
          <p:nvPr/>
        </p:nvSpPr>
        <p:spPr>
          <a:xfrm>
            <a:off x="1332000" y="2780928"/>
            <a:ext cx="3384016" cy="332398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three characteristics </a:t>
            </a:r>
            <a:b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included in the IPC’s definition of the Paralympic value determination?</a:t>
            </a:r>
            <a:endParaRPr lang="en-GB" dirty="0">
              <a:solidFill>
                <a:srgbClr val="0069A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Mental strength, agility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toughness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Mental toughness, physical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ability and outstanding agility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Physical ability, strength </a:t>
            </a:r>
            <a:b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and a desire to win </a:t>
            </a: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93DB7638-40B5-BA4B-9114-D40482AC4225}"/>
              </a:ext>
            </a:extLst>
          </p:cNvPr>
          <p:cNvSpPr/>
          <p:nvPr/>
        </p:nvSpPr>
        <p:spPr>
          <a:xfrm flipH="1">
            <a:off x="678760" y="1992394"/>
            <a:ext cx="4181781" cy="58594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2F361C-930A-0F44-8C3B-74873D5D41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32982CEF-700B-7B42-B73D-7FAA7F820873}"/>
              </a:ext>
            </a:extLst>
          </p:cNvPr>
          <p:cNvSpPr txBox="1">
            <a:spLocks/>
          </p:cNvSpPr>
          <p:nvPr/>
        </p:nvSpPr>
        <p:spPr>
          <a:xfrm>
            <a:off x="1332001" y="2060848"/>
            <a:ext cx="3877782" cy="52585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05E28-192E-874B-B015-BD1513FADD1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37" r="18263"/>
          <a:stretch/>
        </p:blipFill>
        <p:spPr>
          <a:xfrm>
            <a:off x="5221635" y="1992394"/>
            <a:ext cx="3467081" cy="3236806"/>
          </a:xfrm>
          <a:prstGeom prst="roundRect">
            <a:avLst>
              <a:gd name="adj" fmla="val 8403"/>
            </a:avLst>
          </a:prstGeom>
        </p:spPr>
      </p:pic>
    </p:spTree>
    <p:extLst>
      <p:ext uri="{BB962C8B-B14F-4D97-AF65-F5344CB8AC3E}">
        <p14:creationId xmlns:p14="http://schemas.microsoft.com/office/powerpoint/2010/main" val="4016813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2474A351-C4C5-A548-B6D2-523DB9C1D88E}"/>
              </a:ext>
            </a:extLst>
          </p:cNvPr>
          <p:cNvSpPr/>
          <p:nvPr/>
        </p:nvSpPr>
        <p:spPr>
          <a:xfrm rot="10800000">
            <a:off x="678759" y="2832118"/>
            <a:ext cx="3677216" cy="2757469"/>
          </a:xfrm>
          <a:prstGeom prst="round2SameRect">
            <a:avLst>
              <a:gd name="adj1" fmla="val 10864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414-9C6A-2040-B4A6-D20ABC71F3B1}"/>
              </a:ext>
            </a:extLst>
          </p:cNvPr>
          <p:cNvSpPr txBox="1"/>
          <p:nvPr/>
        </p:nvSpPr>
        <p:spPr>
          <a:xfrm>
            <a:off x="1332000" y="3085913"/>
            <a:ext cx="2735944" cy="233910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Paralympic </a:t>
            </a:r>
            <a:b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is this? </a:t>
            </a:r>
          </a:p>
          <a:p>
            <a:pPr>
              <a:spcAft>
                <a:spcPts val="24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 role models, Para athletes maximise their abilities, thus empowering and exciting others to participate in sport.</a:t>
            </a: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CD5C563C-2A2B-244B-A17D-A79859870314}"/>
              </a:ext>
            </a:extLst>
          </p:cNvPr>
          <p:cNvSpPr/>
          <p:nvPr/>
        </p:nvSpPr>
        <p:spPr>
          <a:xfrm flipH="1">
            <a:off x="678759" y="1992393"/>
            <a:ext cx="3677216" cy="839729"/>
          </a:xfrm>
          <a:prstGeom prst="round2SameRect">
            <a:avLst>
              <a:gd name="adj1" fmla="val 33666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96AE35B-DB83-C649-8458-D02C78376B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6286160D-EF46-AE49-872E-53C6CE270BFA}"/>
              </a:ext>
            </a:extLst>
          </p:cNvPr>
          <p:cNvSpPr txBox="1">
            <a:spLocks/>
          </p:cNvSpPr>
          <p:nvPr/>
        </p:nvSpPr>
        <p:spPr>
          <a:xfrm>
            <a:off x="1332001" y="2060848"/>
            <a:ext cx="2591928" cy="771274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B2FAF5-BACD-D34D-952E-3840FA0A69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58" r="6658"/>
          <a:stretch/>
        </p:blipFill>
        <p:spPr>
          <a:xfrm>
            <a:off x="4639198" y="1992393"/>
            <a:ext cx="4036490" cy="3597195"/>
          </a:xfrm>
          <a:prstGeom prst="roundRect">
            <a:avLst>
              <a:gd name="adj" fmla="val 8194"/>
            </a:avLst>
          </a:prstGeom>
        </p:spPr>
      </p:pic>
    </p:spTree>
    <p:extLst>
      <p:ext uri="{BB962C8B-B14F-4D97-AF65-F5344CB8AC3E}">
        <p14:creationId xmlns:p14="http://schemas.microsoft.com/office/powerpoint/2010/main" val="636114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2474A351-C4C5-A548-B6D2-523DB9C1D88E}"/>
              </a:ext>
            </a:extLst>
          </p:cNvPr>
          <p:cNvSpPr/>
          <p:nvPr/>
        </p:nvSpPr>
        <p:spPr>
          <a:xfrm rot="10800000">
            <a:off x="678757" y="2578335"/>
            <a:ext cx="4757338" cy="3261179"/>
          </a:xfrm>
          <a:prstGeom prst="round2SameRect">
            <a:avLst>
              <a:gd name="adj1" fmla="val 8480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414-9C6A-2040-B4A6-D20ABC71F3B1}"/>
              </a:ext>
            </a:extLst>
          </p:cNvPr>
          <p:cNvSpPr txBox="1"/>
          <p:nvPr/>
        </p:nvSpPr>
        <p:spPr>
          <a:xfrm>
            <a:off x="1332000" y="2832133"/>
            <a:ext cx="4104096" cy="276998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athletes are helping to bring about a more inclusive society for people with an impairment. How? 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Breaking down social barriers towards people with an impairment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Thrilling spectators with their outstanding achievements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Acting as role models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4B037F95-BDED-444D-BBB2-AFD2973CAD11}"/>
              </a:ext>
            </a:extLst>
          </p:cNvPr>
          <p:cNvSpPr/>
          <p:nvPr/>
        </p:nvSpPr>
        <p:spPr>
          <a:xfrm flipH="1">
            <a:off x="678761" y="1992394"/>
            <a:ext cx="4757333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3BBFE0-9667-2945-A366-FEF771D86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0ADA047-51A6-EE40-AF3B-AF8A5525B093}"/>
              </a:ext>
            </a:extLst>
          </p:cNvPr>
          <p:cNvSpPr txBox="1">
            <a:spLocks/>
          </p:cNvSpPr>
          <p:nvPr/>
        </p:nvSpPr>
        <p:spPr>
          <a:xfrm>
            <a:off x="1332000" y="2060848"/>
            <a:ext cx="4392127" cy="52585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2A9CFCA-4D3A-3544-9D75-D8239140C9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88" b="5788"/>
          <a:stretch/>
        </p:blipFill>
        <p:spPr>
          <a:xfrm>
            <a:off x="5719315" y="1992394"/>
            <a:ext cx="2956373" cy="3609728"/>
          </a:xfrm>
          <a:prstGeom prst="roundRect">
            <a:avLst>
              <a:gd name="adj" fmla="val 9992"/>
            </a:avLst>
          </a:prstGeom>
        </p:spPr>
      </p:pic>
    </p:spTree>
    <p:extLst>
      <p:ext uri="{BB962C8B-B14F-4D97-AF65-F5344CB8AC3E}">
        <p14:creationId xmlns:p14="http://schemas.microsoft.com/office/powerpoint/2010/main" val="116896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2474A351-C4C5-A548-B6D2-523DB9C1D88E}"/>
              </a:ext>
            </a:extLst>
          </p:cNvPr>
          <p:cNvSpPr/>
          <p:nvPr/>
        </p:nvSpPr>
        <p:spPr>
          <a:xfrm rot="10800000">
            <a:off x="678757" y="2578334"/>
            <a:ext cx="4469307" cy="3261179"/>
          </a:xfrm>
          <a:prstGeom prst="round2SameRect">
            <a:avLst>
              <a:gd name="adj1" fmla="val 8480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5D414-9C6A-2040-B4A6-D20ABC71F3B1}"/>
              </a:ext>
            </a:extLst>
          </p:cNvPr>
          <p:cNvSpPr txBox="1"/>
          <p:nvPr/>
        </p:nvSpPr>
        <p:spPr>
          <a:xfrm>
            <a:off x="1332000" y="2832133"/>
            <a:ext cx="3528032" cy="276998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Para athletes are helping to bring about a more inclusive society for people with an impairment. What Paralympic value is this demonstrating? 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Equality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Determination</a:t>
            </a:r>
          </a:p>
          <a:p>
            <a:pPr marL="34290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Equality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4B037F95-BDED-444D-BBB2-AFD2973CAD11}"/>
              </a:ext>
            </a:extLst>
          </p:cNvPr>
          <p:cNvSpPr/>
          <p:nvPr/>
        </p:nvSpPr>
        <p:spPr>
          <a:xfrm flipH="1">
            <a:off x="678761" y="1992394"/>
            <a:ext cx="4469302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3BBFE0-9667-2945-A366-FEF771D86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0ADA047-51A6-EE40-AF3B-AF8A5525B093}"/>
              </a:ext>
            </a:extLst>
          </p:cNvPr>
          <p:cNvSpPr txBox="1">
            <a:spLocks/>
          </p:cNvSpPr>
          <p:nvPr/>
        </p:nvSpPr>
        <p:spPr>
          <a:xfrm>
            <a:off x="1332000" y="2060848"/>
            <a:ext cx="4392127" cy="52585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1F22D40-02DB-1543-91C1-FC15A0B6C2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47" r="22947"/>
          <a:stretch/>
        </p:blipFill>
        <p:spPr>
          <a:xfrm>
            <a:off x="5519733" y="1992394"/>
            <a:ext cx="3162412" cy="3609728"/>
          </a:xfrm>
          <a:prstGeom prst="roundRect">
            <a:avLst>
              <a:gd name="adj" fmla="val 9320"/>
            </a:avLst>
          </a:prstGeom>
        </p:spPr>
      </p:pic>
    </p:spTree>
    <p:extLst>
      <p:ext uri="{BB962C8B-B14F-4D97-AF65-F5344CB8AC3E}">
        <p14:creationId xmlns:p14="http://schemas.microsoft.com/office/powerpoint/2010/main" val="2571067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5EC55686-865F-D64A-ACD9-B1D5B4287A66}"/>
              </a:ext>
            </a:extLst>
          </p:cNvPr>
          <p:cNvSpPr/>
          <p:nvPr/>
        </p:nvSpPr>
        <p:spPr>
          <a:xfrm rot="10800000">
            <a:off x="673272" y="2492896"/>
            <a:ext cx="7786511" cy="1080120"/>
          </a:xfrm>
          <a:prstGeom prst="round2SameRect">
            <a:avLst>
              <a:gd name="adj1" fmla="val 26826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D0B71328-E3D4-5C42-90CD-DE7EA198A23A}"/>
              </a:ext>
            </a:extLst>
          </p:cNvPr>
          <p:cNvSpPr/>
          <p:nvPr/>
        </p:nvSpPr>
        <p:spPr>
          <a:xfrm flipH="1">
            <a:off x="678763" y="1992394"/>
            <a:ext cx="7781025" cy="586800"/>
          </a:xfrm>
          <a:prstGeom prst="round2SameRect">
            <a:avLst>
              <a:gd name="adj1" fmla="val 48600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04F844F-45D3-7044-9377-D2F8D50C8D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823444"/>
            <a:ext cx="813468" cy="813468"/>
          </a:xfrm>
          <a:prstGeom prst="rect">
            <a:avLst/>
          </a:prstGeom>
        </p:spPr>
      </p:pic>
      <p:sp>
        <p:nvSpPr>
          <p:cNvPr id="22" name="Text Placeholder 29">
            <a:extLst>
              <a:ext uri="{FF2B5EF4-FFF2-40B4-BE49-F238E27FC236}">
                <a16:creationId xmlns:a16="http://schemas.microsoft.com/office/drawing/2014/main" id="{3EA842C2-6E77-2246-8A8E-CFB283734DB8}"/>
              </a:ext>
            </a:extLst>
          </p:cNvPr>
          <p:cNvSpPr txBox="1">
            <a:spLocks/>
          </p:cNvSpPr>
          <p:nvPr/>
        </p:nvSpPr>
        <p:spPr>
          <a:xfrm>
            <a:off x="1332000" y="2060848"/>
            <a:ext cx="4038583" cy="525852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The Paralympic values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DE3E3D-F45D-A341-B04E-00871562298C}"/>
              </a:ext>
            </a:extLst>
          </p:cNvPr>
          <p:cNvSpPr txBox="1"/>
          <p:nvPr/>
        </p:nvSpPr>
        <p:spPr>
          <a:xfrm>
            <a:off x="1332000" y="2746685"/>
            <a:ext cx="6696384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two other values demonstrated by these Para athletes and their assistants.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47FF68-6DB2-7D44-99D7-8AF4EFA82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33" b="9933"/>
          <a:stretch/>
        </p:blipFill>
        <p:spPr>
          <a:xfrm>
            <a:off x="673272" y="3789039"/>
            <a:ext cx="3743767" cy="1943777"/>
          </a:xfrm>
          <a:prstGeom prst="roundRect">
            <a:avLst>
              <a:gd name="adj" fmla="val 15711"/>
            </a:avLst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9C4CA0-AADC-F341-9C02-F99D4E63E2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60" b="11060"/>
          <a:stretch/>
        </p:blipFill>
        <p:spPr>
          <a:xfrm>
            <a:off x="4716016" y="3789040"/>
            <a:ext cx="3743767" cy="1943777"/>
          </a:xfrm>
          <a:prstGeom prst="roundRect">
            <a:avLst>
              <a:gd name="adj" fmla="val 15026"/>
            </a:avLst>
          </a:prstGeom>
        </p:spPr>
      </p:pic>
    </p:spTree>
    <p:extLst>
      <p:ext uri="{BB962C8B-B14F-4D97-AF65-F5344CB8AC3E}">
        <p14:creationId xmlns:p14="http://schemas.microsoft.com/office/powerpoint/2010/main" val="3703069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7467</TotalTime>
  <Words>215</Words>
  <Application>Microsoft Macintosh PowerPoint</Application>
  <PresentationFormat>On-screen Show (4:3)</PresentationFormat>
  <Paragraphs>48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Celebrate with a name…</dc:title>
  <dc:creator>pc</dc:creator>
  <cp:lastModifiedBy>christopher Smith</cp:lastModifiedBy>
  <cp:revision>292</cp:revision>
  <dcterms:created xsi:type="dcterms:W3CDTF">2014-10-03T17:23:26Z</dcterms:created>
  <dcterms:modified xsi:type="dcterms:W3CDTF">2018-09-17T14:50:20Z</dcterms:modified>
</cp:coreProperties>
</file>