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65" r:id="rId3"/>
    <p:sldId id="284" r:id="rId4"/>
    <p:sldId id="294" r:id="rId5"/>
    <p:sldId id="303" r:id="rId6"/>
    <p:sldId id="318" r:id="rId7"/>
    <p:sldId id="319" r:id="rId8"/>
    <p:sldId id="320" r:id="rId9"/>
    <p:sldId id="334" r:id="rId10"/>
    <p:sldId id="302" r:id="rId11"/>
    <p:sldId id="321" r:id="rId12"/>
    <p:sldId id="322" r:id="rId13"/>
    <p:sldId id="335" r:id="rId14"/>
    <p:sldId id="323" r:id="rId15"/>
    <p:sldId id="325" r:id="rId16"/>
    <p:sldId id="326" r:id="rId17"/>
    <p:sldId id="327" r:id="rId18"/>
    <p:sldId id="336" r:id="rId19"/>
    <p:sldId id="329" r:id="rId20"/>
    <p:sldId id="337" r:id="rId21"/>
    <p:sldId id="331" r:id="rId22"/>
    <p:sldId id="332" r:id="rId23"/>
    <p:sldId id="33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itlyn Mudge" initials="KM" lastIdx="16" clrIdx="0"/>
  <p:cmAuthor id="7" name="Eleanor Ward" initials="EW" lastIdx="46" clrIdx="7">
    <p:extLst/>
  </p:cmAuthor>
  <p:cmAuthor id="1" name="Jennifer Wong" initials="JW" lastIdx="8" clrIdx="1"/>
  <p:cmAuthor id="8" name="Sarah de Souza-Ingle" initials="SdS" lastIdx="1" clrIdx="8">
    <p:extLst/>
  </p:cmAuthor>
  <p:cmAuthor id="2" name="pc" initials="p" lastIdx="3" clrIdx="2"/>
  <p:cmAuthor id="9" name="Alison Walters" initials="AW" lastIdx="9" clrIdx="9">
    <p:extLst/>
  </p:cmAuthor>
  <p:cmAuthor id="3" name="Nina Smith" initials="NS" lastIdx="10" clrIdx="3">
    <p:extLst/>
  </p:cmAuthor>
  <p:cmAuthor id="4" name="Lucy Dominy" initials="LD" lastIdx="6" clrIdx="4"/>
  <p:cmAuthor id="5" name="Projects Temp1" initials="PT" lastIdx="23" clrIdx="5">
    <p:extLst/>
  </p:cmAuthor>
  <p:cmAuthor id="6" name="David Hyrapiet" initials=""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F77"/>
    <a:srgbClr val="1689E4"/>
    <a:srgbClr val="339966"/>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01" autoAdjust="0"/>
    <p:restoredTop sz="92170" autoAdjust="0"/>
  </p:normalViewPr>
  <p:slideViewPr>
    <p:cSldViewPr>
      <p:cViewPr varScale="1">
        <p:scale>
          <a:sx n="74" d="100"/>
          <a:sy n="74" d="100"/>
        </p:scale>
        <p:origin x="858" y="5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95AE7D-B50D-3C41-B9B4-24222A1138B2}" type="datetimeFigureOut">
              <a:rPr lang="en-US" smtClean="0"/>
              <a:t>9/4/2018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21DBA5-009A-8149-9EBD-F4952D15BFA5}" type="slidenum">
              <a:rPr lang="en-US" smtClean="0"/>
              <a:t>‹#›</a:t>
            </a:fld>
            <a:endParaRPr lang="en-US"/>
          </a:p>
        </p:txBody>
      </p:sp>
    </p:spTree>
    <p:extLst>
      <p:ext uri="{BB962C8B-B14F-4D97-AF65-F5344CB8AC3E}">
        <p14:creationId xmlns:p14="http://schemas.microsoft.com/office/powerpoint/2010/main" val="1046054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84E61-5A8A-4B4F-A9C8-A88D8C8CD076}" type="datetimeFigureOut">
              <a:rPr lang="en-GB" smtClean="0"/>
              <a:t>04/09/2018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C8F1EA-E5D5-4549-99DA-9619DDF1849A}" type="slidenum">
              <a:rPr lang="en-GB" smtClean="0"/>
              <a:t>‹#›</a:t>
            </a:fld>
            <a:endParaRPr lang="en-GB"/>
          </a:p>
        </p:txBody>
      </p:sp>
    </p:spTree>
    <p:extLst>
      <p:ext uri="{BB962C8B-B14F-4D97-AF65-F5344CB8AC3E}">
        <p14:creationId xmlns:p14="http://schemas.microsoft.com/office/powerpoint/2010/main" val="3203042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Your spinal cord is a bundle of nerves that runs down the middle of your back. It carries signals back and forth between your body and your brain</a:t>
            </a:r>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2</a:t>
            </a:fld>
            <a:endParaRPr lang="en-GB"/>
          </a:p>
        </p:txBody>
      </p:sp>
    </p:spTree>
    <p:extLst>
      <p:ext uri="{BB962C8B-B14F-4D97-AF65-F5344CB8AC3E}">
        <p14:creationId xmlns:p14="http://schemas.microsoft.com/office/powerpoint/2010/main" val="3742163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23</a:t>
            </a:fld>
            <a:endParaRPr lang="en-GB"/>
          </a:p>
        </p:txBody>
      </p:sp>
    </p:spTree>
    <p:extLst>
      <p:ext uri="{BB962C8B-B14F-4D97-AF65-F5344CB8AC3E}">
        <p14:creationId xmlns:p14="http://schemas.microsoft.com/office/powerpoint/2010/main" val="1795067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5</a:t>
            </a:fld>
            <a:endParaRPr lang="en-GB"/>
          </a:p>
        </p:txBody>
      </p:sp>
    </p:spTree>
    <p:extLst>
      <p:ext uri="{BB962C8B-B14F-4D97-AF65-F5344CB8AC3E}">
        <p14:creationId xmlns:p14="http://schemas.microsoft.com/office/powerpoint/2010/main" val="3331436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C8F1EA-E5D5-4549-99DA-9619DDF1849A}" type="slidenum">
              <a:rPr lang="en-GB" smtClean="0"/>
              <a:t>6</a:t>
            </a:fld>
            <a:endParaRPr lang="en-GB"/>
          </a:p>
        </p:txBody>
      </p:sp>
    </p:spTree>
    <p:extLst>
      <p:ext uri="{BB962C8B-B14F-4D97-AF65-F5344CB8AC3E}">
        <p14:creationId xmlns:p14="http://schemas.microsoft.com/office/powerpoint/2010/main" val="568045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7</a:t>
            </a:fld>
            <a:endParaRPr lang="en-GB"/>
          </a:p>
        </p:txBody>
      </p:sp>
    </p:spTree>
    <p:extLst>
      <p:ext uri="{BB962C8B-B14F-4D97-AF65-F5344CB8AC3E}">
        <p14:creationId xmlns:p14="http://schemas.microsoft.com/office/powerpoint/2010/main" val="1433260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latin typeface="TradeGothic Light"/>
                <a:cs typeface="TradeGothic Light"/>
              </a:rPr>
              <a:t>The Games are declared officially open by well-known personalities like Presidents and Queens.</a:t>
            </a:r>
          </a:p>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10</a:t>
            </a:fld>
            <a:endParaRPr lang="en-GB"/>
          </a:p>
        </p:txBody>
      </p:sp>
    </p:spTree>
    <p:extLst>
      <p:ext uri="{BB962C8B-B14F-4D97-AF65-F5344CB8AC3E}">
        <p14:creationId xmlns:p14="http://schemas.microsoft.com/office/powerpoint/2010/main" val="4189651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Not every Paralympic and Olympic Games have been held in the same cities: due</a:t>
            </a:r>
            <a:r>
              <a:rPr lang="en-GB" baseline="0" dirty="0"/>
              <a:t> to complications in the host countries from </a:t>
            </a:r>
            <a:r>
              <a:rPr lang="en-GB" dirty="0"/>
              <a:t>1964– 1972 they were held in separate places. In</a:t>
            </a:r>
            <a:r>
              <a:rPr lang="en-GB" baseline="0" dirty="0"/>
              <a:t> 1964 Tel Aviv stepped in to host the Paralympics after Mexico was forced to pull out after technical difficulties in the government. In 1972 the Paralympics were held in the same country but a different city to the </a:t>
            </a:r>
            <a:r>
              <a:rPr lang="en-GB" sz="1200" b="0" i="0" u="none" strike="noStrike" baseline="0" dirty="0">
                <a:latin typeface="PTSans-Regular"/>
              </a:rPr>
              <a:t>Olympic Games </a:t>
            </a:r>
            <a:r>
              <a:rPr lang="en-GB" dirty="0"/>
              <a:t>–</a:t>
            </a:r>
            <a:r>
              <a:rPr lang="en-GB" sz="1200" b="0" i="0" u="none" strike="noStrike" baseline="0" dirty="0">
                <a:latin typeface="PTSans-Regular"/>
              </a:rPr>
              <a:t> Heidelberg staged the Games at the university’s institute for physical training.</a:t>
            </a:r>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12</a:t>
            </a:fld>
            <a:endParaRPr lang="en-GB"/>
          </a:p>
        </p:txBody>
      </p:sp>
    </p:spTree>
    <p:extLst>
      <p:ext uri="{BB962C8B-B14F-4D97-AF65-F5344CB8AC3E}">
        <p14:creationId xmlns:p14="http://schemas.microsoft.com/office/powerpoint/2010/main" val="26538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solidFill>
                <a:srgbClr val="FF0000"/>
              </a:solidFill>
            </a:endParaRPr>
          </a:p>
        </p:txBody>
      </p:sp>
      <p:sp>
        <p:nvSpPr>
          <p:cNvPr id="4" name="Slide Number Placeholder 3"/>
          <p:cNvSpPr>
            <a:spLocks noGrp="1"/>
          </p:cNvSpPr>
          <p:nvPr>
            <p:ph type="sldNum" sz="quarter" idx="10"/>
          </p:nvPr>
        </p:nvSpPr>
        <p:spPr/>
        <p:txBody>
          <a:bodyPr/>
          <a:lstStyle/>
          <a:p>
            <a:fld id="{5EC8F1EA-E5D5-4549-99DA-9619DDF1849A}" type="slidenum">
              <a:rPr lang="en-GB" smtClean="0"/>
              <a:t>16</a:t>
            </a:fld>
            <a:endParaRPr lang="en-GB"/>
          </a:p>
        </p:txBody>
      </p:sp>
    </p:spTree>
    <p:extLst>
      <p:ext uri="{BB962C8B-B14F-4D97-AF65-F5344CB8AC3E}">
        <p14:creationId xmlns:p14="http://schemas.microsoft.com/office/powerpoint/2010/main" val="366858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Red, blue and green are </a:t>
            </a:r>
            <a:r>
              <a:rPr lang="en-GB" sz="1200" dirty="0">
                <a:latin typeface="TradeGothic Light"/>
                <a:cs typeface="TradeGothic Light"/>
              </a:rPr>
              <a:t>the most widely used colours in national flags around the world.</a:t>
            </a:r>
            <a:endParaRPr lang="en-US" dirty="0"/>
          </a:p>
        </p:txBody>
      </p:sp>
      <p:sp>
        <p:nvSpPr>
          <p:cNvPr id="4" name="Slide Number Placeholder 3"/>
          <p:cNvSpPr>
            <a:spLocks noGrp="1"/>
          </p:cNvSpPr>
          <p:nvPr>
            <p:ph type="sldNum" sz="quarter" idx="10"/>
          </p:nvPr>
        </p:nvSpPr>
        <p:spPr/>
        <p:txBody>
          <a:bodyPr/>
          <a:lstStyle/>
          <a:p>
            <a:fld id="{5EC8F1EA-E5D5-4549-99DA-9619DDF1849A}" type="slidenum">
              <a:rPr lang="en-GB" smtClean="0"/>
              <a:t>20</a:t>
            </a:fld>
            <a:endParaRPr lang="en-GB"/>
          </a:p>
        </p:txBody>
      </p:sp>
    </p:spTree>
    <p:extLst>
      <p:ext uri="{BB962C8B-B14F-4D97-AF65-F5344CB8AC3E}">
        <p14:creationId xmlns:p14="http://schemas.microsoft.com/office/powerpoint/2010/main" val="2252951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22</a:t>
            </a:fld>
            <a:endParaRPr lang="en-GB"/>
          </a:p>
        </p:txBody>
      </p:sp>
    </p:spTree>
    <p:extLst>
      <p:ext uri="{BB962C8B-B14F-4D97-AF65-F5344CB8AC3E}">
        <p14:creationId xmlns:p14="http://schemas.microsoft.com/office/powerpoint/2010/main" val="964371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3988231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3088312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3296093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214154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3662668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13836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3785246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
        <p:nvSpPr>
          <p:cNvPr id="6" name="Rectangle 5">
            <a:extLst>
              <a:ext uri="{FF2B5EF4-FFF2-40B4-BE49-F238E27FC236}">
                <a16:creationId xmlns:a16="http://schemas.microsoft.com/office/drawing/2014/main" id="{308A147A-9D88-A942-908B-231BCA951D12}"/>
              </a:ext>
            </a:extLst>
          </p:cNvPr>
          <p:cNvSpPr/>
          <p:nvPr userDrawn="1"/>
        </p:nvSpPr>
        <p:spPr>
          <a:xfrm>
            <a:off x="286014" y="6612699"/>
            <a:ext cx="4430002" cy="215444"/>
          </a:xfrm>
          <a:prstGeom prst="rect">
            <a:avLst/>
          </a:prstGeom>
        </p:spPr>
        <p:txBody>
          <a:bodyPr wrap="square">
            <a:spAutoFit/>
          </a:bodyPr>
          <a:lstStyle/>
          <a:p>
            <a:pPr>
              <a:defRPr/>
            </a:pPr>
            <a:r>
              <a:rPr lang="en-GB" sz="800" dirty="0">
                <a:solidFill>
                  <a:schemeClr val="tx1">
                    <a:lumMod val="50000"/>
                    <a:lumOff val="50000"/>
                  </a:schemeClr>
                </a:solidFill>
                <a:latin typeface="Arial"/>
                <a:cs typeface="Arial"/>
              </a:rPr>
              <a:t>© 2018 International Paralympic Committee – ALL RIGHTS RESERVED </a:t>
            </a:r>
          </a:p>
        </p:txBody>
      </p:sp>
    </p:spTree>
    <p:extLst>
      <p:ext uri="{BB962C8B-B14F-4D97-AF65-F5344CB8AC3E}">
        <p14:creationId xmlns:p14="http://schemas.microsoft.com/office/powerpoint/2010/main" val="3789751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
        <p:nvSpPr>
          <p:cNvPr id="5" name="Rectangle 4">
            <a:extLst>
              <a:ext uri="{FF2B5EF4-FFF2-40B4-BE49-F238E27FC236}">
                <a16:creationId xmlns:a16="http://schemas.microsoft.com/office/drawing/2014/main" id="{BAB06BB1-DC0E-CC40-9086-A5330562977D}"/>
              </a:ext>
            </a:extLst>
          </p:cNvPr>
          <p:cNvSpPr/>
          <p:nvPr userDrawn="1"/>
        </p:nvSpPr>
        <p:spPr>
          <a:xfrm>
            <a:off x="286014" y="6612699"/>
            <a:ext cx="4430002" cy="215444"/>
          </a:xfrm>
          <a:prstGeom prst="rect">
            <a:avLst/>
          </a:prstGeom>
        </p:spPr>
        <p:txBody>
          <a:bodyPr wrap="square">
            <a:spAutoFit/>
          </a:bodyPr>
          <a:lstStyle/>
          <a:p>
            <a:pPr>
              <a:defRPr/>
            </a:pPr>
            <a:r>
              <a:rPr lang="en-GB" sz="800" dirty="0">
                <a:solidFill>
                  <a:schemeClr val="tx1">
                    <a:lumMod val="50000"/>
                    <a:lumOff val="50000"/>
                  </a:schemeClr>
                </a:solidFill>
                <a:latin typeface="Arial"/>
                <a:cs typeface="Arial"/>
              </a:rPr>
              <a:t>© 2018 International Paralympic Committee – ALL RIGHTS RESERVED </a:t>
            </a:r>
          </a:p>
        </p:txBody>
      </p:sp>
    </p:spTree>
    <p:extLst>
      <p:ext uri="{BB962C8B-B14F-4D97-AF65-F5344CB8AC3E}">
        <p14:creationId xmlns:p14="http://schemas.microsoft.com/office/powerpoint/2010/main" val="82608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Tree>
    <p:extLst>
      <p:ext uri="{BB962C8B-B14F-4D97-AF65-F5344CB8AC3E}">
        <p14:creationId xmlns:p14="http://schemas.microsoft.com/office/powerpoint/2010/main" val="3906841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04/09/2018</a:t>
            </a:fld>
            <a:endParaRPr lang="en-GB"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
        <p:nvSpPr>
          <p:cNvPr id="8" name="Rectangle 7">
            <a:extLst>
              <a:ext uri="{FF2B5EF4-FFF2-40B4-BE49-F238E27FC236}">
                <a16:creationId xmlns:a16="http://schemas.microsoft.com/office/drawing/2014/main" id="{5FA35CB1-BA4C-1C4E-A5DF-6143E6195730}"/>
              </a:ext>
            </a:extLst>
          </p:cNvPr>
          <p:cNvSpPr/>
          <p:nvPr userDrawn="1"/>
        </p:nvSpPr>
        <p:spPr>
          <a:xfrm>
            <a:off x="286014" y="6612699"/>
            <a:ext cx="4430002" cy="215444"/>
          </a:xfrm>
          <a:prstGeom prst="rect">
            <a:avLst/>
          </a:prstGeom>
        </p:spPr>
        <p:txBody>
          <a:bodyPr wrap="square">
            <a:spAutoFit/>
          </a:bodyPr>
          <a:lstStyle/>
          <a:p>
            <a:pPr>
              <a:defRPr/>
            </a:pPr>
            <a:r>
              <a:rPr lang="en-GB" sz="800" dirty="0">
                <a:solidFill>
                  <a:schemeClr val="tx1">
                    <a:lumMod val="50000"/>
                    <a:lumOff val="50000"/>
                  </a:schemeClr>
                </a:solidFill>
                <a:latin typeface="Arial"/>
                <a:cs typeface="Arial"/>
              </a:rPr>
              <a:t>© 2018 International Paralympic Committee – ALL RIGHTS RESERVED </a:t>
            </a:r>
          </a:p>
        </p:txBody>
      </p:sp>
    </p:spTree>
    <p:extLst>
      <p:ext uri="{BB962C8B-B14F-4D97-AF65-F5344CB8AC3E}">
        <p14:creationId xmlns:p14="http://schemas.microsoft.com/office/powerpoint/2010/main" val="476982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6680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5.jpe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26.jpe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8.jpeg"/><Relationship Id="rId7"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5.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5.png"/><Relationship Id="rId7" Type="http://schemas.openxmlformats.org/officeDocument/2006/relationships/image" Target="../media/image32.jp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5.jpeg"/><Relationship Id="rId7" Type="http://schemas.openxmlformats.org/officeDocument/2006/relationships/image" Target="../media/image6.png"/><Relationship Id="rId2" Type="http://schemas.openxmlformats.org/officeDocument/2006/relationships/image" Target="../media/image34.emf"/><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6.jpe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4.png"/><Relationship Id="rId7"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9.jpeg"/><Relationship Id="rId11" Type="http://schemas.openxmlformats.org/officeDocument/2006/relationships/image" Target="../media/image9.png"/><Relationship Id="rId5" Type="http://schemas.openxmlformats.org/officeDocument/2006/relationships/image" Target="../media/image38.jpeg"/><Relationship Id="rId10" Type="http://schemas.openxmlformats.org/officeDocument/2006/relationships/image" Target="../media/image7.png"/><Relationship Id="rId4" Type="http://schemas.openxmlformats.org/officeDocument/2006/relationships/image" Target="../media/image5.png"/><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3.jpeg"/><Relationship Id="rId7" Type="http://schemas.openxmlformats.org/officeDocument/2006/relationships/image" Target="../media/image7.pn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3.jpeg"/><Relationship Id="rId7" Type="http://schemas.openxmlformats.org/officeDocument/2006/relationships/image" Target="../media/image7.pn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24.png"/></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46.jp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45.jp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7.jpe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48.jpeg"/><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50.jpeg"/><Relationship Id="rId7" Type="http://schemas.openxmlformats.org/officeDocument/2006/relationships/image" Target="../media/image7.pn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44.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png"/><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53.jp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1.png"/><Relationship Id="rId7"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13.jpe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4.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5.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6.jpe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18.png"/><Relationship Id="rId10" Type="http://schemas.openxmlformats.org/officeDocument/2006/relationships/image" Target="../media/image9.png"/><Relationship Id="rId4" Type="http://schemas.openxmlformats.org/officeDocument/2006/relationships/image" Target="../media/image17.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4.pn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5.png"/><Relationship Id="rId7" Type="http://schemas.openxmlformats.org/officeDocument/2006/relationships/image" Target="../media/image23.jp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tle-Slid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255984" y="2564904"/>
            <a:ext cx="7772400" cy="1470025"/>
          </a:xfrm>
        </p:spPr>
        <p:txBody>
          <a:bodyPr>
            <a:noAutofit/>
          </a:bodyPr>
          <a:lstStyle/>
          <a:p>
            <a:pPr algn="l"/>
            <a:r>
              <a:rPr lang="en-GB" sz="4800" b="1" dirty="0">
                <a:solidFill>
                  <a:schemeClr val="bg1"/>
                </a:solidFill>
                <a:latin typeface="Arial"/>
                <a:cs typeface="Arial"/>
              </a:rPr>
              <a:t>The Paralympic Games</a:t>
            </a:r>
            <a:r>
              <a:rPr lang="en-GB" sz="4800" dirty="0">
                <a:solidFill>
                  <a:schemeClr val="bg1"/>
                </a:solidFill>
                <a:latin typeface="Arial"/>
                <a:cs typeface="Arial"/>
              </a:rPr>
              <a:t/>
            </a:r>
            <a:br>
              <a:rPr lang="en-GB" sz="4800" dirty="0">
                <a:solidFill>
                  <a:schemeClr val="bg1"/>
                </a:solidFill>
                <a:latin typeface="Arial"/>
                <a:cs typeface="Arial"/>
              </a:rPr>
            </a:br>
            <a:r>
              <a:rPr lang="en-GB" sz="3600" dirty="0">
                <a:solidFill>
                  <a:srgbClr val="FFFFFF"/>
                </a:solidFill>
                <a:latin typeface="Arial"/>
                <a:cs typeface="Arial"/>
              </a:rPr>
              <a:t>Past and present</a:t>
            </a:r>
            <a:r>
              <a:rPr lang="en-GB" sz="4800" dirty="0">
                <a:solidFill>
                  <a:srgbClr val="FFFFFF"/>
                </a:solidFill>
                <a:latin typeface="Arial"/>
                <a:cs typeface="Arial"/>
              </a:rPr>
              <a:t/>
            </a:r>
            <a:br>
              <a:rPr lang="en-GB" sz="4800" dirty="0">
                <a:solidFill>
                  <a:srgbClr val="FFFFFF"/>
                </a:solidFill>
                <a:latin typeface="Arial"/>
                <a:cs typeface="Arial"/>
              </a:rPr>
            </a:br>
            <a:endParaRPr lang="en-GB" sz="4800" dirty="0">
              <a:solidFill>
                <a:schemeClr val="bg1"/>
              </a:solidFill>
              <a:latin typeface="Arial"/>
              <a:cs typeface="Arial"/>
            </a:endParaRPr>
          </a:p>
        </p:txBody>
      </p:sp>
      <p:pic>
        <p:nvPicPr>
          <p:cNvPr id="8" name="Picture 7" descr="I'm-Possible-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7" y="404664"/>
            <a:ext cx="1745411" cy="386642"/>
          </a:xfrm>
          <a:prstGeom prst="rect">
            <a:avLst/>
          </a:prstGeom>
        </p:spPr>
      </p:pic>
      <p:sp>
        <p:nvSpPr>
          <p:cNvPr id="4" name="Rectangle 3"/>
          <p:cNvSpPr/>
          <p:nvPr/>
        </p:nvSpPr>
        <p:spPr>
          <a:xfrm>
            <a:off x="286014" y="6041452"/>
            <a:ext cx="4069962" cy="261610"/>
          </a:xfrm>
          <a:prstGeom prst="rect">
            <a:avLst/>
          </a:prstGeom>
        </p:spPr>
        <p:txBody>
          <a:bodyPr wrap="square">
            <a:spAutoFit/>
          </a:bodyPr>
          <a:lstStyle/>
          <a:p>
            <a:pPr>
              <a:spcAft>
                <a:spcPts val="0"/>
              </a:spcAft>
            </a:pPr>
            <a:r>
              <a:rPr lang="en-GB" sz="1100" kern="1200" dirty="0">
                <a:solidFill>
                  <a:schemeClr val="tx1">
                    <a:lumMod val="50000"/>
                    <a:lumOff val="50000"/>
                  </a:schemeClr>
                </a:solidFill>
                <a:effectLst/>
                <a:latin typeface="Arial"/>
                <a:ea typeface="Times New Roman"/>
                <a:cs typeface="Arial"/>
              </a:rPr>
              <a:t>Theme 1 Unit 1: </a:t>
            </a:r>
            <a:r>
              <a:rPr lang="en-GB" sz="1100" b="1" kern="1200" dirty="0">
                <a:solidFill>
                  <a:srgbClr val="000000"/>
                </a:solidFill>
                <a:effectLst/>
                <a:latin typeface="Arial"/>
                <a:ea typeface="Times New Roman"/>
                <a:cs typeface="Arial"/>
              </a:rPr>
              <a:t>The Paralympic Games. What are they?</a:t>
            </a:r>
            <a:endParaRPr lang="en-GB" sz="1100" b="1" dirty="0">
              <a:effectLst/>
              <a:latin typeface="Arial"/>
              <a:ea typeface="Times New Roman"/>
              <a:cs typeface="Arial"/>
            </a:endParaRPr>
          </a:p>
        </p:txBody>
      </p:sp>
      <p:sp>
        <p:nvSpPr>
          <p:cNvPr id="11" name="Rectangle 10">
            <a:extLst>
              <a:ext uri="{FF2B5EF4-FFF2-40B4-BE49-F238E27FC236}">
                <a16:creationId xmlns:a16="http://schemas.microsoft.com/office/drawing/2014/main" id="{7F42518E-D8E6-8848-BDC6-F4452E0F3A0F}"/>
              </a:ext>
            </a:extLst>
          </p:cNvPr>
          <p:cNvSpPr/>
          <p:nvPr/>
        </p:nvSpPr>
        <p:spPr>
          <a:xfrm>
            <a:off x="286014" y="6274643"/>
            <a:ext cx="4430002" cy="215444"/>
          </a:xfrm>
          <a:prstGeom prst="rect">
            <a:avLst/>
          </a:prstGeom>
        </p:spPr>
        <p:txBody>
          <a:bodyPr wrap="square">
            <a:spAutoFit/>
          </a:bodyPr>
          <a:lstStyle/>
          <a:p>
            <a:pPr>
              <a:defRPr/>
            </a:pPr>
            <a:r>
              <a:rPr lang="en-GB" sz="800" dirty="0">
                <a:solidFill>
                  <a:schemeClr val="tx1">
                    <a:lumMod val="50000"/>
                    <a:lumOff val="50000"/>
                  </a:schemeClr>
                </a:solidFill>
                <a:latin typeface="Arial"/>
                <a:cs typeface="Arial"/>
              </a:rPr>
              <a:t>© 2018 International Paralympic Committee – ALL RIGHTS RESERVED </a:t>
            </a:r>
          </a:p>
        </p:txBody>
      </p:sp>
      <p:pic>
        <p:nvPicPr>
          <p:cNvPr id="13" name="Picture 12">
            <a:extLst>
              <a:ext uri="{FF2B5EF4-FFF2-40B4-BE49-F238E27FC236}">
                <a16:creationId xmlns:a16="http://schemas.microsoft.com/office/drawing/2014/main" id="{B4848CD4-F069-7E47-BF8B-181CBE5B6E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2624" y="5443267"/>
            <a:ext cx="1798454" cy="1044000"/>
          </a:xfrm>
          <a:prstGeom prst="rect">
            <a:avLst/>
          </a:prstGeom>
        </p:spPr>
      </p:pic>
    </p:spTree>
    <p:extLst>
      <p:ext uri="{BB962C8B-B14F-4D97-AF65-F5344CB8AC3E}">
        <p14:creationId xmlns:p14="http://schemas.microsoft.com/office/powerpoint/2010/main" val="3113836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982204" y="2866329"/>
            <a:ext cx="3384376" cy="2558772"/>
          </a:xfrm>
          <a:prstGeom prst="roundRect">
            <a:avLst>
              <a:gd name="adj" fmla="val 10984"/>
            </a:avLst>
          </a:prstGeom>
          <a:blipFill rotWithShape="1">
            <a:blip r:embed="rId3" cstate="screen">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ounded Rectangle 16"/>
          <p:cNvSpPr/>
          <p:nvPr/>
        </p:nvSpPr>
        <p:spPr>
          <a:xfrm>
            <a:off x="4788024" y="2866329"/>
            <a:ext cx="3384376" cy="2558772"/>
          </a:xfrm>
          <a:prstGeom prst="roundRect">
            <a:avLst>
              <a:gd name="adj" fmla="val 10984"/>
            </a:avLst>
          </a:prstGeom>
          <a:blipFill rotWithShape="1">
            <a:blip r:embed="rId4" cstate="screen">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9" name="Picture 8" descr="I'm-Possible-logo.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13" name="Picture 12" descr="Blue-title-block.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14" name="Rectangle 13"/>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5" name="Picture 14" descr="Books-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pic>
        <p:nvPicPr>
          <p:cNvPr id="20" name="Picture 19" descr="White-curve-box.png"/>
          <p:cNvPicPr>
            <a:picLocks noChangeAspect="1"/>
          </p:cNvPicPr>
          <p:nvPr/>
        </p:nvPicPr>
        <p:blipFill rotWithShape="1">
          <a:blip r:embed="rId9" cstate="screen">
            <a:extLst>
              <a:ext uri="{28A0092B-C50C-407E-A947-70E740481C1C}">
                <a14:useLocalDpi xmlns:a14="http://schemas.microsoft.com/office/drawing/2010/main"/>
              </a:ext>
            </a:extLst>
          </a:blip>
          <a:srcRect r="-6"/>
          <a:stretch/>
        </p:blipFill>
        <p:spPr>
          <a:xfrm>
            <a:off x="971600" y="2708920"/>
            <a:ext cx="1512168" cy="915981"/>
          </a:xfrm>
          <a:prstGeom prst="rect">
            <a:avLst/>
          </a:prstGeom>
        </p:spPr>
      </p:pic>
      <p:sp>
        <p:nvSpPr>
          <p:cNvPr id="19" name="Text Placeholder 3"/>
          <p:cNvSpPr>
            <a:spLocks noGrp="1"/>
          </p:cNvSpPr>
          <p:nvPr>
            <p:ph type="body" sz="half" idx="2"/>
          </p:nvPr>
        </p:nvSpPr>
        <p:spPr>
          <a:xfrm>
            <a:off x="899592" y="2914882"/>
            <a:ext cx="1512168" cy="504056"/>
          </a:xfrm>
        </p:spPr>
        <p:txBody>
          <a:bodyPr anchor="ctr">
            <a:noAutofit/>
          </a:bodyPr>
          <a:lstStyle/>
          <a:p>
            <a:r>
              <a:rPr lang="cs-CZ" sz="1600" dirty="0">
                <a:latin typeface="Arial"/>
                <a:cs typeface="Arial"/>
              </a:rPr>
              <a:t>Rome, </a:t>
            </a:r>
            <a:br>
              <a:rPr lang="cs-CZ" sz="1600" dirty="0">
                <a:latin typeface="Arial"/>
                <a:cs typeface="Arial"/>
              </a:rPr>
            </a:br>
            <a:r>
              <a:rPr lang="cs-CZ" sz="1600" dirty="0">
                <a:latin typeface="Arial"/>
                <a:cs typeface="Arial"/>
              </a:rPr>
              <a:t>Italy 1960</a:t>
            </a:r>
          </a:p>
        </p:txBody>
      </p:sp>
      <p:pic>
        <p:nvPicPr>
          <p:cNvPr id="22" name="Picture 21" descr="White-curve-box.png"/>
          <p:cNvPicPr>
            <a:picLocks noChangeAspect="1"/>
          </p:cNvPicPr>
          <p:nvPr/>
        </p:nvPicPr>
        <p:blipFill rotWithShape="1">
          <a:blip r:embed="rId9" cstate="screen">
            <a:extLst>
              <a:ext uri="{28A0092B-C50C-407E-A947-70E740481C1C}">
                <a14:useLocalDpi xmlns:a14="http://schemas.microsoft.com/office/drawing/2010/main"/>
              </a:ext>
            </a:extLst>
          </a:blip>
          <a:srcRect r="-6"/>
          <a:stretch/>
        </p:blipFill>
        <p:spPr>
          <a:xfrm flipH="1">
            <a:off x="6732240" y="2708920"/>
            <a:ext cx="1512168" cy="915981"/>
          </a:xfrm>
          <a:prstGeom prst="rect">
            <a:avLst/>
          </a:prstGeom>
        </p:spPr>
      </p:pic>
      <p:sp>
        <p:nvSpPr>
          <p:cNvPr id="23" name="Text Placeholder 3"/>
          <p:cNvSpPr txBox="1">
            <a:spLocks/>
          </p:cNvSpPr>
          <p:nvPr/>
        </p:nvSpPr>
        <p:spPr>
          <a:xfrm>
            <a:off x="6876256" y="2734862"/>
            <a:ext cx="136815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London, </a:t>
            </a:r>
            <a:br>
              <a:rPr lang="cs-CZ" sz="1600" dirty="0">
                <a:latin typeface="Arial"/>
                <a:cs typeface="Arial"/>
              </a:rPr>
            </a:br>
            <a:r>
              <a:rPr lang="cs-CZ" sz="1600" dirty="0">
                <a:latin typeface="Arial"/>
                <a:cs typeface="Arial"/>
              </a:rPr>
              <a:t>Great </a:t>
            </a:r>
            <a:r>
              <a:rPr lang="cs-CZ" sz="1600" dirty="0" err="1">
                <a:latin typeface="Arial"/>
                <a:cs typeface="Arial"/>
              </a:rPr>
              <a:t>Britain</a:t>
            </a:r>
            <a:r>
              <a:rPr lang="cs-CZ" sz="1600" dirty="0">
                <a:latin typeface="Arial"/>
                <a:cs typeface="Arial"/>
              </a:rPr>
              <a:t/>
            </a:r>
            <a:br>
              <a:rPr lang="cs-CZ" sz="1600" dirty="0">
                <a:latin typeface="Arial"/>
                <a:cs typeface="Arial"/>
              </a:rPr>
            </a:br>
            <a:r>
              <a:rPr lang="cs-CZ" sz="1600" dirty="0">
                <a:latin typeface="Arial"/>
                <a:cs typeface="Arial"/>
              </a:rPr>
              <a:t>2012</a:t>
            </a:r>
          </a:p>
          <a:p>
            <a:pPr algn="r"/>
            <a:endParaRPr lang="cs-CZ" sz="1600" dirty="0">
              <a:latin typeface="Arial"/>
              <a:cs typeface="Arial"/>
            </a:endParaRPr>
          </a:p>
        </p:txBody>
      </p:sp>
      <p:sp>
        <p:nvSpPr>
          <p:cNvPr id="24" name="Rectangle 23"/>
          <p:cNvSpPr/>
          <p:nvPr/>
        </p:nvSpPr>
        <p:spPr>
          <a:xfrm>
            <a:off x="899592" y="1052736"/>
            <a:ext cx="3211787"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Let the Games begin</a:t>
            </a:r>
            <a:endParaRPr lang="en-GB" sz="2400" b="1" dirty="0">
              <a:solidFill>
                <a:srgbClr val="1689E4"/>
              </a:solidFill>
              <a:effectLst/>
              <a:latin typeface="Arial"/>
              <a:ea typeface="Times New Roman"/>
              <a:cs typeface="Arial"/>
            </a:endParaRPr>
          </a:p>
        </p:txBody>
      </p:sp>
      <p:sp>
        <p:nvSpPr>
          <p:cNvPr id="28" name="Text Placeholder 3"/>
          <p:cNvSpPr txBox="1">
            <a:spLocks/>
          </p:cNvSpPr>
          <p:nvPr/>
        </p:nvSpPr>
        <p:spPr>
          <a:xfrm>
            <a:off x="869826" y="5589240"/>
            <a:ext cx="3672408" cy="180020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5,000 spectators watched the Opening Ceremony in Rome in 1960.</a:t>
            </a:r>
          </a:p>
        </p:txBody>
      </p:sp>
      <p:sp>
        <p:nvSpPr>
          <p:cNvPr id="29" name="Text Placeholder 3"/>
          <p:cNvSpPr txBox="1">
            <a:spLocks/>
          </p:cNvSpPr>
          <p:nvPr/>
        </p:nvSpPr>
        <p:spPr>
          <a:xfrm>
            <a:off x="4686250" y="5589240"/>
            <a:ext cx="3672408" cy="180020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In 2012 in London there were over 80,000 spectators.</a:t>
            </a:r>
          </a:p>
        </p:txBody>
      </p:sp>
      <p:sp>
        <p:nvSpPr>
          <p:cNvPr id="30" name="Text Placeholder 3"/>
          <p:cNvSpPr txBox="1">
            <a:spLocks/>
          </p:cNvSpPr>
          <p:nvPr/>
        </p:nvSpPr>
        <p:spPr>
          <a:xfrm>
            <a:off x="899592" y="2132856"/>
            <a:ext cx="7416824"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It includes a colourful parade of countries. The athletes enter the stadium behind their national flag. </a:t>
            </a:r>
          </a:p>
        </p:txBody>
      </p:sp>
      <p:sp>
        <p:nvSpPr>
          <p:cNvPr id="27" name="Rectangle 26"/>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10</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31" name="Straight Connector 30">
            <a:extLst>
              <a:ext uri="{FF2B5EF4-FFF2-40B4-BE49-F238E27FC236}">
                <a16:creationId xmlns:a16="http://schemas.microsoft.com/office/drawing/2014/main" id="{7CF99623-82C8-A04A-A13A-D5550ABE1449}"/>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2" name="Picture 31">
            <a:extLst>
              <a:ext uri="{FF2B5EF4-FFF2-40B4-BE49-F238E27FC236}">
                <a16:creationId xmlns:a16="http://schemas.microsoft.com/office/drawing/2014/main" id="{9676D178-88A5-B043-B783-91352288F7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2087779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982204" y="2564904"/>
            <a:ext cx="3384376" cy="2808312"/>
          </a:xfrm>
          <a:prstGeom prst="roundRect">
            <a:avLst>
              <a:gd name="adj" fmla="val 10984"/>
            </a:avLst>
          </a:prstGeom>
          <a:blipFill rotWithShape="1">
            <a:blip r:embed="rId2"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ounded Rectangle 24"/>
          <p:cNvSpPr/>
          <p:nvPr/>
        </p:nvSpPr>
        <p:spPr>
          <a:xfrm>
            <a:off x="4860032" y="2564904"/>
            <a:ext cx="3384376" cy="2808312"/>
          </a:xfrm>
          <a:prstGeom prst="roundRect">
            <a:avLst>
              <a:gd name="adj" fmla="val 10984"/>
            </a:avLst>
          </a:prstGeom>
          <a:blipFill rotWithShape="1">
            <a:blip r:embed="rId3"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3" name="Picture 2" descr="I'm-Possible-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20" name="Picture 19" descr="Blue-title-block.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21" name="Rectangle 20"/>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22" name="Picture 21" descr="Books-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pic>
        <p:nvPicPr>
          <p:cNvPr id="23" name="Picture 22"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a:off x="899592" y="4581128"/>
            <a:ext cx="1512168" cy="915981"/>
          </a:xfrm>
          <a:prstGeom prst="rect">
            <a:avLst/>
          </a:prstGeom>
        </p:spPr>
      </p:pic>
      <p:sp>
        <p:nvSpPr>
          <p:cNvPr id="24" name="Text Placeholder 3"/>
          <p:cNvSpPr txBox="1">
            <a:spLocks/>
          </p:cNvSpPr>
          <p:nvPr/>
        </p:nvSpPr>
        <p:spPr>
          <a:xfrm>
            <a:off x="899592" y="4725144"/>
            <a:ext cx="1512168"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err="1">
                <a:latin typeface="Arial"/>
                <a:cs typeface="Arial"/>
              </a:rPr>
              <a:t>Geilo</a:t>
            </a:r>
            <a:r>
              <a:rPr lang="cs-CZ" sz="1600" dirty="0">
                <a:latin typeface="Arial"/>
                <a:cs typeface="Arial"/>
              </a:rPr>
              <a:t>, </a:t>
            </a:r>
            <a:br>
              <a:rPr lang="cs-CZ" sz="1600" dirty="0">
                <a:latin typeface="Arial"/>
                <a:cs typeface="Arial"/>
              </a:rPr>
            </a:br>
            <a:r>
              <a:rPr lang="cs-CZ" sz="1600" dirty="0" err="1">
                <a:latin typeface="Arial"/>
                <a:cs typeface="Arial"/>
              </a:rPr>
              <a:t>Norway</a:t>
            </a:r>
            <a:r>
              <a:rPr lang="cs-CZ" sz="1600" dirty="0">
                <a:latin typeface="Arial"/>
                <a:cs typeface="Arial"/>
              </a:rPr>
              <a:t> 1980</a:t>
            </a:r>
          </a:p>
        </p:txBody>
      </p:sp>
      <p:pic>
        <p:nvPicPr>
          <p:cNvPr id="26" name="Picture 25"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flipH="1">
            <a:off x="6948264" y="4555186"/>
            <a:ext cx="1512168" cy="915981"/>
          </a:xfrm>
          <a:prstGeom prst="rect">
            <a:avLst/>
          </a:prstGeom>
        </p:spPr>
      </p:pic>
      <p:sp>
        <p:nvSpPr>
          <p:cNvPr id="27" name="Text Placeholder 3"/>
          <p:cNvSpPr txBox="1">
            <a:spLocks/>
          </p:cNvSpPr>
          <p:nvPr/>
        </p:nvSpPr>
        <p:spPr>
          <a:xfrm>
            <a:off x="6948264" y="4725144"/>
            <a:ext cx="136815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Nagano, Japan 1998</a:t>
            </a:r>
          </a:p>
          <a:p>
            <a:pPr algn="r"/>
            <a:endParaRPr lang="cs-CZ" sz="1600" dirty="0">
              <a:latin typeface="Arial"/>
              <a:cs typeface="Arial"/>
            </a:endParaRPr>
          </a:p>
        </p:txBody>
      </p:sp>
      <p:sp>
        <p:nvSpPr>
          <p:cNvPr id="28" name="Rectangle 27"/>
          <p:cNvSpPr/>
          <p:nvPr/>
        </p:nvSpPr>
        <p:spPr>
          <a:xfrm>
            <a:off x="899592" y="1052736"/>
            <a:ext cx="3193503"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The name says it all!</a:t>
            </a:r>
            <a:endParaRPr lang="en-GB" sz="2400" b="1" dirty="0">
              <a:solidFill>
                <a:srgbClr val="1689E4"/>
              </a:solidFill>
              <a:effectLst/>
              <a:latin typeface="Arial"/>
              <a:ea typeface="Times New Roman"/>
              <a:cs typeface="Arial"/>
            </a:endParaRPr>
          </a:p>
        </p:txBody>
      </p:sp>
      <p:sp>
        <p:nvSpPr>
          <p:cNvPr id="18" name="Rectangle 17"/>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11</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30" name="Straight Connector 29">
            <a:extLst>
              <a:ext uri="{FF2B5EF4-FFF2-40B4-BE49-F238E27FC236}">
                <a16:creationId xmlns:a16="http://schemas.microsoft.com/office/drawing/2014/main" id="{D5CED6E1-7FB3-774E-B225-236207F2B5BB}"/>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1" name="Picture 30">
            <a:extLst>
              <a:ext uri="{FF2B5EF4-FFF2-40B4-BE49-F238E27FC236}">
                <a16:creationId xmlns:a16="http://schemas.microsoft.com/office/drawing/2014/main" id="{7000C094-9968-5741-98C9-4BEAB87F3D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926060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txBox="1">
            <a:spLocks/>
          </p:cNvSpPr>
          <p:nvPr/>
        </p:nvSpPr>
        <p:spPr>
          <a:xfrm>
            <a:off x="899592" y="2132856"/>
            <a:ext cx="3672408" cy="486916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None/>
            </a:pPr>
            <a:r>
              <a:rPr lang="en-GB" sz="1600" dirty="0">
                <a:latin typeface="Arial"/>
                <a:cs typeface="Arial"/>
              </a:rPr>
              <a:t>The word ‘Paralympic’ derives from the Greek ‘para’ meaning beside or alongside and the word ‘Olympic’. </a:t>
            </a:r>
          </a:p>
          <a:p>
            <a:pPr marL="0" indent="0">
              <a:spcBef>
                <a:spcPts val="0"/>
              </a:spcBef>
              <a:buNone/>
            </a:pPr>
            <a:endParaRPr lang="en-GB" sz="1600" dirty="0">
              <a:latin typeface="Arial"/>
              <a:cs typeface="Arial"/>
            </a:endParaRPr>
          </a:p>
          <a:p>
            <a:pPr marL="0" indent="0">
              <a:spcBef>
                <a:spcPts val="0"/>
              </a:spcBef>
              <a:buNone/>
            </a:pPr>
            <a:r>
              <a:rPr lang="en-GB" sz="1600" dirty="0">
                <a:latin typeface="Arial"/>
                <a:cs typeface="Arial"/>
              </a:rPr>
              <a:t>This means the Paralympic Games are parallel to the Olympic Games.  </a:t>
            </a:r>
          </a:p>
          <a:p>
            <a:pPr marL="0" indent="0">
              <a:spcBef>
                <a:spcPts val="0"/>
              </a:spcBef>
              <a:buNone/>
            </a:pPr>
            <a:endParaRPr lang="en-GB" sz="1600" dirty="0">
              <a:latin typeface="Arial"/>
              <a:cs typeface="Arial"/>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6" name="Picture 5" descr="I'm-Possible-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sp>
        <p:nvSpPr>
          <p:cNvPr id="13" name="Text Placeholder 3"/>
          <p:cNvSpPr txBox="1">
            <a:spLocks/>
          </p:cNvSpPr>
          <p:nvPr/>
        </p:nvSpPr>
        <p:spPr>
          <a:xfrm>
            <a:off x="4716016" y="2132856"/>
            <a:ext cx="3312368" cy="374441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The Paralympic Games always take place just after the Olympic Games. They both use the same cities and venues.</a:t>
            </a:r>
          </a:p>
          <a:p>
            <a:endParaRPr lang="en-GB" sz="1600" dirty="0">
              <a:latin typeface="Arial"/>
              <a:cs typeface="Arial"/>
            </a:endParaRPr>
          </a:p>
          <a:p>
            <a:endParaRPr lang="en-GB" sz="1600" dirty="0">
              <a:latin typeface="Arial"/>
              <a:cs typeface="Arial"/>
            </a:endParaRPr>
          </a:p>
          <a:p>
            <a:endParaRPr lang="en-GB" sz="1600" dirty="0">
              <a:latin typeface="Arial"/>
              <a:cs typeface="Arial"/>
            </a:endParaRPr>
          </a:p>
        </p:txBody>
      </p:sp>
      <p:grpSp>
        <p:nvGrpSpPr>
          <p:cNvPr id="2" name="Group 1"/>
          <p:cNvGrpSpPr/>
          <p:nvPr/>
        </p:nvGrpSpPr>
        <p:grpSpPr>
          <a:xfrm>
            <a:off x="4788024" y="3717032"/>
            <a:ext cx="3426606" cy="1325077"/>
            <a:chOff x="982204" y="2564904"/>
            <a:chExt cx="7262204" cy="2808312"/>
          </a:xfrm>
        </p:grpSpPr>
        <p:sp>
          <p:nvSpPr>
            <p:cNvPr id="14" name="Rounded Rectangle 13"/>
            <p:cNvSpPr/>
            <p:nvPr/>
          </p:nvSpPr>
          <p:spPr>
            <a:xfrm>
              <a:off x="982204" y="2564904"/>
              <a:ext cx="3384376" cy="2808312"/>
            </a:xfrm>
            <a:prstGeom prst="roundRect">
              <a:avLst>
                <a:gd name="adj" fmla="val 10984"/>
              </a:avLst>
            </a:prstGeom>
            <a:blipFill rotWithShape="1">
              <a:blip r:embed="rId5"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4860032" y="2564904"/>
              <a:ext cx="3384376" cy="2808312"/>
            </a:xfrm>
            <a:prstGeom prst="roundRect">
              <a:avLst>
                <a:gd name="adj" fmla="val 10984"/>
              </a:avLst>
            </a:prstGeom>
            <a:blipFill rotWithShape="1">
              <a:blip r:embed="rId6"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8" name="Picture 17" descr="Blue-title-block.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20" name="Rectangle 19"/>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21" name="Picture 20" descr="Books-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22" name="Rectangle 21"/>
          <p:cNvSpPr/>
          <p:nvPr/>
        </p:nvSpPr>
        <p:spPr>
          <a:xfrm>
            <a:off x="899592" y="1052736"/>
            <a:ext cx="3193503"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The name says it all!</a:t>
            </a:r>
            <a:endParaRPr lang="en-GB" sz="2400" b="1" dirty="0">
              <a:solidFill>
                <a:srgbClr val="1689E4"/>
              </a:solidFill>
              <a:effectLst/>
              <a:latin typeface="Arial"/>
              <a:ea typeface="Times New Roman"/>
              <a:cs typeface="Arial"/>
            </a:endParaRPr>
          </a:p>
        </p:txBody>
      </p:sp>
      <p:sp>
        <p:nvSpPr>
          <p:cNvPr id="23" name="Rectangle 22"/>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12</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5" name="Straight Connector 24">
            <a:extLst>
              <a:ext uri="{FF2B5EF4-FFF2-40B4-BE49-F238E27FC236}">
                <a16:creationId xmlns:a16="http://schemas.microsoft.com/office/drawing/2014/main" id="{4B6965B5-8797-3341-A3B3-4B34379F353B}"/>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45F8D273-DCC7-2644-AB29-7024B386DDE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365633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6" name="Picture 5" descr="Blue-title-block.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7" name="Rectangle 6"/>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8" name="Picture 7" descr="Books-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11" name="Rectangle 10"/>
          <p:cNvSpPr/>
          <p:nvPr/>
        </p:nvSpPr>
        <p:spPr>
          <a:xfrm>
            <a:off x="899592" y="1052736"/>
            <a:ext cx="3605374"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Faster, higher, stronger</a:t>
            </a:r>
            <a:endParaRPr lang="en-GB" sz="2400" b="1" dirty="0">
              <a:solidFill>
                <a:srgbClr val="1689E4"/>
              </a:solidFill>
              <a:effectLst/>
              <a:latin typeface="Arial"/>
              <a:ea typeface="Times New Roman"/>
              <a:cs typeface="Arial"/>
            </a:endParaRPr>
          </a:p>
        </p:txBody>
      </p:sp>
      <p:sp>
        <p:nvSpPr>
          <p:cNvPr id="22" name="Rounded Rectangle 21"/>
          <p:cNvSpPr/>
          <p:nvPr/>
        </p:nvSpPr>
        <p:spPr>
          <a:xfrm>
            <a:off x="982204" y="2592930"/>
            <a:ext cx="3384376" cy="3140326"/>
          </a:xfrm>
          <a:prstGeom prst="roundRect">
            <a:avLst>
              <a:gd name="adj" fmla="val 10984"/>
            </a:avLst>
          </a:prstGeom>
          <a:blipFill rotWithShape="1">
            <a:blip r:embed="rId6"/>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ounded Rectangle 22"/>
          <p:cNvSpPr/>
          <p:nvPr/>
        </p:nvSpPr>
        <p:spPr>
          <a:xfrm flipH="1">
            <a:off x="4788024" y="2592930"/>
            <a:ext cx="3384376" cy="3140326"/>
          </a:xfrm>
          <a:prstGeom prst="roundRect">
            <a:avLst>
              <a:gd name="adj" fmla="val 10984"/>
            </a:avLst>
          </a:prstGeom>
          <a:blipFill rotWithShape="1">
            <a:blip r:embed="rId7"/>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a:off x="755576" y="2348880"/>
            <a:ext cx="1512168" cy="915981"/>
          </a:xfrm>
          <a:prstGeom prst="rect">
            <a:avLst/>
          </a:prstGeom>
        </p:spPr>
      </p:pic>
      <p:sp>
        <p:nvSpPr>
          <p:cNvPr id="25" name="Text Placeholder 3"/>
          <p:cNvSpPr txBox="1">
            <a:spLocks/>
          </p:cNvSpPr>
          <p:nvPr/>
        </p:nvSpPr>
        <p:spPr>
          <a:xfrm>
            <a:off x="867106" y="2554842"/>
            <a:ext cx="1512168"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a:latin typeface="Arial"/>
                <a:cs typeface="Arial"/>
              </a:rPr>
              <a:t>Rome, </a:t>
            </a:r>
            <a:br>
              <a:rPr lang="cs-CZ" sz="1600" dirty="0">
                <a:latin typeface="Arial"/>
                <a:cs typeface="Arial"/>
              </a:rPr>
            </a:br>
            <a:r>
              <a:rPr lang="cs-CZ" sz="1600" dirty="0">
                <a:latin typeface="Arial"/>
                <a:cs typeface="Arial"/>
              </a:rPr>
              <a:t>Italy 1960</a:t>
            </a:r>
          </a:p>
          <a:p>
            <a:pPr marL="0" indent="0">
              <a:buNone/>
            </a:pPr>
            <a:endParaRPr lang="cs-CZ" sz="1600" dirty="0">
              <a:latin typeface="Arial"/>
              <a:cs typeface="Arial"/>
            </a:endParaRPr>
          </a:p>
        </p:txBody>
      </p:sp>
      <p:grpSp>
        <p:nvGrpSpPr>
          <p:cNvPr id="17" name="Group 16"/>
          <p:cNvGrpSpPr/>
          <p:nvPr/>
        </p:nvGrpSpPr>
        <p:grpSpPr>
          <a:xfrm>
            <a:off x="6176020" y="2420888"/>
            <a:ext cx="2016224" cy="916379"/>
            <a:chOff x="6300192" y="2708920"/>
            <a:chExt cx="2016224" cy="916379"/>
          </a:xfrm>
        </p:grpSpPr>
        <p:pic>
          <p:nvPicPr>
            <p:cNvPr id="18" name="Picture 17"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flipH="1">
              <a:off x="6804248" y="2709318"/>
              <a:ext cx="1512168" cy="915981"/>
            </a:xfrm>
            <a:prstGeom prst="rect">
              <a:avLst/>
            </a:prstGeom>
          </p:spPr>
        </p:pic>
        <p:pic>
          <p:nvPicPr>
            <p:cNvPr id="19" name="Picture 18"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flipH="1">
              <a:off x="6300192" y="2708920"/>
              <a:ext cx="1512168" cy="915981"/>
            </a:xfrm>
            <a:prstGeom prst="rect">
              <a:avLst/>
            </a:prstGeom>
          </p:spPr>
        </p:pic>
      </p:grpSp>
      <p:sp>
        <p:nvSpPr>
          <p:cNvPr id="20" name="Text Placeholder 3"/>
          <p:cNvSpPr txBox="1">
            <a:spLocks/>
          </p:cNvSpPr>
          <p:nvPr/>
        </p:nvSpPr>
        <p:spPr>
          <a:xfrm>
            <a:off x="6164214" y="2548828"/>
            <a:ext cx="208823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London, </a:t>
            </a:r>
            <a:br>
              <a:rPr lang="cs-CZ" sz="1600" dirty="0">
                <a:latin typeface="Arial"/>
                <a:cs typeface="Arial"/>
              </a:rPr>
            </a:br>
            <a:r>
              <a:rPr lang="cs-CZ" sz="1600" dirty="0">
                <a:latin typeface="Arial"/>
                <a:cs typeface="Arial"/>
              </a:rPr>
              <a:t>Great </a:t>
            </a:r>
            <a:r>
              <a:rPr lang="cs-CZ" sz="1600" dirty="0" err="1">
                <a:latin typeface="Arial"/>
                <a:cs typeface="Arial"/>
              </a:rPr>
              <a:t>Britain</a:t>
            </a:r>
            <a:r>
              <a:rPr lang="cs-CZ" sz="1600" dirty="0">
                <a:latin typeface="Arial"/>
                <a:cs typeface="Arial"/>
              </a:rPr>
              <a:t> 2012</a:t>
            </a:r>
          </a:p>
          <a:p>
            <a:pPr algn="r"/>
            <a:endParaRPr lang="cs-CZ" sz="1600" dirty="0">
              <a:latin typeface="Arial"/>
              <a:cs typeface="Arial"/>
            </a:endParaRPr>
          </a:p>
        </p:txBody>
      </p:sp>
      <p:sp>
        <p:nvSpPr>
          <p:cNvPr id="21" name="Rectangle 20"/>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13</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7" name="Straight Connector 26">
            <a:extLst>
              <a:ext uri="{FF2B5EF4-FFF2-40B4-BE49-F238E27FC236}">
                <a16:creationId xmlns:a16="http://schemas.microsoft.com/office/drawing/2014/main" id="{6AAD3280-96D9-9A49-B05A-61B50C649B92}"/>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8" name="Picture 27">
            <a:extLst>
              <a:ext uri="{FF2B5EF4-FFF2-40B4-BE49-F238E27FC236}">
                <a16:creationId xmlns:a16="http://schemas.microsoft.com/office/drawing/2014/main" id="{804B2D15-6185-3346-B6C8-169A6C35036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209154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flipH="1">
            <a:off x="4788024" y="3325174"/>
            <a:ext cx="3384376" cy="2617582"/>
          </a:xfrm>
          <a:prstGeom prst="roundRect">
            <a:avLst>
              <a:gd name="adj" fmla="val 10984"/>
            </a:avLst>
          </a:prstGeom>
          <a:blipFill rotWithShape="1">
            <a:blip r:embed="rId2" cstate="screen">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3" name="Picture 2" descr="I'm-Possible-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8" name="Picture 7" descr="Blue-title-block.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9" name="Rectangle 8"/>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0" name="Picture 9" descr="Books-Ico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pic>
        <p:nvPicPr>
          <p:cNvPr id="11" name="Picture 10" descr="White-curve-box.png"/>
          <p:cNvPicPr>
            <a:picLocks noChangeAspect="1"/>
          </p:cNvPicPr>
          <p:nvPr/>
        </p:nvPicPr>
        <p:blipFill rotWithShape="1">
          <a:blip r:embed="rId7" cstate="screen">
            <a:extLst>
              <a:ext uri="{28A0092B-C50C-407E-A947-70E740481C1C}">
                <a14:useLocalDpi xmlns:a14="http://schemas.microsoft.com/office/drawing/2010/main"/>
              </a:ext>
            </a:extLst>
          </a:blip>
          <a:srcRect r="-6"/>
          <a:stretch/>
        </p:blipFill>
        <p:spPr>
          <a:xfrm>
            <a:off x="755576" y="2597120"/>
            <a:ext cx="1512168" cy="915981"/>
          </a:xfrm>
          <a:prstGeom prst="rect">
            <a:avLst/>
          </a:prstGeom>
        </p:spPr>
      </p:pic>
      <p:sp>
        <p:nvSpPr>
          <p:cNvPr id="16" name="Rectangle 15"/>
          <p:cNvSpPr/>
          <p:nvPr/>
        </p:nvSpPr>
        <p:spPr>
          <a:xfrm>
            <a:off x="899592" y="1052736"/>
            <a:ext cx="3605374"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Faster, higher, stronger</a:t>
            </a:r>
            <a:endParaRPr lang="en-GB" sz="2400" b="1" dirty="0">
              <a:solidFill>
                <a:srgbClr val="1689E4"/>
              </a:solidFill>
              <a:effectLst/>
              <a:latin typeface="Arial"/>
              <a:ea typeface="Times New Roman"/>
              <a:cs typeface="Arial"/>
            </a:endParaRPr>
          </a:p>
        </p:txBody>
      </p:sp>
      <p:sp>
        <p:nvSpPr>
          <p:cNvPr id="24" name="Text Placeholder 3"/>
          <p:cNvSpPr txBox="1">
            <a:spLocks/>
          </p:cNvSpPr>
          <p:nvPr/>
        </p:nvSpPr>
        <p:spPr>
          <a:xfrm>
            <a:off x="899592" y="3429000"/>
            <a:ext cx="3600400" cy="2808312"/>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2000" dirty="0">
                <a:latin typeface="Arial"/>
                <a:cs typeface="Arial"/>
              </a:rPr>
              <a:t>Athletes practise more to become the best they can be. </a:t>
            </a:r>
          </a:p>
          <a:p>
            <a:endParaRPr lang="en-GB" sz="2000" dirty="0">
              <a:latin typeface="Arial"/>
              <a:cs typeface="Arial"/>
            </a:endParaRPr>
          </a:p>
          <a:p>
            <a:r>
              <a:rPr lang="en-GB" sz="2000" dirty="0">
                <a:latin typeface="Arial"/>
                <a:cs typeface="Arial"/>
              </a:rPr>
              <a:t>The materials and technology behind sports equipment have also developed a lot. </a:t>
            </a:r>
          </a:p>
          <a:p>
            <a:endParaRPr lang="en-GB" sz="2000" dirty="0">
              <a:latin typeface="Arial"/>
              <a:cs typeface="Arial"/>
            </a:endParaRPr>
          </a:p>
        </p:txBody>
      </p:sp>
      <p:grpSp>
        <p:nvGrpSpPr>
          <p:cNvPr id="4" name="Group 3"/>
          <p:cNvGrpSpPr/>
          <p:nvPr/>
        </p:nvGrpSpPr>
        <p:grpSpPr>
          <a:xfrm>
            <a:off x="6176020" y="3068960"/>
            <a:ext cx="2016224" cy="916379"/>
            <a:chOff x="6300192" y="2708920"/>
            <a:chExt cx="2016224" cy="916379"/>
          </a:xfrm>
        </p:grpSpPr>
        <p:pic>
          <p:nvPicPr>
            <p:cNvPr id="14" name="Picture 13" descr="White-curve-box.png"/>
            <p:cNvPicPr>
              <a:picLocks noChangeAspect="1"/>
            </p:cNvPicPr>
            <p:nvPr/>
          </p:nvPicPr>
          <p:blipFill rotWithShape="1">
            <a:blip r:embed="rId7" cstate="screen">
              <a:extLst>
                <a:ext uri="{28A0092B-C50C-407E-A947-70E740481C1C}">
                  <a14:useLocalDpi xmlns:a14="http://schemas.microsoft.com/office/drawing/2010/main"/>
                </a:ext>
              </a:extLst>
            </a:blip>
            <a:srcRect r="-6"/>
            <a:stretch/>
          </p:blipFill>
          <p:spPr>
            <a:xfrm flipH="1">
              <a:off x="6804248" y="2709318"/>
              <a:ext cx="1512168" cy="915981"/>
            </a:xfrm>
            <a:prstGeom prst="rect">
              <a:avLst/>
            </a:prstGeom>
          </p:spPr>
        </p:pic>
        <p:pic>
          <p:nvPicPr>
            <p:cNvPr id="26" name="Picture 25" descr="White-curve-box.png"/>
            <p:cNvPicPr>
              <a:picLocks noChangeAspect="1"/>
            </p:cNvPicPr>
            <p:nvPr/>
          </p:nvPicPr>
          <p:blipFill rotWithShape="1">
            <a:blip r:embed="rId7" cstate="screen">
              <a:extLst>
                <a:ext uri="{28A0092B-C50C-407E-A947-70E740481C1C}">
                  <a14:useLocalDpi xmlns:a14="http://schemas.microsoft.com/office/drawing/2010/main"/>
                </a:ext>
              </a:extLst>
            </a:blip>
            <a:srcRect r="-6"/>
            <a:stretch/>
          </p:blipFill>
          <p:spPr>
            <a:xfrm flipH="1">
              <a:off x="6300192" y="2708920"/>
              <a:ext cx="1512168" cy="915981"/>
            </a:xfrm>
            <a:prstGeom prst="rect">
              <a:avLst/>
            </a:prstGeom>
          </p:spPr>
        </p:pic>
      </p:grpSp>
      <p:sp>
        <p:nvSpPr>
          <p:cNvPr id="15" name="Text Placeholder 3"/>
          <p:cNvSpPr txBox="1">
            <a:spLocks/>
          </p:cNvSpPr>
          <p:nvPr/>
        </p:nvSpPr>
        <p:spPr>
          <a:xfrm>
            <a:off x="6195864" y="3212976"/>
            <a:ext cx="208823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London, </a:t>
            </a:r>
            <a:br>
              <a:rPr lang="cs-CZ" sz="1600" dirty="0">
                <a:latin typeface="Arial"/>
                <a:cs typeface="Arial"/>
              </a:rPr>
            </a:br>
            <a:r>
              <a:rPr lang="cs-CZ" sz="1600" dirty="0">
                <a:latin typeface="Arial"/>
                <a:cs typeface="Arial"/>
              </a:rPr>
              <a:t>Great </a:t>
            </a:r>
            <a:r>
              <a:rPr lang="cs-CZ" sz="1600" dirty="0" err="1">
                <a:latin typeface="Arial"/>
                <a:cs typeface="Arial"/>
              </a:rPr>
              <a:t>Britain</a:t>
            </a:r>
            <a:r>
              <a:rPr lang="cs-CZ" sz="1600" dirty="0">
                <a:latin typeface="Arial"/>
                <a:cs typeface="Arial"/>
              </a:rPr>
              <a:t> 2012</a:t>
            </a:r>
          </a:p>
          <a:p>
            <a:pPr algn="r"/>
            <a:endParaRPr lang="cs-CZ" sz="1600" dirty="0">
              <a:latin typeface="Arial"/>
              <a:cs typeface="Arial"/>
            </a:endParaRPr>
          </a:p>
        </p:txBody>
      </p:sp>
      <p:sp>
        <p:nvSpPr>
          <p:cNvPr id="23" name="Text Placeholder 3"/>
          <p:cNvSpPr txBox="1">
            <a:spLocks/>
          </p:cNvSpPr>
          <p:nvPr/>
        </p:nvSpPr>
        <p:spPr>
          <a:xfrm>
            <a:off x="899592" y="2132856"/>
            <a:ext cx="7416824" cy="180020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2000" dirty="0">
                <a:latin typeface="Arial"/>
                <a:cs typeface="Arial"/>
              </a:rPr>
              <a:t>The men’s 50m freestyle S5 was first contested at Barcelona 1992, with gold won in 39.96 seconds. At London 2012 the title was won in 32.05 seconds.</a:t>
            </a:r>
          </a:p>
        </p:txBody>
      </p:sp>
      <p:sp>
        <p:nvSpPr>
          <p:cNvPr id="19" name="Rectangle 18"/>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14</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5" name="Straight Connector 24">
            <a:extLst>
              <a:ext uri="{FF2B5EF4-FFF2-40B4-BE49-F238E27FC236}">
                <a16:creationId xmlns:a16="http://schemas.microsoft.com/office/drawing/2014/main" id="{203D3604-ACC1-454C-B700-E9CD1702BAC5}"/>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7" name="Picture 26">
            <a:extLst>
              <a:ext uri="{FF2B5EF4-FFF2-40B4-BE49-F238E27FC236}">
                <a16:creationId xmlns:a16="http://schemas.microsoft.com/office/drawing/2014/main" id="{3C050EF6-C68F-654F-894E-6E5266328DD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422046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anim calcmode="lin" valueType="num">
                                      <p:cBhvr additive="base">
                                        <p:cTn id="1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2132" t="32522" r="2750" b="9699"/>
          <a:stretch/>
        </p:blipFill>
        <p:spPr bwMode="auto">
          <a:xfrm>
            <a:off x="982203" y="2321612"/>
            <a:ext cx="7155968" cy="30516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Picture 1" descr="Slide-16-T1U1--Canoe-prep-for-Rio-credit-Getty-Images.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97512" y="2330764"/>
            <a:ext cx="2062720" cy="3038178"/>
          </a:xfrm>
          <a:prstGeom prst="rect">
            <a:avLst/>
          </a:prstGeom>
        </p:spPr>
      </p:pic>
      <p:pic>
        <p:nvPicPr>
          <p:cNvPr id="3" name="Picture 2" descr="Slide-16-T1U1--Canoe-prep-for-Rio-credit-Getty-Images-(3).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27637" y="3976767"/>
            <a:ext cx="1406615" cy="137610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9" name="Picture 8" descr="Blue-title-block.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10" name="Rectangle 9"/>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1" name="Picture 10" descr="Books-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16" name="Rectangle 15"/>
          <p:cNvSpPr/>
          <p:nvPr/>
        </p:nvSpPr>
        <p:spPr>
          <a:xfrm>
            <a:off x="899592" y="1052736"/>
            <a:ext cx="5002541"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Some come, some stay, some go</a:t>
            </a:r>
            <a:endParaRPr lang="en-GB" sz="2400" b="1" dirty="0">
              <a:solidFill>
                <a:srgbClr val="1689E4"/>
              </a:solidFill>
              <a:effectLst/>
              <a:latin typeface="Arial"/>
              <a:ea typeface="Times New Roman"/>
              <a:cs typeface="Arial"/>
            </a:endParaRPr>
          </a:p>
        </p:txBody>
      </p:sp>
      <p:pic>
        <p:nvPicPr>
          <p:cNvPr id="23" name="Picture 22" descr="m21.20 basketball credit Getty Images.psd"/>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735674" y="2299225"/>
            <a:ext cx="1406615" cy="1606890"/>
          </a:xfrm>
          <a:prstGeom prst="rect">
            <a:avLst/>
          </a:prstGeom>
        </p:spPr>
      </p:pic>
      <p:sp>
        <p:nvSpPr>
          <p:cNvPr id="7" name="Rectangle 6"/>
          <p:cNvSpPr/>
          <p:nvPr/>
        </p:nvSpPr>
        <p:spPr>
          <a:xfrm>
            <a:off x="899592" y="2132856"/>
            <a:ext cx="7560840" cy="2160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755576" y="3877124"/>
            <a:ext cx="3816424" cy="1440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rot="5400000">
            <a:off x="2623932" y="4041068"/>
            <a:ext cx="3816424" cy="1440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rot="5400000">
            <a:off x="1907704" y="4725144"/>
            <a:ext cx="1728192" cy="1440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 Placeholder 3"/>
          <p:cNvSpPr txBox="1">
            <a:spLocks/>
          </p:cNvSpPr>
          <p:nvPr/>
        </p:nvSpPr>
        <p:spPr>
          <a:xfrm>
            <a:off x="899592" y="5445224"/>
            <a:ext cx="2592288"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a:latin typeface="Arial"/>
                <a:cs typeface="Arial"/>
              </a:rPr>
              <a:t>Tel Aviv, </a:t>
            </a:r>
            <a:r>
              <a:rPr lang="cs-CZ" sz="1600" dirty="0" err="1">
                <a:latin typeface="Arial"/>
                <a:cs typeface="Arial"/>
              </a:rPr>
              <a:t>Israel</a:t>
            </a:r>
            <a:r>
              <a:rPr lang="cs-CZ" sz="1600" dirty="0">
                <a:latin typeface="Arial"/>
                <a:cs typeface="Arial"/>
              </a:rPr>
              <a:t> 1968</a:t>
            </a:r>
          </a:p>
          <a:p>
            <a:pPr marL="0" indent="0">
              <a:buNone/>
            </a:pPr>
            <a:endParaRPr lang="cs-CZ" sz="1600" dirty="0">
              <a:latin typeface="Arial"/>
              <a:cs typeface="Arial"/>
            </a:endParaRPr>
          </a:p>
        </p:txBody>
      </p:sp>
      <p:sp>
        <p:nvSpPr>
          <p:cNvPr id="27" name="Rectangle 26"/>
          <p:cNvSpPr/>
          <p:nvPr/>
        </p:nvSpPr>
        <p:spPr>
          <a:xfrm rot="5400000">
            <a:off x="4776134" y="3825044"/>
            <a:ext cx="3816424" cy="1440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6660232" y="3877124"/>
            <a:ext cx="1728192" cy="1279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 Placeholder 3"/>
          <p:cNvSpPr txBox="1">
            <a:spLocks/>
          </p:cNvSpPr>
          <p:nvPr/>
        </p:nvSpPr>
        <p:spPr>
          <a:xfrm>
            <a:off x="4788024" y="5445224"/>
            <a:ext cx="3456384" cy="864096"/>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err="1">
                <a:latin typeface="Arial"/>
                <a:cs typeface="Arial"/>
              </a:rPr>
              <a:t>Preparing</a:t>
            </a:r>
            <a:r>
              <a:rPr lang="cs-CZ" sz="1600" dirty="0">
                <a:latin typeface="Arial"/>
                <a:cs typeface="Arial"/>
              </a:rPr>
              <a:t> </a:t>
            </a:r>
            <a:r>
              <a:rPr lang="cs-CZ" sz="1600" dirty="0" err="1">
                <a:latin typeface="Arial"/>
                <a:cs typeface="Arial"/>
              </a:rPr>
              <a:t>for</a:t>
            </a:r>
            <a:r>
              <a:rPr lang="cs-CZ" sz="1600" dirty="0">
                <a:latin typeface="Arial"/>
                <a:cs typeface="Arial"/>
              </a:rPr>
              <a:t> 2016 and </a:t>
            </a:r>
            <a:r>
              <a:rPr lang="cs-CZ" sz="1600" dirty="0" err="1">
                <a:latin typeface="Arial"/>
                <a:cs typeface="Arial"/>
              </a:rPr>
              <a:t>beyond</a:t>
            </a:r>
            <a:endParaRPr lang="cs-CZ" sz="1600" dirty="0">
              <a:latin typeface="Arial"/>
              <a:cs typeface="Arial"/>
            </a:endParaRPr>
          </a:p>
        </p:txBody>
      </p:sp>
      <p:sp>
        <p:nvSpPr>
          <p:cNvPr id="29" name="Rectangle 28"/>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15</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31" name="Straight Connector 30">
            <a:extLst>
              <a:ext uri="{FF2B5EF4-FFF2-40B4-BE49-F238E27FC236}">
                <a16:creationId xmlns:a16="http://schemas.microsoft.com/office/drawing/2014/main" id="{FE15B494-FA81-FE45-AE3D-A0AA96810C54}"/>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2" name="Picture 31">
            <a:extLst>
              <a:ext uri="{FF2B5EF4-FFF2-40B4-BE49-F238E27FC236}">
                <a16:creationId xmlns:a16="http://schemas.microsoft.com/office/drawing/2014/main" id="{816FDE4C-7CB7-D64F-9E42-BA0DB685988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3493144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Connector 38"/>
          <p:cNvCxnSpPr/>
          <p:nvPr/>
        </p:nvCxnSpPr>
        <p:spPr>
          <a:xfrm>
            <a:off x="5220072" y="2564904"/>
            <a:ext cx="0" cy="1368152"/>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4" name="Picture 3" descr="I'm-Possible-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sp>
        <p:nvSpPr>
          <p:cNvPr id="20" name="Text Placeholder 3"/>
          <p:cNvSpPr txBox="1">
            <a:spLocks/>
          </p:cNvSpPr>
          <p:nvPr/>
        </p:nvSpPr>
        <p:spPr>
          <a:xfrm>
            <a:off x="1403648" y="1988840"/>
            <a:ext cx="2808312" cy="216024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4000" dirty="0">
                <a:latin typeface="Arial"/>
                <a:cs typeface="Arial"/>
              </a:rPr>
              <a:t>1960</a:t>
            </a:r>
          </a:p>
          <a:p>
            <a:pPr marL="0" indent="0">
              <a:buNone/>
            </a:pPr>
            <a:r>
              <a:rPr lang="en-GB" sz="1800" b="1" dirty="0">
                <a:latin typeface="Arial"/>
                <a:cs typeface="Arial"/>
              </a:rPr>
              <a:t>Rome, Italy </a:t>
            </a:r>
          </a:p>
          <a:p>
            <a:pPr marL="0" indent="0">
              <a:buNone/>
            </a:pPr>
            <a:r>
              <a:rPr lang="en-GB" sz="1800" dirty="0">
                <a:latin typeface="Arial"/>
                <a:cs typeface="Arial"/>
              </a:rPr>
              <a:t>400 athletes from 23 countries competed in eight different sports. </a:t>
            </a:r>
          </a:p>
          <a:p>
            <a:pPr marL="0" indent="0">
              <a:buNone/>
            </a:pPr>
            <a:endParaRPr lang="en-GB" sz="2000" dirty="0">
              <a:latin typeface="Arial"/>
              <a:cs typeface="Arial"/>
            </a:endParaRPr>
          </a:p>
          <a:p>
            <a:pPr marL="0" indent="0">
              <a:buNone/>
            </a:pPr>
            <a:endParaRPr lang="en-GB" sz="2000" dirty="0">
              <a:latin typeface="Arial"/>
              <a:cs typeface="Arial"/>
            </a:endParaRPr>
          </a:p>
          <a:p>
            <a:pPr marL="0" indent="0">
              <a:buNone/>
            </a:pPr>
            <a:endParaRPr lang="en-GB" sz="2000" dirty="0">
              <a:latin typeface="Arial"/>
              <a:cs typeface="Arial"/>
            </a:endParaRPr>
          </a:p>
        </p:txBody>
      </p:sp>
      <p:sp>
        <p:nvSpPr>
          <p:cNvPr id="21" name="Text Placeholder 3"/>
          <p:cNvSpPr txBox="1">
            <a:spLocks/>
          </p:cNvSpPr>
          <p:nvPr/>
        </p:nvSpPr>
        <p:spPr>
          <a:xfrm>
            <a:off x="5652120" y="1988840"/>
            <a:ext cx="3024336" cy="216024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4000" dirty="0">
                <a:latin typeface="Arial"/>
                <a:cs typeface="Arial"/>
              </a:rPr>
              <a:t>1976</a:t>
            </a:r>
          </a:p>
          <a:p>
            <a:pPr marL="0" indent="0">
              <a:buNone/>
            </a:pPr>
            <a:r>
              <a:rPr lang="en-GB" sz="1800" b="1" dirty="0" err="1">
                <a:latin typeface="Arial"/>
                <a:cs typeface="Arial"/>
              </a:rPr>
              <a:t>Örnsköldsvik</a:t>
            </a:r>
            <a:r>
              <a:rPr lang="en-GB" sz="1800" b="1" dirty="0">
                <a:latin typeface="Arial"/>
                <a:cs typeface="Arial"/>
              </a:rPr>
              <a:t>, Sweden</a:t>
            </a:r>
          </a:p>
          <a:p>
            <a:pPr marL="0" indent="0">
              <a:buNone/>
            </a:pPr>
            <a:r>
              <a:rPr lang="en-GB" sz="1800" dirty="0">
                <a:latin typeface="Arial"/>
                <a:cs typeface="Arial"/>
              </a:rPr>
              <a:t>53 athletes from 16 countries competed in </a:t>
            </a:r>
            <a:br>
              <a:rPr lang="en-GB" sz="1800" dirty="0">
                <a:latin typeface="Arial"/>
                <a:cs typeface="Arial"/>
              </a:rPr>
            </a:br>
            <a:r>
              <a:rPr lang="en-GB" sz="1800" dirty="0">
                <a:latin typeface="Arial"/>
                <a:cs typeface="Arial"/>
              </a:rPr>
              <a:t>two different winter sports.</a:t>
            </a:r>
            <a:endParaRPr lang="en-GB" sz="2000" dirty="0">
              <a:latin typeface="Arial"/>
              <a:cs typeface="Arial"/>
            </a:endParaRPr>
          </a:p>
        </p:txBody>
      </p:sp>
      <p:sp>
        <p:nvSpPr>
          <p:cNvPr id="22" name="Text Placeholder 3"/>
          <p:cNvSpPr txBox="1">
            <a:spLocks/>
          </p:cNvSpPr>
          <p:nvPr/>
        </p:nvSpPr>
        <p:spPr>
          <a:xfrm>
            <a:off x="1403648" y="4077072"/>
            <a:ext cx="3240360" cy="216024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4000" dirty="0">
                <a:latin typeface="Arial"/>
                <a:cs typeface="Arial"/>
              </a:rPr>
              <a:t>2016</a:t>
            </a:r>
          </a:p>
          <a:p>
            <a:pPr marL="0" indent="0">
              <a:buNone/>
            </a:pPr>
            <a:r>
              <a:rPr lang="en-GB" sz="1800" b="1" dirty="0">
                <a:latin typeface="Arial"/>
                <a:cs typeface="Arial"/>
              </a:rPr>
              <a:t>Rio, Brazil </a:t>
            </a:r>
          </a:p>
          <a:p>
            <a:pPr marL="0" indent="0">
              <a:buNone/>
            </a:pPr>
            <a:r>
              <a:rPr lang="en-GB" sz="1800" dirty="0" smtClean="0">
                <a:latin typeface="Arial"/>
                <a:cs typeface="Arial"/>
              </a:rPr>
              <a:t>4,328 </a:t>
            </a:r>
            <a:r>
              <a:rPr lang="en-GB" sz="1800" dirty="0">
                <a:latin typeface="Arial"/>
                <a:cs typeface="Arial"/>
              </a:rPr>
              <a:t>athletes from </a:t>
            </a:r>
            <a:r>
              <a:rPr lang="en-GB" sz="1800" smtClean="0">
                <a:latin typeface="Arial"/>
                <a:cs typeface="Arial"/>
              </a:rPr>
              <a:t>159 countries</a:t>
            </a:r>
            <a:r>
              <a:rPr lang="en-GB" sz="1800" smtClean="0">
                <a:latin typeface="Arial"/>
                <a:cs typeface="Arial"/>
              </a:rPr>
              <a:t> </a:t>
            </a:r>
            <a:r>
              <a:rPr lang="en-GB" sz="1800" dirty="0" smtClean="0">
                <a:latin typeface="Arial"/>
                <a:cs typeface="Arial"/>
              </a:rPr>
              <a:t>competed </a:t>
            </a:r>
            <a:r>
              <a:rPr lang="en-GB" sz="1800" dirty="0">
                <a:latin typeface="Arial"/>
                <a:cs typeface="Arial"/>
              </a:rPr>
              <a:t>in 22 different sports.</a:t>
            </a:r>
          </a:p>
          <a:p>
            <a:pPr marL="0" indent="0">
              <a:buNone/>
            </a:pPr>
            <a:endParaRPr lang="en-GB" sz="1800" dirty="0">
              <a:latin typeface="Arial"/>
              <a:cs typeface="Arial"/>
            </a:endParaRPr>
          </a:p>
          <a:p>
            <a:pPr marL="0" indent="0">
              <a:buNone/>
            </a:pPr>
            <a:endParaRPr lang="en-GB" sz="2000" dirty="0">
              <a:latin typeface="Arial"/>
              <a:cs typeface="Arial"/>
            </a:endParaRPr>
          </a:p>
          <a:p>
            <a:pPr marL="0" indent="0">
              <a:buNone/>
            </a:pPr>
            <a:endParaRPr lang="en-GB" sz="2000" dirty="0">
              <a:latin typeface="Arial"/>
              <a:cs typeface="Arial"/>
            </a:endParaRPr>
          </a:p>
          <a:p>
            <a:pPr marL="0" indent="0">
              <a:buNone/>
            </a:pPr>
            <a:endParaRPr lang="en-GB" sz="2000" dirty="0">
              <a:latin typeface="Arial"/>
              <a:cs typeface="Arial"/>
            </a:endParaRPr>
          </a:p>
        </p:txBody>
      </p:sp>
      <p:sp>
        <p:nvSpPr>
          <p:cNvPr id="23" name="Text Placeholder 3"/>
          <p:cNvSpPr txBox="1">
            <a:spLocks/>
          </p:cNvSpPr>
          <p:nvPr/>
        </p:nvSpPr>
        <p:spPr>
          <a:xfrm>
            <a:off x="5652120" y="4077072"/>
            <a:ext cx="2952328" cy="216024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4000" dirty="0">
                <a:latin typeface="Arial"/>
                <a:cs typeface="Arial"/>
              </a:rPr>
              <a:t>2014</a:t>
            </a:r>
          </a:p>
          <a:p>
            <a:pPr marL="0" indent="0">
              <a:buNone/>
            </a:pPr>
            <a:r>
              <a:rPr lang="en-GB" sz="1800" b="1" dirty="0">
                <a:latin typeface="Arial"/>
                <a:cs typeface="Arial"/>
              </a:rPr>
              <a:t>Sochi, Russia</a:t>
            </a:r>
          </a:p>
          <a:p>
            <a:pPr marL="0" indent="0">
              <a:buNone/>
            </a:pPr>
            <a:r>
              <a:rPr lang="en-GB" sz="1800" dirty="0">
                <a:latin typeface="Arial"/>
                <a:cs typeface="Arial"/>
              </a:rPr>
              <a:t>540 athletes from 45 countries competed in </a:t>
            </a:r>
            <a:br>
              <a:rPr lang="en-GB" sz="1800" dirty="0">
                <a:latin typeface="Arial"/>
                <a:cs typeface="Arial"/>
              </a:rPr>
            </a:br>
            <a:r>
              <a:rPr lang="en-GB" sz="1800" dirty="0">
                <a:latin typeface="Arial"/>
                <a:cs typeface="Arial"/>
              </a:rPr>
              <a:t>five different winter sports.</a:t>
            </a:r>
          </a:p>
          <a:p>
            <a:pPr marL="0" indent="0">
              <a:buNone/>
            </a:pPr>
            <a:endParaRPr lang="en-GB" sz="1800" dirty="0" err="1">
              <a:latin typeface="Arial"/>
              <a:cs typeface="Arial"/>
            </a:endParaRPr>
          </a:p>
        </p:txBody>
      </p:sp>
      <p:cxnSp>
        <p:nvCxnSpPr>
          <p:cNvPr id="29" name="Straight Connector 28"/>
          <p:cNvCxnSpPr/>
          <p:nvPr/>
        </p:nvCxnSpPr>
        <p:spPr>
          <a:xfrm>
            <a:off x="395536" y="3933056"/>
            <a:ext cx="8352928" cy="0"/>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395536" y="6093296"/>
            <a:ext cx="8352928" cy="0"/>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8748464" y="3933056"/>
            <a:ext cx="0" cy="2160240"/>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5220072" y="4725144"/>
            <a:ext cx="0" cy="1368152"/>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971600" y="2564904"/>
            <a:ext cx="0" cy="1368152"/>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971600" y="4725144"/>
            <a:ext cx="0" cy="1368152"/>
          </a:xfrm>
          <a:prstGeom prst="line">
            <a:avLst/>
          </a:prstGeom>
          <a:ln w="12700" cmpd="sng">
            <a:solidFill>
              <a:srgbClr val="1689E4"/>
            </a:solidFill>
          </a:ln>
          <a:effectLst/>
        </p:spPr>
        <p:style>
          <a:lnRef idx="2">
            <a:schemeClr val="accent1"/>
          </a:lnRef>
          <a:fillRef idx="0">
            <a:schemeClr val="accent1"/>
          </a:fillRef>
          <a:effectRef idx="1">
            <a:schemeClr val="accent1"/>
          </a:effectRef>
          <a:fontRef idx="minor">
            <a:schemeClr val="tx1"/>
          </a:fontRef>
        </p:style>
      </p:cxnSp>
      <p:sp>
        <p:nvSpPr>
          <p:cNvPr id="44" name="Oval 43"/>
          <p:cNvSpPr/>
          <p:nvPr/>
        </p:nvSpPr>
        <p:spPr>
          <a:xfrm>
            <a:off x="899592" y="3852664"/>
            <a:ext cx="144016" cy="144016"/>
          </a:xfrm>
          <a:prstGeom prst="ellipse">
            <a:avLst/>
          </a:prstGeom>
          <a:solidFill>
            <a:srgbClr val="1689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5148064" y="3861048"/>
            <a:ext cx="144016" cy="144016"/>
          </a:xfrm>
          <a:prstGeom prst="ellipse">
            <a:avLst/>
          </a:prstGeom>
          <a:solidFill>
            <a:srgbClr val="1689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899592" y="6021288"/>
            <a:ext cx="144016" cy="144016"/>
          </a:xfrm>
          <a:prstGeom prst="ellipse">
            <a:avLst/>
          </a:prstGeom>
          <a:solidFill>
            <a:srgbClr val="1689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a:off x="5148064" y="6029672"/>
            <a:ext cx="144016" cy="144016"/>
          </a:xfrm>
          <a:prstGeom prst="ellipse">
            <a:avLst/>
          </a:prstGeom>
          <a:solidFill>
            <a:srgbClr val="1689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539552" y="2162619"/>
            <a:ext cx="864095" cy="1368152"/>
          </a:xfrm>
          <a:prstGeom prst="roundRect">
            <a:avLst/>
          </a:prstGeom>
          <a:blipFill rotWithShape="1">
            <a:blip r:embed="rId5"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ounded Rectangle 31"/>
          <p:cNvSpPr/>
          <p:nvPr/>
        </p:nvSpPr>
        <p:spPr>
          <a:xfrm>
            <a:off x="4788024" y="2162619"/>
            <a:ext cx="864095" cy="1368152"/>
          </a:xfrm>
          <a:prstGeom prst="roundRect">
            <a:avLst/>
          </a:prstGeom>
          <a:blipFill rotWithShape="1">
            <a:blip r:embed="rId6"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ounded Rectangle 33"/>
          <p:cNvSpPr/>
          <p:nvPr/>
        </p:nvSpPr>
        <p:spPr>
          <a:xfrm>
            <a:off x="539552" y="4250851"/>
            <a:ext cx="864095" cy="1368152"/>
          </a:xfrm>
          <a:prstGeom prst="roundRect">
            <a:avLst/>
          </a:prstGeom>
          <a:blipFill rotWithShape="1">
            <a:blip r:embed="rId7"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ounded Rectangle 35"/>
          <p:cNvSpPr/>
          <p:nvPr/>
        </p:nvSpPr>
        <p:spPr>
          <a:xfrm>
            <a:off x="4788024" y="4250851"/>
            <a:ext cx="864095" cy="1368152"/>
          </a:xfrm>
          <a:prstGeom prst="roundRect">
            <a:avLst/>
          </a:prstGeom>
          <a:blipFill rotWithShape="1">
            <a:blip r:embed="rId8"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7" name="Picture 36" descr="Blue-title-block.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38" name="Rectangle 37"/>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42" name="Picture 41" descr="Books-Icon.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43" name="Rectangle 42"/>
          <p:cNvSpPr/>
          <p:nvPr/>
        </p:nvSpPr>
        <p:spPr>
          <a:xfrm>
            <a:off x="899592" y="1052736"/>
            <a:ext cx="5002541"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Some come, some stay, some go</a:t>
            </a:r>
            <a:endParaRPr lang="en-GB" sz="2400" b="1" dirty="0">
              <a:solidFill>
                <a:srgbClr val="1689E4"/>
              </a:solidFill>
              <a:effectLst/>
              <a:latin typeface="Arial"/>
              <a:ea typeface="Times New Roman"/>
              <a:cs typeface="Arial"/>
            </a:endParaRPr>
          </a:p>
        </p:txBody>
      </p:sp>
      <p:sp>
        <p:nvSpPr>
          <p:cNvPr id="50" name="Rectangle 49"/>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16</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51" name="Straight Connector 50">
            <a:extLst>
              <a:ext uri="{FF2B5EF4-FFF2-40B4-BE49-F238E27FC236}">
                <a16:creationId xmlns:a16="http://schemas.microsoft.com/office/drawing/2014/main" id="{DA6F6502-8929-4D4A-8654-6CB5F6969F64}"/>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52" name="Picture 51">
            <a:extLst>
              <a:ext uri="{FF2B5EF4-FFF2-40B4-BE49-F238E27FC236}">
                <a16:creationId xmlns:a16="http://schemas.microsoft.com/office/drawing/2014/main" id="{0B5646FF-0171-8B43-B065-AB90AA9D6CD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
        <p:nvSpPr>
          <p:cNvPr id="5" name="Rectangle 4"/>
          <p:cNvSpPr/>
          <p:nvPr/>
        </p:nvSpPr>
        <p:spPr>
          <a:xfrm>
            <a:off x="3742285" y="3244334"/>
            <a:ext cx="1954381" cy="230832"/>
          </a:xfrm>
          <a:prstGeom prst="rect">
            <a:avLst/>
          </a:prstGeom>
        </p:spPr>
        <p:txBody>
          <a:bodyPr wrap="none">
            <a:spAutoFit/>
          </a:bodyPr>
          <a:lstStyle/>
          <a:p>
            <a:r>
              <a:rPr lang="en-GB" sz="900" dirty="0">
                <a:latin typeface="Arial"/>
                <a:cs typeface="Arial"/>
              </a:rPr>
              <a:t>* </a:t>
            </a:r>
            <a:r>
              <a:rPr lang="en-GB" sz="900" dirty="0" smtClean="0">
                <a:latin typeface="Arial"/>
                <a:cs typeface="Arial"/>
              </a:rPr>
              <a:t>Independent Paralympic Athletes</a:t>
            </a:r>
            <a:endParaRPr lang="en-GB" sz="900" dirty="0"/>
          </a:p>
        </p:txBody>
      </p:sp>
    </p:spTree>
    <p:extLst>
      <p:ext uri="{BB962C8B-B14F-4D97-AF65-F5344CB8AC3E}">
        <p14:creationId xmlns:p14="http://schemas.microsoft.com/office/powerpoint/2010/main" val="3449113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788024" y="2220606"/>
            <a:ext cx="3389911" cy="2864578"/>
          </a:xfrm>
          <a:prstGeom prst="roundRect">
            <a:avLst>
              <a:gd name="adj" fmla="val 10984"/>
            </a:avLst>
          </a:prstGeom>
          <a:blipFill rotWithShape="1">
            <a:blip r:embed="rId2" cstate="print">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ounded Rectangle 27"/>
          <p:cNvSpPr/>
          <p:nvPr/>
        </p:nvSpPr>
        <p:spPr>
          <a:xfrm>
            <a:off x="982204" y="2227048"/>
            <a:ext cx="3384376" cy="2857738"/>
          </a:xfrm>
          <a:prstGeom prst="roundRect">
            <a:avLst>
              <a:gd name="adj" fmla="val 10984"/>
            </a:avLst>
          </a:prstGeom>
          <a:blipFill rotWithShape="1">
            <a:blip r:embed="rId3" cstate="screen">
              <a:extLst>
                <a:ext uri="{28A0092B-C50C-407E-A947-70E740481C1C}">
                  <a14:useLocalDpi xmlns:a14="http://schemas.microsoft.com/office/drawing/2010/main"/>
                </a:ext>
              </a:extLst>
            </a:blip>
            <a:srcRect/>
            <a:stretch>
              <a:fillRect t="-8351" b="1"/>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9" name="Picture 8" descr="Blue-title-block.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10" name="Rectangle 9"/>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1" name="Picture 10" descr="Books-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16" name="Rectangle 15"/>
          <p:cNvSpPr/>
          <p:nvPr/>
        </p:nvSpPr>
        <p:spPr>
          <a:xfrm>
            <a:off x="899592" y="1052736"/>
            <a:ext cx="3315030"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Improvise and devise</a:t>
            </a:r>
            <a:endParaRPr lang="en-GB" sz="2400" b="1" dirty="0">
              <a:solidFill>
                <a:srgbClr val="1689E4"/>
              </a:solidFill>
              <a:effectLst/>
              <a:latin typeface="Arial"/>
              <a:ea typeface="Times New Roman"/>
              <a:cs typeface="Arial"/>
            </a:endParaRPr>
          </a:p>
        </p:txBody>
      </p:sp>
      <p:pic>
        <p:nvPicPr>
          <p:cNvPr id="24" name="Picture 23"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5"/>
          <a:stretch/>
        </p:blipFill>
        <p:spPr>
          <a:xfrm>
            <a:off x="932385" y="1988840"/>
            <a:ext cx="1767407" cy="915981"/>
          </a:xfrm>
          <a:prstGeom prst="rect">
            <a:avLst/>
          </a:prstGeom>
        </p:spPr>
      </p:pic>
      <p:sp>
        <p:nvSpPr>
          <p:cNvPr id="25" name="Text Placeholder 3"/>
          <p:cNvSpPr txBox="1">
            <a:spLocks/>
          </p:cNvSpPr>
          <p:nvPr/>
        </p:nvSpPr>
        <p:spPr>
          <a:xfrm>
            <a:off x="899592" y="2194802"/>
            <a:ext cx="1800200"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err="1">
                <a:latin typeface="Arial"/>
                <a:cs typeface="Arial"/>
              </a:rPr>
              <a:t>Stoke</a:t>
            </a:r>
            <a:r>
              <a:rPr lang="cs-CZ" sz="1600" dirty="0">
                <a:latin typeface="Arial"/>
                <a:cs typeface="Arial"/>
              </a:rPr>
              <a:t> </a:t>
            </a:r>
            <a:r>
              <a:rPr lang="cs-CZ" sz="1600" dirty="0" err="1">
                <a:latin typeface="Arial"/>
                <a:cs typeface="Arial"/>
              </a:rPr>
              <a:t>Mandeville</a:t>
            </a:r>
            <a:r>
              <a:rPr lang="cs-CZ" sz="1600" dirty="0">
                <a:latin typeface="Arial"/>
                <a:cs typeface="Arial"/>
              </a:rPr>
              <a:t/>
            </a:r>
            <a:br>
              <a:rPr lang="cs-CZ" sz="1600" dirty="0">
                <a:latin typeface="Arial"/>
                <a:cs typeface="Arial"/>
              </a:rPr>
            </a:br>
            <a:r>
              <a:rPr lang="cs-CZ" sz="1600" dirty="0">
                <a:latin typeface="Arial"/>
                <a:cs typeface="Arial"/>
              </a:rPr>
              <a:t>1958</a:t>
            </a:r>
          </a:p>
          <a:p>
            <a:pPr marL="0" indent="0">
              <a:buNone/>
            </a:pPr>
            <a:endParaRPr lang="cs-CZ" sz="1600" dirty="0">
              <a:latin typeface="Arial"/>
              <a:cs typeface="Arial"/>
            </a:endParaRPr>
          </a:p>
        </p:txBody>
      </p:sp>
      <p:pic>
        <p:nvPicPr>
          <p:cNvPr id="26" name="Picture 25" descr="White-curve-box.png"/>
          <p:cNvPicPr>
            <a:picLocks noChangeAspect="1"/>
          </p:cNvPicPr>
          <p:nvPr/>
        </p:nvPicPr>
        <p:blipFill rotWithShape="1">
          <a:blip r:embed="rId9" cstate="screen">
            <a:extLst>
              <a:ext uri="{28A0092B-C50C-407E-A947-70E740481C1C}">
                <a14:useLocalDpi xmlns:a14="http://schemas.microsoft.com/office/drawing/2010/main"/>
              </a:ext>
            </a:extLst>
          </a:blip>
          <a:srcRect r="-6"/>
          <a:stretch/>
        </p:blipFill>
        <p:spPr>
          <a:xfrm flipH="1">
            <a:off x="6876256" y="1988840"/>
            <a:ext cx="1512168" cy="915981"/>
          </a:xfrm>
          <a:prstGeom prst="rect">
            <a:avLst/>
          </a:prstGeom>
        </p:spPr>
      </p:pic>
      <p:sp>
        <p:nvSpPr>
          <p:cNvPr id="27" name="Text Placeholder 3"/>
          <p:cNvSpPr txBox="1">
            <a:spLocks/>
          </p:cNvSpPr>
          <p:nvPr/>
        </p:nvSpPr>
        <p:spPr>
          <a:xfrm>
            <a:off x="6876256" y="2014782"/>
            <a:ext cx="136815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London, </a:t>
            </a:r>
            <a:br>
              <a:rPr lang="cs-CZ" sz="1600" dirty="0">
                <a:latin typeface="Arial"/>
                <a:cs typeface="Arial"/>
              </a:rPr>
            </a:br>
            <a:r>
              <a:rPr lang="cs-CZ" sz="1600" dirty="0">
                <a:latin typeface="Arial"/>
                <a:cs typeface="Arial"/>
              </a:rPr>
              <a:t>Great </a:t>
            </a:r>
            <a:r>
              <a:rPr lang="cs-CZ" sz="1600" dirty="0" err="1">
                <a:latin typeface="Arial"/>
                <a:cs typeface="Arial"/>
              </a:rPr>
              <a:t>Britain</a:t>
            </a:r>
            <a:r>
              <a:rPr lang="cs-CZ" sz="1600" dirty="0">
                <a:latin typeface="Arial"/>
                <a:cs typeface="Arial"/>
              </a:rPr>
              <a:t/>
            </a:r>
            <a:br>
              <a:rPr lang="cs-CZ" sz="1600" dirty="0">
                <a:latin typeface="Arial"/>
                <a:cs typeface="Arial"/>
              </a:rPr>
            </a:br>
            <a:r>
              <a:rPr lang="cs-CZ" sz="1600" dirty="0">
                <a:latin typeface="Arial"/>
                <a:cs typeface="Arial"/>
              </a:rPr>
              <a:t>2012</a:t>
            </a:r>
          </a:p>
          <a:p>
            <a:pPr algn="r"/>
            <a:endParaRPr lang="cs-CZ" sz="1600" dirty="0">
              <a:latin typeface="Arial"/>
              <a:cs typeface="Arial"/>
            </a:endParaRPr>
          </a:p>
        </p:txBody>
      </p:sp>
      <p:sp>
        <p:nvSpPr>
          <p:cNvPr id="19" name="Rectangle 18"/>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17</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0" name="Straight Connector 19">
            <a:extLst>
              <a:ext uri="{FF2B5EF4-FFF2-40B4-BE49-F238E27FC236}">
                <a16:creationId xmlns:a16="http://schemas.microsoft.com/office/drawing/2014/main" id="{E1918F27-0D7C-4E40-9E2F-90CF76EF87DB}"/>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3" name="Picture 22">
            <a:extLst>
              <a:ext uri="{FF2B5EF4-FFF2-40B4-BE49-F238E27FC236}">
                <a16:creationId xmlns:a16="http://schemas.microsoft.com/office/drawing/2014/main" id="{BDD23A52-B428-A44B-9AB5-35D3A38F9A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3953711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4788024" y="2220606"/>
            <a:ext cx="3389911" cy="2864578"/>
          </a:xfrm>
          <a:prstGeom prst="roundRect">
            <a:avLst>
              <a:gd name="adj" fmla="val 10984"/>
            </a:avLst>
          </a:prstGeom>
          <a:blipFill rotWithShape="1">
            <a:blip r:embed="rId2" cstate="print">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Rounded Rectangle 1"/>
          <p:cNvSpPr/>
          <p:nvPr/>
        </p:nvSpPr>
        <p:spPr>
          <a:xfrm>
            <a:off x="982204" y="2227048"/>
            <a:ext cx="3384376" cy="2857738"/>
          </a:xfrm>
          <a:prstGeom prst="roundRect">
            <a:avLst>
              <a:gd name="adj" fmla="val 10984"/>
            </a:avLst>
          </a:prstGeom>
          <a:blipFill rotWithShape="1">
            <a:blip r:embed="rId3" cstate="screen">
              <a:extLst>
                <a:ext uri="{28A0092B-C50C-407E-A947-70E740481C1C}">
                  <a14:useLocalDpi xmlns:a14="http://schemas.microsoft.com/office/drawing/2010/main"/>
                </a:ext>
              </a:extLst>
            </a:blip>
            <a:srcRect/>
            <a:stretch>
              <a:fillRect t="-8351" b="1"/>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6" name="Picture 5" descr="Blue-title-block.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7" name="Rectangle 6"/>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8" name="Picture 7" descr="Books-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pic>
        <p:nvPicPr>
          <p:cNvPr id="9" name="Picture 8"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5"/>
          <a:stretch/>
        </p:blipFill>
        <p:spPr>
          <a:xfrm>
            <a:off x="932385" y="1988840"/>
            <a:ext cx="1767407" cy="915981"/>
          </a:xfrm>
          <a:prstGeom prst="rect">
            <a:avLst/>
          </a:prstGeom>
        </p:spPr>
      </p:pic>
      <p:sp>
        <p:nvSpPr>
          <p:cNvPr id="10" name="Text Placeholder 3"/>
          <p:cNvSpPr txBox="1">
            <a:spLocks/>
          </p:cNvSpPr>
          <p:nvPr/>
        </p:nvSpPr>
        <p:spPr>
          <a:xfrm>
            <a:off x="899592" y="2194802"/>
            <a:ext cx="1800200"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err="1">
                <a:latin typeface="Arial"/>
                <a:cs typeface="Arial"/>
              </a:rPr>
              <a:t>Stoke</a:t>
            </a:r>
            <a:r>
              <a:rPr lang="cs-CZ" sz="1600" dirty="0">
                <a:latin typeface="Arial"/>
                <a:cs typeface="Arial"/>
              </a:rPr>
              <a:t> </a:t>
            </a:r>
            <a:r>
              <a:rPr lang="cs-CZ" sz="1600" dirty="0" err="1">
                <a:latin typeface="Arial"/>
                <a:cs typeface="Arial"/>
              </a:rPr>
              <a:t>Mandeville</a:t>
            </a:r>
            <a:r>
              <a:rPr lang="cs-CZ" sz="1600" dirty="0">
                <a:latin typeface="Arial"/>
                <a:cs typeface="Arial"/>
              </a:rPr>
              <a:t/>
            </a:r>
            <a:br>
              <a:rPr lang="cs-CZ" sz="1600" dirty="0">
                <a:latin typeface="Arial"/>
                <a:cs typeface="Arial"/>
              </a:rPr>
            </a:br>
            <a:r>
              <a:rPr lang="cs-CZ" sz="1600" dirty="0">
                <a:latin typeface="Arial"/>
                <a:cs typeface="Arial"/>
              </a:rPr>
              <a:t>1958</a:t>
            </a:r>
          </a:p>
          <a:p>
            <a:pPr marL="0" indent="0">
              <a:buNone/>
            </a:pPr>
            <a:endParaRPr lang="cs-CZ" sz="1600" dirty="0">
              <a:latin typeface="Arial"/>
              <a:cs typeface="Arial"/>
            </a:endParaRPr>
          </a:p>
        </p:txBody>
      </p:sp>
      <p:pic>
        <p:nvPicPr>
          <p:cNvPr id="11" name="Picture 10" descr="White-curve-box.png"/>
          <p:cNvPicPr>
            <a:picLocks noChangeAspect="1"/>
          </p:cNvPicPr>
          <p:nvPr/>
        </p:nvPicPr>
        <p:blipFill rotWithShape="1">
          <a:blip r:embed="rId9" cstate="screen">
            <a:extLst>
              <a:ext uri="{28A0092B-C50C-407E-A947-70E740481C1C}">
                <a14:useLocalDpi xmlns:a14="http://schemas.microsoft.com/office/drawing/2010/main"/>
              </a:ext>
            </a:extLst>
          </a:blip>
          <a:srcRect r="-6"/>
          <a:stretch/>
        </p:blipFill>
        <p:spPr>
          <a:xfrm flipH="1">
            <a:off x="6876256" y="1988840"/>
            <a:ext cx="1512168" cy="915981"/>
          </a:xfrm>
          <a:prstGeom prst="rect">
            <a:avLst/>
          </a:prstGeom>
        </p:spPr>
      </p:pic>
      <p:sp>
        <p:nvSpPr>
          <p:cNvPr id="12" name="Text Placeholder 3"/>
          <p:cNvSpPr txBox="1">
            <a:spLocks/>
          </p:cNvSpPr>
          <p:nvPr/>
        </p:nvSpPr>
        <p:spPr>
          <a:xfrm>
            <a:off x="6876256" y="2014782"/>
            <a:ext cx="136815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London, </a:t>
            </a:r>
            <a:br>
              <a:rPr lang="cs-CZ" sz="1600" dirty="0">
                <a:latin typeface="Arial"/>
                <a:cs typeface="Arial"/>
              </a:rPr>
            </a:br>
            <a:r>
              <a:rPr lang="cs-CZ" sz="1600" dirty="0">
                <a:latin typeface="Arial"/>
                <a:cs typeface="Arial"/>
              </a:rPr>
              <a:t>Great </a:t>
            </a:r>
            <a:r>
              <a:rPr lang="cs-CZ" sz="1600" dirty="0" err="1">
                <a:latin typeface="Arial"/>
                <a:cs typeface="Arial"/>
              </a:rPr>
              <a:t>Britain</a:t>
            </a:r>
            <a:r>
              <a:rPr lang="cs-CZ" sz="1600" dirty="0">
                <a:latin typeface="Arial"/>
                <a:cs typeface="Arial"/>
              </a:rPr>
              <a:t/>
            </a:r>
            <a:br>
              <a:rPr lang="cs-CZ" sz="1600" dirty="0">
                <a:latin typeface="Arial"/>
                <a:cs typeface="Arial"/>
              </a:rPr>
            </a:br>
            <a:r>
              <a:rPr lang="cs-CZ" sz="1600" dirty="0">
                <a:latin typeface="Arial"/>
                <a:cs typeface="Arial"/>
              </a:rPr>
              <a:t>2012</a:t>
            </a:r>
          </a:p>
          <a:p>
            <a:pPr algn="r"/>
            <a:endParaRPr lang="cs-CZ" sz="1600" dirty="0">
              <a:latin typeface="Arial"/>
              <a:cs typeface="Arial"/>
            </a:endParaRPr>
          </a:p>
        </p:txBody>
      </p:sp>
      <p:sp>
        <p:nvSpPr>
          <p:cNvPr id="13" name="Rectangle 12"/>
          <p:cNvSpPr/>
          <p:nvPr/>
        </p:nvSpPr>
        <p:spPr>
          <a:xfrm>
            <a:off x="899592" y="1052736"/>
            <a:ext cx="3315030"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Improvise and devise</a:t>
            </a:r>
            <a:endParaRPr lang="en-GB" sz="2400" b="1" dirty="0">
              <a:solidFill>
                <a:srgbClr val="1689E4"/>
              </a:solidFill>
              <a:effectLst/>
              <a:latin typeface="Arial"/>
              <a:ea typeface="Times New Roman"/>
              <a:cs typeface="Arial"/>
            </a:endParaRPr>
          </a:p>
        </p:txBody>
      </p:sp>
      <p:sp>
        <p:nvSpPr>
          <p:cNvPr id="17" name="Text Placeholder 3"/>
          <p:cNvSpPr txBox="1">
            <a:spLocks/>
          </p:cNvSpPr>
          <p:nvPr/>
        </p:nvSpPr>
        <p:spPr>
          <a:xfrm>
            <a:off x="889670" y="5157192"/>
            <a:ext cx="3672408" cy="180020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In the early days, athletes improvised and devised their own ways of doing things. Look at how wheelchairs </a:t>
            </a:r>
            <a:br>
              <a:rPr lang="en-GB" sz="1600" dirty="0">
                <a:latin typeface="Arial"/>
                <a:cs typeface="Arial"/>
              </a:rPr>
            </a:br>
            <a:r>
              <a:rPr lang="en-GB" sz="1600" dirty="0">
                <a:latin typeface="Arial"/>
                <a:cs typeface="Arial"/>
              </a:rPr>
              <a:t>were secured. </a:t>
            </a:r>
          </a:p>
        </p:txBody>
      </p:sp>
      <p:sp>
        <p:nvSpPr>
          <p:cNvPr id="18" name="Text Placeholder 3"/>
          <p:cNvSpPr txBox="1">
            <a:spLocks/>
          </p:cNvSpPr>
          <p:nvPr/>
        </p:nvSpPr>
        <p:spPr>
          <a:xfrm>
            <a:off x="4706094" y="5157192"/>
            <a:ext cx="3672408" cy="180020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Nowadays athletes have specifically designed equipment, like the throwing chair in the picture. This makes the sport safer and fairer.</a:t>
            </a:r>
          </a:p>
        </p:txBody>
      </p:sp>
      <p:sp>
        <p:nvSpPr>
          <p:cNvPr id="20" name="Rectangle 19"/>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18</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2" name="Straight Connector 21">
            <a:extLst>
              <a:ext uri="{FF2B5EF4-FFF2-40B4-BE49-F238E27FC236}">
                <a16:creationId xmlns:a16="http://schemas.microsoft.com/office/drawing/2014/main" id="{4389C97A-D794-0840-937E-4F0824D63E86}"/>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4" name="Picture 23">
            <a:extLst>
              <a:ext uri="{FF2B5EF4-FFF2-40B4-BE49-F238E27FC236}">
                <a16:creationId xmlns:a16="http://schemas.microsoft.com/office/drawing/2014/main" id="{98DC01FA-DE1C-7A48-99F5-F6C8933F312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002825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9" name="Picture 8" descr="Blue-title-block.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10" name="Rectangle 9"/>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1" name="Picture 10" descr="Books-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16" name="Rectangle 15"/>
          <p:cNvSpPr/>
          <p:nvPr/>
        </p:nvSpPr>
        <p:spPr>
          <a:xfrm>
            <a:off x="899592" y="1052736"/>
            <a:ext cx="3399639"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Symbolising the spirit</a:t>
            </a:r>
            <a:endParaRPr lang="en-GB" sz="2400" b="1" dirty="0">
              <a:solidFill>
                <a:srgbClr val="1689E4"/>
              </a:solidFill>
              <a:effectLst/>
              <a:latin typeface="Arial"/>
              <a:ea typeface="Times New Roman"/>
              <a:cs typeface="Arial"/>
            </a:endParaRPr>
          </a:p>
        </p:txBody>
      </p:sp>
      <p:sp>
        <p:nvSpPr>
          <p:cNvPr id="15" name="Rounded Rectangle 14"/>
          <p:cNvSpPr/>
          <p:nvPr/>
        </p:nvSpPr>
        <p:spPr>
          <a:xfrm>
            <a:off x="982204" y="2597056"/>
            <a:ext cx="3384376" cy="3096344"/>
          </a:xfrm>
          <a:prstGeom prst="roundRect">
            <a:avLst>
              <a:gd name="adj" fmla="val 10984"/>
            </a:avLst>
          </a:prstGeom>
          <a:blipFill rotWithShape="1">
            <a:blip r:embed="rId6"/>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ed Rectangle 17"/>
          <p:cNvSpPr/>
          <p:nvPr/>
        </p:nvSpPr>
        <p:spPr>
          <a:xfrm>
            <a:off x="4788024" y="2597056"/>
            <a:ext cx="3384376" cy="3096344"/>
          </a:xfrm>
          <a:prstGeom prst="roundRect">
            <a:avLst>
              <a:gd name="adj" fmla="val 10984"/>
            </a:avLst>
          </a:prstGeom>
          <a:blipFill rotWithShape="1">
            <a:blip r:embed="rId7"/>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 Placeholder 3"/>
          <p:cNvSpPr txBox="1">
            <a:spLocks/>
          </p:cNvSpPr>
          <p:nvPr/>
        </p:nvSpPr>
        <p:spPr>
          <a:xfrm>
            <a:off x="827584" y="5765408"/>
            <a:ext cx="3600400"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cs-CZ" sz="1600" dirty="0">
                <a:latin typeface="Arial"/>
                <a:cs typeface="Arial"/>
              </a:rPr>
              <a:t>Mind, Body, Spirit 1994</a:t>
            </a:r>
          </a:p>
        </p:txBody>
      </p:sp>
      <p:sp>
        <p:nvSpPr>
          <p:cNvPr id="20" name="Text Placeholder 3"/>
          <p:cNvSpPr txBox="1">
            <a:spLocks/>
          </p:cNvSpPr>
          <p:nvPr/>
        </p:nvSpPr>
        <p:spPr>
          <a:xfrm>
            <a:off x="4716016" y="5765408"/>
            <a:ext cx="3600400"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cs-CZ" sz="1600" dirty="0">
                <a:latin typeface="Arial"/>
                <a:cs typeface="Arial"/>
              </a:rPr>
              <a:t>Spirit in </a:t>
            </a:r>
            <a:r>
              <a:rPr lang="cs-CZ" sz="1600" dirty="0" err="1">
                <a:latin typeface="Arial"/>
                <a:cs typeface="Arial"/>
              </a:rPr>
              <a:t>Motion</a:t>
            </a:r>
            <a:r>
              <a:rPr lang="cs-CZ" sz="1600" dirty="0">
                <a:latin typeface="Arial"/>
                <a:cs typeface="Arial"/>
              </a:rPr>
              <a:t> 2004</a:t>
            </a:r>
          </a:p>
        </p:txBody>
      </p:sp>
      <p:sp>
        <p:nvSpPr>
          <p:cNvPr id="23" name="Rectangle 22"/>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19</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4" name="Straight Connector 23">
            <a:extLst>
              <a:ext uri="{FF2B5EF4-FFF2-40B4-BE49-F238E27FC236}">
                <a16:creationId xmlns:a16="http://schemas.microsoft.com/office/drawing/2014/main" id="{27E4818A-D056-7F42-957A-5360B25583B4}"/>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5" name="Picture 24">
            <a:extLst>
              <a:ext uri="{FF2B5EF4-FFF2-40B4-BE49-F238E27FC236}">
                <a16:creationId xmlns:a16="http://schemas.microsoft.com/office/drawing/2014/main" id="{8523B789-62AC-2F42-A1BF-DBA0D9C665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3751547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99592" y="1988840"/>
            <a:ext cx="3312368" cy="3744416"/>
          </a:xfrm>
        </p:spPr>
        <p:txBody>
          <a:bodyPr>
            <a:noAutofit/>
          </a:bodyPr>
          <a:lstStyle/>
          <a:p>
            <a:r>
              <a:rPr lang="en-GB" sz="2000" dirty="0">
                <a:latin typeface="Arial"/>
                <a:cs typeface="Arial"/>
              </a:rPr>
              <a:t>Nearly 70 years ago, </a:t>
            </a:r>
            <a:br>
              <a:rPr lang="en-GB" sz="2000" dirty="0">
                <a:latin typeface="Arial"/>
                <a:cs typeface="Arial"/>
              </a:rPr>
            </a:br>
            <a:r>
              <a:rPr lang="en-GB" sz="2000" dirty="0">
                <a:latin typeface="Arial"/>
                <a:cs typeface="Arial"/>
              </a:rPr>
              <a:t>Sir Ludwig Guttmann, a doctor at Stoke Mandeville Hospital, in Great Britain, organised the first sports competition for people recovering from spinal injuries. </a:t>
            </a: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15" name="Picture 14" descr="I'm-Possible-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sp>
        <p:nvSpPr>
          <p:cNvPr id="16" name="Rectangle 15"/>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2</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pic>
        <p:nvPicPr>
          <p:cNvPr id="19" name="Picture 18" descr="Blue-title-block.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340617"/>
            <a:ext cx="4427984" cy="434048"/>
          </a:xfrm>
          <a:prstGeom prst="rect">
            <a:avLst/>
          </a:prstGeom>
        </p:spPr>
      </p:pic>
      <p:sp>
        <p:nvSpPr>
          <p:cNvPr id="20" name="Rectangle 19"/>
          <p:cNvSpPr/>
          <p:nvPr/>
        </p:nvSpPr>
        <p:spPr>
          <a:xfrm>
            <a:off x="899592" y="1372975"/>
            <a:ext cx="3366163" cy="369332"/>
          </a:xfrm>
          <a:prstGeom prst="rect">
            <a:avLst/>
          </a:prstGeom>
        </p:spPr>
        <p:txBody>
          <a:bodyPr wrap="none">
            <a:spAutoFit/>
          </a:bodyPr>
          <a:lstStyle/>
          <a:p>
            <a:pPr>
              <a:spcAft>
                <a:spcPts val="0"/>
              </a:spcAft>
            </a:pPr>
            <a:r>
              <a:rPr lang="en-GB" b="1" kern="1200" dirty="0">
                <a:solidFill>
                  <a:schemeClr val="bg1"/>
                </a:solidFill>
                <a:effectLst/>
                <a:latin typeface="Arial"/>
                <a:ea typeface="Times New Roman"/>
                <a:cs typeface="Arial"/>
              </a:rPr>
              <a:t>The Stoke Mandeville Games</a:t>
            </a:r>
            <a:endParaRPr lang="en-GB" b="1" dirty="0">
              <a:solidFill>
                <a:schemeClr val="bg1"/>
              </a:solidFill>
              <a:effectLst/>
              <a:latin typeface="Arial"/>
              <a:ea typeface="Times New Roman"/>
              <a:cs typeface="Arial"/>
            </a:endParaRPr>
          </a:p>
        </p:txBody>
      </p:sp>
      <p:pic>
        <p:nvPicPr>
          <p:cNvPr id="21" name="Picture 20" descr="Books-Ico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sp>
        <p:nvSpPr>
          <p:cNvPr id="13" name="Text Placeholder 3"/>
          <p:cNvSpPr txBox="1">
            <a:spLocks/>
          </p:cNvSpPr>
          <p:nvPr/>
        </p:nvSpPr>
        <p:spPr>
          <a:xfrm>
            <a:off x="4860032" y="5589240"/>
            <a:ext cx="3960440" cy="50405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en-GB" sz="1100" dirty="0">
                <a:latin typeface="TradeGothic Light"/>
                <a:cs typeface="TradeGothic Light"/>
              </a:rPr>
              <a:t>Spectators at the Stoke Mandeville Games.</a:t>
            </a:r>
          </a:p>
        </p:txBody>
      </p:sp>
      <p:sp>
        <p:nvSpPr>
          <p:cNvPr id="23" name="Rounded Rectangle 22"/>
          <p:cNvSpPr/>
          <p:nvPr/>
        </p:nvSpPr>
        <p:spPr>
          <a:xfrm>
            <a:off x="4355976" y="2060848"/>
            <a:ext cx="4392488" cy="3528392"/>
          </a:xfrm>
          <a:prstGeom prst="roundRect">
            <a:avLst/>
          </a:prstGeom>
          <a:blipFill rotWithShape="1">
            <a:blip r:embed="rId7"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78F2C909-DC19-D443-A76C-C9A2E54273D1}"/>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3C11A195-55AD-5346-825C-DCD14496DDD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20243151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982204" y="2997668"/>
            <a:ext cx="3384376" cy="2287464"/>
          </a:xfrm>
          <a:prstGeom prst="roundRect">
            <a:avLst>
              <a:gd name="adj" fmla="val 10984"/>
            </a:avLst>
          </a:prstGeom>
          <a:blipFill rotWithShape="1">
            <a:blip r:embed="rId3" cstate="screen">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ounded Rectangle 2"/>
          <p:cNvSpPr/>
          <p:nvPr/>
        </p:nvSpPr>
        <p:spPr>
          <a:xfrm>
            <a:off x="4788024" y="2997668"/>
            <a:ext cx="3384376" cy="2287464"/>
          </a:xfrm>
          <a:prstGeom prst="roundRect">
            <a:avLst>
              <a:gd name="adj" fmla="val 10984"/>
            </a:avLst>
          </a:prstGeom>
          <a:blipFill rotWithShape="1">
            <a:blip r:embed="rId4" cstate="screen">
              <a:extLst>
                <a:ext uri="{28A0092B-C50C-407E-A947-70E740481C1C}">
                  <a14:useLocalDpi xmlns:a14="http://schemas.microsoft.com/office/drawing/2010/main"/>
                </a:ext>
              </a:extLst>
            </a:blip>
            <a:srcRect/>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6" name="Picture 5" descr="Blue-title-block.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7" name="Rectangle 6"/>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8" name="Picture 7" descr="Books-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9" name="Text Placeholder 3"/>
          <p:cNvSpPr txBox="1">
            <a:spLocks/>
          </p:cNvSpPr>
          <p:nvPr/>
        </p:nvSpPr>
        <p:spPr>
          <a:xfrm>
            <a:off x="827584" y="5357140"/>
            <a:ext cx="3744416"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1600" dirty="0">
                <a:latin typeface="Arial"/>
                <a:cs typeface="Arial"/>
              </a:rPr>
              <a:t>In 1994 the Paralympic symbol was made up of three Tae-</a:t>
            </a:r>
            <a:r>
              <a:rPr lang="en-GB" sz="1600" dirty="0" err="1">
                <a:latin typeface="Arial"/>
                <a:cs typeface="Arial"/>
              </a:rPr>
              <a:t>Geuks</a:t>
            </a:r>
            <a:r>
              <a:rPr lang="en-GB" sz="1600" dirty="0">
                <a:latin typeface="Arial"/>
                <a:cs typeface="Arial"/>
              </a:rPr>
              <a:t>, which are traditional Korean decorative designs.</a:t>
            </a:r>
          </a:p>
        </p:txBody>
      </p:sp>
      <p:sp>
        <p:nvSpPr>
          <p:cNvPr id="10" name="Rectangle 9"/>
          <p:cNvSpPr/>
          <p:nvPr/>
        </p:nvSpPr>
        <p:spPr>
          <a:xfrm>
            <a:off x="899592" y="1052736"/>
            <a:ext cx="3399639"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Symbolising the spirit</a:t>
            </a:r>
            <a:endParaRPr lang="en-GB" sz="2400" b="1" dirty="0">
              <a:solidFill>
                <a:srgbClr val="1689E4"/>
              </a:solidFill>
              <a:effectLst/>
              <a:latin typeface="Arial"/>
              <a:ea typeface="Times New Roman"/>
              <a:cs typeface="Arial"/>
            </a:endParaRPr>
          </a:p>
        </p:txBody>
      </p:sp>
      <p:sp>
        <p:nvSpPr>
          <p:cNvPr id="11" name="Text Placeholder 3"/>
          <p:cNvSpPr txBox="1">
            <a:spLocks/>
          </p:cNvSpPr>
          <p:nvPr/>
        </p:nvSpPr>
        <p:spPr>
          <a:xfrm>
            <a:off x="4683864" y="5357140"/>
            <a:ext cx="3600400" cy="50405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1600" dirty="0">
                <a:latin typeface="Arial"/>
                <a:cs typeface="Arial"/>
              </a:rPr>
              <a:t>The 2004 design is made up of three </a:t>
            </a:r>
            <a:r>
              <a:rPr lang="en-GB" sz="1600" dirty="0" err="1">
                <a:latin typeface="Arial"/>
                <a:cs typeface="Arial"/>
              </a:rPr>
              <a:t>Agitos</a:t>
            </a:r>
            <a:r>
              <a:rPr lang="en-GB" sz="1600" dirty="0">
                <a:latin typeface="Arial"/>
                <a:cs typeface="Arial"/>
              </a:rPr>
              <a:t> (meaning ‘I move’) encircling a centre point.</a:t>
            </a:r>
          </a:p>
        </p:txBody>
      </p:sp>
      <p:sp>
        <p:nvSpPr>
          <p:cNvPr id="15" name="Text Placeholder 3"/>
          <p:cNvSpPr txBox="1">
            <a:spLocks/>
          </p:cNvSpPr>
          <p:nvPr/>
        </p:nvSpPr>
        <p:spPr>
          <a:xfrm>
            <a:off x="899592" y="2060848"/>
            <a:ext cx="7416824" cy="180020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1600" dirty="0">
                <a:latin typeface="Arial"/>
                <a:cs typeface="Arial"/>
              </a:rPr>
              <a:t>The symbols have always been coloured red, blue and green. The Paralympic symbol is displayed on the Paralympic flag which is raised at the Opening Ceremony of each Games and lowered at the Closing Ceremony.</a:t>
            </a:r>
          </a:p>
        </p:txBody>
      </p:sp>
      <p:sp>
        <p:nvSpPr>
          <p:cNvPr id="16" name="Rectangle 15"/>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20</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18" name="Straight Connector 17">
            <a:extLst>
              <a:ext uri="{FF2B5EF4-FFF2-40B4-BE49-F238E27FC236}">
                <a16:creationId xmlns:a16="http://schemas.microsoft.com/office/drawing/2014/main" id="{FBAAE991-75D3-614F-82D4-85CB6872F414}"/>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713F26F9-6C3E-1541-A427-DC5367BAE56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88777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1403648" y="2492896"/>
            <a:ext cx="3024336" cy="3096344"/>
          </a:xfrm>
          <a:prstGeom prst="roundRect">
            <a:avLst>
              <a:gd name="adj" fmla="val 10984"/>
            </a:avLst>
          </a:prstGeom>
          <a:blipFill rotWithShape="1">
            <a:blip r:embed="rId2"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ounded Rectangle 19"/>
          <p:cNvSpPr/>
          <p:nvPr/>
        </p:nvSpPr>
        <p:spPr>
          <a:xfrm>
            <a:off x="4788024" y="2492896"/>
            <a:ext cx="3024336" cy="3096344"/>
          </a:xfrm>
          <a:prstGeom prst="roundRect">
            <a:avLst>
              <a:gd name="adj" fmla="val 10984"/>
            </a:avLst>
          </a:prstGeom>
          <a:blipFill rotWithShape="1">
            <a:blip r:embed="rId3"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9" name="Picture 8" descr="Blue-title-block.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10" name="Rectangle 9"/>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1" name="Picture 10" descr="Books-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pic>
        <p:nvPicPr>
          <p:cNvPr id="14" name="Picture 13"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flipH="1">
            <a:off x="6372200" y="2080971"/>
            <a:ext cx="1512168" cy="915981"/>
          </a:xfrm>
          <a:prstGeom prst="rect">
            <a:avLst/>
          </a:prstGeom>
        </p:spPr>
      </p:pic>
      <p:sp>
        <p:nvSpPr>
          <p:cNvPr id="15" name="Text Placeholder 3"/>
          <p:cNvSpPr txBox="1">
            <a:spLocks/>
          </p:cNvSpPr>
          <p:nvPr/>
        </p:nvSpPr>
        <p:spPr>
          <a:xfrm>
            <a:off x="6094090" y="2106913"/>
            <a:ext cx="1800200" cy="864096"/>
          </a:xfrm>
          <a:prstGeom prst="rect">
            <a:avLst/>
          </a:prstGeom>
        </p:spPr>
        <p:txBody>
          <a:bodyPr anchor="ct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Salt </a:t>
            </a:r>
            <a:r>
              <a:rPr lang="cs-CZ" sz="1600" dirty="0" err="1">
                <a:latin typeface="Arial"/>
                <a:cs typeface="Arial"/>
              </a:rPr>
              <a:t>Lake</a:t>
            </a:r>
            <a:r>
              <a:rPr lang="cs-CZ" sz="1600" dirty="0">
                <a:latin typeface="Arial"/>
                <a:cs typeface="Arial"/>
              </a:rPr>
              <a:t> City, USA 2002</a:t>
            </a:r>
          </a:p>
        </p:txBody>
      </p:sp>
      <p:sp>
        <p:nvSpPr>
          <p:cNvPr id="16" name="Rectangle 15"/>
          <p:cNvSpPr/>
          <p:nvPr/>
        </p:nvSpPr>
        <p:spPr>
          <a:xfrm>
            <a:off x="899592" y="1052736"/>
            <a:ext cx="2048758"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On the move</a:t>
            </a:r>
            <a:endParaRPr lang="en-GB" sz="2400" b="1" dirty="0">
              <a:solidFill>
                <a:srgbClr val="1689E4"/>
              </a:solidFill>
              <a:effectLst/>
              <a:latin typeface="Arial"/>
              <a:ea typeface="Times New Roman"/>
              <a:cs typeface="Arial"/>
            </a:endParaRPr>
          </a:p>
        </p:txBody>
      </p:sp>
      <p:pic>
        <p:nvPicPr>
          <p:cNvPr id="12" name="Picture 11" descr="White-curve-box.png"/>
          <p:cNvPicPr>
            <a:picLocks noChangeAspect="1"/>
          </p:cNvPicPr>
          <p:nvPr/>
        </p:nvPicPr>
        <p:blipFill rotWithShape="1">
          <a:blip r:embed="rId9" cstate="screen">
            <a:extLst>
              <a:ext uri="{28A0092B-C50C-407E-A947-70E740481C1C}">
                <a14:useLocalDpi xmlns:a14="http://schemas.microsoft.com/office/drawing/2010/main"/>
              </a:ext>
            </a:extLst>
          </a:blip>
          <a:srcRect r="-5"/>
          <a:stretch/>
        </p:blipFill>
        <p:spPr>
          <a:xfrm>
            <a:off x="1076401" y="2080971"/>
            <a:ext cx="1767407" cy="915981"/>
          </a:xfrm>
          <a:prstGeom prst="rect">
            <a:avLst/>
          </a:prstGeom>
        </p:spPr>
      </p:pic>
      <p:sp>
        <p:nvSpPr>
          <p:cNvPr id="13" name="Text Placeholder 3"/>
          <p:cNvSpPr txBox="1">
            <a:spLocks/>
          </p:cNvSpPr>
          <p:nvPr/>
        </p:nvSpPr>
        <p:spPr>
          <a:xfrm>
            <a:off x="1331640" y="2268678"/>
            <a:ext cx="1800200" cy="504056"/>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err="1">
                <a:latin typeface="Arial"/>
                <a:cs typeface="Arial"/>
              </a:rPr>
              <a:t>Örnsköldsvik</a:t>
            </a:r>
            <a:r>
              <a:rPr lang="cs-CZ" sz="1600" dirty="0">
                <a:latin typeface="Arial"/>
                <a:cs typeface="Arial"/>
              </a:rPr>
              <a:t>, </a:t>
            </a:r>
            <a:r>
              <a:rPr lang="cs-CZ" sz="1600" dirty="0" err="1">
                <a:latin typeface="Arial"/>
                <a:cs typeface="Arial"/>
              </a:rPr>
              <a:t>Sweden</a:t>
            </a:r>
            <a:r>
              <a:rPr lang="cs-CZ" sz="1600" dirty="0">
                <a:latin typeface="Arial"/>
                <a:cs typeface="Arial"/>
              </a:rPr>
              <a:t> 1976</a:t>
            </a:r>
          </a:p>
        </p:txBody>
      </p:sp>
      <p:sp>
        <p:nvSpPr>
          <p:cNvPr id="18" name="Rectangle 17"/>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21</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1" name="Straight Connector 20">
            <a:extLst>
              <a:ext uri="{FF2B5EF4-FFF2-40B4-BE49-F238E27FC236}">
                <a16:creationId xmlns:a16="http://schemas.microsoft.com/office/drawing/2014/main" id="{0E749723-187A-3A46-9371-F3AEC9FA5905}"/>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4" name="Picture 23">
            <a:extLst>
              <a:ext uri="{FF2B5EF4-FFF2-40B4-BE49-F238E27FC236}">
                <a16:creationId xmlns:a16="http://schemas.microsoft.com/office/drawing/2014/main" id="{9BF733BE-6E28-2A40-9BFC-C07BF878FCD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34407520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3"/>
          <p:cNvSpPr txBox="1">
            <a:spLocks/>
          </p:cNvSpPr>
          <p:nvPr/>
        </p:nvSpPr>
        <p:spPr>
          <a:xfrm>
            <a:off x="899592" y="2132856"/>
            <a:ext cx="3600400" cy="374441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000" dirty="0">
                <a:latin typeface="Arial"/>
                <a:cs typeface="Arial"/>
              </a:rPr>
              <a:t>The Paralympic Games have become one of the largest sporting events in the world.  What has changed over </a:t>
            </a:r>
            <a:br>
              <a:rPr lang="en-GB" sz="2000" dirty="0">
                <a:latin typeface="Arial"/>
                <a:cs typeface="Arial"/>
              </a:rPr>
            </a:br>
            <a:r>
              <a:rPr lang="en-GB" sz="2000" dirty="0">
                <a:latin typeface="Arial"/>
                <a:cs typeface="Arial"/>
              </a:rPr>
              <a:t>the years?</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sp>
        <p:nvSpPr>
          <p:cNvPr id="12" name="Text Placeholder 3"/>
          <p:cNvSpPr txBox="1">
            <a:spLocks/>
          </p:cNvSpPr>
          <p:nvPr/>
        </p:nvSpPr>
        <p:spPr>
          <a:xfrm>
            <a:off x="4716016" y="2132856"/>
            <a:ext cx="3528392" cy="374441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marL="342900" indent="-342900">
              <a:buFont typeface="Arial"/>
              <a:buChar char="•"/>
            </a:pPr>
            <a:r>
              <a:rPr lang="en-GB" sz="2000" dirty="0">
                <a:latin typeface="Arial"/>
                <a:cs typeface="Arial"/>
              </a:rPr>
              <a:t>levels of fitness</a:t>
            </a:r>
          </a:p>
          <a:p>
            <a:pPr marL="342900" indent="-342900">
              <a:buFont typeface="Arial"/>
              <a:buChar char="•"/>
            </a:pPr>
            <a:r>
              <a:rPr lang="en-GB" sz="2000" dirty="0">
                <a:latin typeface="Arial"/>
                <a:cs typeface="Arial"/>
              </a:rPr>
              <a:t>the desire to push one’s body to the limit</a:t>
            </a:r>
          </a:p>
          <a:p>
            <a:pPr marL="342900" indent="-342900">
              <a:buFont typeface="Arial"/>
              <a:buChar char="•"/>
            </a:pPr>
            <a:r>
              <a:rPr lang="en-GB" sz="2000" dirty="0">
                <a:latin typeface="Arial"/>
                <a:cs typeface="Arial"/>
              </a:rPr>
              <a:t>pushing the boundaries </a:t>
            </a:r>
            <a:br>
              <a:rPr lang="en-GB" sz="2000" dirty="0">
                <a:latin typeface="Arial"/>
                <a:cs typeface="Arial"/>
              </a:rPr>
            </a:br>
            <a:r>
              <a:rPr lang="en-GB" sz="2000" dirty="0">
                <a:latin typeface="Arial"/>
                <a:cs typeface="Arial"/>
              </a:rPr>
              <a:t>of what is thought possible</a:t>
            </a:r>
          </a:p>
          <a:p>
            <a:pPr marL="342900" indent="-342900">
              <a:buFont typeface="Arial"/>
              <a:buChar char="•"/>
            </a:pPr>
            <a:r>
              <a:rPr lang="en-GB" sz="2000" dirty="0">
                <a:latin typeface="Arial"/>
                <a:cs typeface="Arial"/>
              </a:rPr>
              <a:t>personal clothing and equipment </a:t>
            </a:r>
          </a:p>
          <a:p>
            <a:pPr marL="342900" indent="-342900">
              <a:buFont typeface="Arial"/>
              <a:buChar char="•"/>
            </a:pPr>
            <a:r>
              <a:rPr lang="en-GB" sz="2000" dirty="0">
                <a:latin typeface="Arial"/>
                <a:cs typeface="Arial"/>
              </a:rPr>
              <a:t>sports equipment</a:t>
            </a:r>
          </a:p>
          <a:p>
            <a:pPr marL="342900" indent="-342900">
              <a:buFont typeface="Arial"/>
              <a:buChar char="•"/>
            </a:pPr>
            <a:r>
              <a:rPr lang="en-GB" sz="2000" dirty="0">
                <a:latin typeface="Arial"/>
                <a:cs typeface="Arial"/>
              </a:rPr>
              <a:t>assistive devices</a:t>
            </a:r>
          </a:p>
        </p:txBody>
      </p:sp>
      <p:grpSp>
        <p:nvGrpSpPr>
          <p:cNvPr id="2" name="Group 1"/>
          <p:cNvGrpSpPr/>
          <p:nvPr/>
        </p:nvGrpSpPr>
        <p:grpSpPr>
          <a:xfrm>
            <a:off x="995714" y="4062751"/>
            <a:ext cx="3457558" cy="1670505"/>
            <a:chOff x="1403648" y="2492896"/>
            <a:chExt cx="6408712" cy="3096344"/>
          </a:xfrm>
        </p:grpSpPr>
        <p:sp>
          <p:nvSpPr>
            <p:cNvPr id="19" name="Rounded Rectangle 18"/>
            <p:cNvSpPr/>
            <p:nvPr/>
          </p:nvSpPr>
          <p:spPr>
            <a:xfrm>
              <a:off x="1403648" y="2492896"/>
              <a:ext cx="3024336" cy="3096344"/>
            </a:xfrm>
            <a:prstGeom prst="roundRect">
              <a:avLst>
                <a:gd name="adj" fmla="val 10984"/>
              </a:avLst>
            </a:prstGeom>
            <a:blipFill rotWithShape="1">
              <a:blip r:embed="rId5"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ounded Rectangle 20"/>
            <p:cNvSpPr/>
            <p:nvPr/>
          </p:nvSpPr>
          <p:spPr>
            <a:xfrm>
              <a:off x="4788024" y="2492896"/>
              <a:ext cx="3024336" cy="3096344"/>
            </a:xfrm>
            <a:prstGeom prst="roundRect">
              <a:avLst>
                <a:gd name="adj" fmla="val 10984"/>
              </a:avLst>
            </a:prstGeom>
            <a:blipFill rotWithShape="1">
              <a:blip r:embed="rId6"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2" name="Picture 21" descr="Blue-title-block.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23" name="Rectangle 22"/>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24" name="Picture 23" descr="Books-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25" name="Rectangle 24"/>
          <p:cNvSpPr/>
          <p:nvPr/>
        </p:nvSpPr>
        <p:spPr>
          <a:xfrm>
            <a:off x="899592" y="1052736"/>
            <a:ext cx="2048758"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On the move</a:t>
            </a:r>
            <a:endParaRPr lang="en-GB" sz="2400" b="1" dirty="0">
              <a:solidFill>
                <a:srgbClr val="1689E4"/>
              </a:solidFill>
              <a:effectLst/>
              <a:latin typeface="Arial"/>
              <a:ea typeface="Times New Roman"/>
              <a:cs typeface="Arial"/>
            </a:endParaRPr>
          </a:p>
        </p:txBody>
      </p:sp>
      <p:sp>
        <p:nvSpPr>
          <p:cNvPr id="16" name="Rectangle 15"/>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22</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6" name="Straight Connector 25">
            <a:extLst>
              <a:ext uri="{FF2B5EF4-FFF2-40B4-BE49-F238E27FC236}">
                <a16:creationId xmlns:a16="http://schemas.microsoft.com/office/drawing/2014/main" id="{7BCE5E42-330B-804E-92A6-739A42BBA23D}"/>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7" name="Picture 26">
            <a:extLst>
              <a:ext uri="{FF2B5EF4-FFF2-40B4-BE49-F238E27FC236}">
                <a16:creationId xmlns:a16="http://schemas.microsoft.com/office/drawing/2014/main" id="{F5F18F7E-E691-7E4C-B8F5-4D98D69EFB4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588944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5490700" y="3031023"/>
            <a:ext cx="2635514" cy="335655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 Placeholder 3"/>
          <p:cNvSpPr txBox="1">
            <a:spLocks/>
          </p:cNvSpPr>
          <p:nvPr/>
        </p:nvSpPr>
        <p:spPr>
          <a:xfrm>
            <a:off x="899592" y="1988840"/>
            <a:ext cx="3816424" cy="374441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000" dirty="0">
                <a:latin typeface="Arial"/>
                <a:cs typeface="Arial"/>
              </a:rPr>
              <a:t>What will our amazing Para athletes do next? How fast will they travel, how high will they jump, how far will they throw, what new sports will they play?  Let’s find out by following their journey to </a:t>
            </a:r>
            <a:r>
              <a:rPr lang="en-GB" sz="2000" dirty="0" err="1">
                <a:latin typeface="Arial"/>
                <a:cs typeface="Arial"/>
              </a:rPr>
              <a:t>PyeongChang</a:t>
            </a:r>
            <a:r>
              <a:rPr lang="en-GB" sz="2000" dirty="0">
                <a:latin typeface="Arial"/>
                <a:cs typeface="Arial"/>
              </a:rPr>
              <a:t> </a:t>
            </a:r>
            <a:br>
              <a:rPr lang="en-GB" sz="2000" dirty="0">
                <a:latin typeface="Arial"/>
                <a:cs typeface="Arial"/>
              </a:rPr>
            </a:br>
            <a:r>
              <a:rPr lang="en-GB" sz="2000" dirty="0">
                <a:latin typeface="Arial"/>
                <a:cs typeface="Arial"/>
              </a:rPr>
              <a:t>and Tokyo.</a:t>
            </a:r>
          </a:p>
          <a:p>
            <a:pPr marL="0" indent="0">
              <a:buNone/>
            </a:pPr>
            <a:endParaRPr lang="en-GB" sz="2000" dirty="0">
              <a:latin typeface="Arial"/>
              <a:cs typeface="Arial"/>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9" name="Picture 8" descr="Blue-title-block.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340617"/>
            <a:ext cx="4427984" cy="434048"/>
          </a:xfrm>
          <a:prstGeom prst="rect">
            <a:avLst/>
          </a:prstGeom>
        </p:spPr>
      </p:pic>
      <p:sp>
        <p:nvSpPr>
          <p:cNvPr id="10" name="Rectangle 9"/>
          <p:cNvSpPr/>
          <p:nvPr/>
        </p:nvSpPr>
        <p:spPr>
          <a:xfrm>
            <a:off x="899592" y="1372975"/>
            <a:ext cx="1428546" cy="369332"/>
          </a:xfrm>
          <a:prstGeom prst="rect">
            <a:avLst/>
          </a:prstGeom>
        </p:spPr>
        <p:txBody>
          <a:bodyPr wrap="none">
            <a:spAutoFit/>
          </a:bodyPr>
          <a:lstStyle/>
          <a:p>
            <a:pPr>
              <a:spcAft>
                <a:spcPts val="0"/>
              </a:spcAft>
            </a:pPr>
            <a:r>
              <a:rPr lang="en-GB" b="1" kern="1200" dirty="0">
                <a:solidFill>
                  <a:schemeClr val="bg1"/>
                </a:solidFill>
                <a:effectLst/>
                <a:latin typeface="Arial"/>
                <a:ea typeface="Times New Roman"/>
                <a:cs typeface="Arial"/>
              </a:rPr>
              <a:t>What next?</a:t>
            </a:r>
            <a:endParaRPr lang="en-GB" b="1" dirty="0">
              <a:solidFill>
                <a:schemeClr val="bg1"/>
              </a:solidFill>
              <a:effectLst/>
              <a:latin typeface="Arial"/>
              <a:ea typeface="Times New Roman"/>
              <a:cs typeface="Arial"/>
            </a:endParaRPr>
          </a:p>
        </p:txBody>
      </p:sp>
      <p:pic>
        <p:nvPicPr>
          <p:cNvPr id="11" name="Picture 10" descr="Books-Ico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pic>
        <p:nvPicPr>
          <p:cNvPr id="12" name="Picture 11"/>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a:off x="5679602" y="980728"/>
            <a:ext cx="2052760" cy="20527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7" name="Rectangle 16"/>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23</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18" name="Straight Connector 17">
            <a:extLst>
              <a:ext uri="{FF2B5EF4-FFF2-40B4-BE49-F238E27FC236}">
                <a16:creationId xmlns:a16="http://schemas.microsoft.com/office/drawing/2014/main" id="{0A3AF806-A638-D64F-88CB-FAF8A281977D}"/>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F973D53E-DE68-E142-81B0-54E07568E3C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158904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pt slide 2-5 Stoke Madeville Credit Christopher Payne (3).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1312"/>
            <a:ext cx="9144000" cy="6836688"/>
          </a:xfrm>
          <a:prstGeom prst="rect">
            <a:avLst/>
          </a:prstGeom>
        </p:spPr>
      </p:pic>
      <p:pic>
        <p:nvPicPr>
          <p:cNvPr id="4" name="Picture 3" descr="White block PPT 1.png"/>
          <p:cNvPicPr>
            <a:picLocks noChangeAspect="1"/>
          </p:cNvPicPr>
          <p:nvPr/>
        </p:nvPicPr>
        <p:blipFill>
          <a:blip r:embed="rId3">
            <a:alphaModFix amt="83000"/>
            <a:extLst>
              <a:ext uri="{28A0092B-C50C-407E-A947-70E740481C1C}">
                <a14:useLocalDpi xmlns:a14="http://schemas.microsoft.com/office/drawing/2010/main" val="0"/>
              </a:ext>
            </a:extLst>
          </a:blip>
          <a:stretch>
            <a:fillRect/>
          </a:stretch>
        </p:blipFill>
        <p:spPr>
          <a:xfrm>
            <a:off x="-36512" y="4005064"/>
            <a:ext cx="4461975" cy="1292266"/>
          </a:xfrm>
          <a:prstGeom prst="rect">
            <a:avLst/>
          </a:prstGeom>
        </p:spPr>
      </p:pic>
      <p:pic>
        <p:nvPicPr>
          <p:cNvPr id="17" name="Picture 16" descr="Blue-title-block.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340617"/>
            <a:ext cx="4427984" cy="434048"/>
          </a:xfrm>
          <a:prstGeom prst="rect">
            <a:avLst/>
          </a:prstGeom>
        </p:spPr>
      </p:pic>
      <p:sp>
        <p:nvSpPr>
          <p:cNvPr id="9" name="Rectangle 8"/>
          <p:cNvSpPr/>
          <p:nvPr/>
        </p:nvSpPr>
        <p:spPr>
          <a:xfrm>
            <a:off x="899592" y="1372975"/>
            <a:ext cx="3366163" cy="369332"/>
          </a:xfrm>
          <a:prstGeom prst="rect">
            <a:avLst/>
          </a:prstGeom>
        </p:spPr>
        <p:txBody>
          <a:bodyPr wrap="none">
            <a:spAutoFit/>
          </a:bodyPr>
          <a:lstStyle/>
          <a:p>
            <a:pPr>
              <a:spcAft>
                <a:spcPts val="0"/>
              </a:spcAft>
            </a:pPr>
            <a:r>
              <a:rPr lang="en-GB" b="1" kern="1200" dirty="0">
                <a:solidFill>
                  <a:schemeClr val="bg1"/>
                </a:solidFill>
                <a:effectLst/>
                <a:latin typeface="Arial"/>
                <a:ea typeface="Times New Roman"/>
                <a:cs typeface="Arial"/>
              </a:rPr>
              <a:t>The Stoke Mandeville Games</a:t>
            </a:r>
            <a:endParaRPr lang="en-GB" b="1" dirty="0">
              <a:solidFill>
                <a:schemeClr val="bg1"/>
              </a:solidFill>
              <a:effectLst/>
              <a:latin typeface="Arial"/>
              <a:ea typeface="Times New Roman"/>
              <a:cs typeface="Arial"/>
            </a:endParaRPr>
          </a:p>
        </p:txBody>
      </p:sp>
      <p:pic>
        <p:nvPicPr>
          <p:cNvPr id="10" name="Picture 9" descr="Books-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12" name="Picture 11" descr="I'm-Possible-logo.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sp>
        <p:nvSpPr>
          <p:cNvPr id="7" name="Text Placeholder 3"/>
          <p:cNvSpPr>
            <a:spLocks noGrp="1"/>
          </p:cNvSpPr>
          <p:nvPr>
            <p:ph type="body" sz="half" idx="2"/>
          </p:nvPr>
        </p:nvSpPr>
        <p:spPr>
          <a:xfrm>
            <a:off x="899592" y="4005064"/>
            <a:ext cx="3312368" cy="1296144"/>
          </a:xfrm>
        </p:spPr>
        <p:txBody>
          <a:bodyPr anchor="ctr">
            <a:noAutofit/>
          </a:bodyPr>
          <a:lstStyle/>
          <a:p>
            <a:r>
              <a:rPr lang="en-GB" sz="2000" dirty="0">
                <a:latin typeface="Arial"/>
                <a:cs typeface="Arial"/>
              </a:rPr>
              <a:t>It was an archery competition involving </a:t>
            </a:r>
            <a:br>
              <a:rPr lang="en-GB" sz="2000" dirty="0">
                <a:latin typeface="Arial"/>
                <a:cs typeface="Arial"/>
              </a:rPr>
            </a:br>
            <a:r>
              <a:rPr lang="en-GB" sz="2000" dirty="0">
                <a:latin typeface="Arial"/>
                <a:cs typeface="Arial"/>
              </a:rPr>
              <a:t>16 wheelchair competitors.  </a:t>
            </a:r>
          </a:p>
        </p:txBody>
      </p:sp>
      <p:sp>
        <p:nvSpPr>
          <p:cNvPr id="14" name="Rectangle 13"/>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rgbClr val="FFFFFF"/>
                </a:solidFill>
                <a:latin typeface="Arial"/>
                <a:cs typeface="Arial"/>
              </a:rPr>
              <a:t>Page </a:t>
            </a:r>
            <a:fld id="{1F08605F-CCE0-4328-8D53-923FF655045A}" type="slidenum">
              <a:rPr lang="en-GB" sz="900" b="0" i="0" smtClean="0">
                <a:solidFill>
                  <a:srgbClr val="FFFFFF"/>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3</a:t>
            </a:fld>
            <a:r>
              <a:rPr lang="en-GB" sz="900" b="0" i="0" baseline="0" dirty="0">
                <a:solidFill>
                  <a:srgbClr val="FFFFFF"/>
                </a:solidFill>
                <a:latin typeface="Arial"/>
                <a:cs typeface="Arial"/>
              </a:rPr>
              <a:t> | </a:t>
            </a:r>
            <a:r>
              <a:rPr lang="en-GB" sz="900" b="1" kern="1200" dirty="0">
                <a:solidFill>
                  <a:srgbClr val="FFFFFF"/>
                </a:solidFill>
                <a:effectLst/>
                <a:latin typeface="Arial"/>
                <a:ea typeface="Times New Roman"/>
                <a:cs typeface="Arial"/>
              </a:rPr>
              <a:t>Theme 1 Unit 1: The Paralympic Games. What are they?</a:t>
            </a:r>
            <a:endParaRPr lang="en-GB" sz="900" b="1" dirty="0">
              <a:solidFill>
                <a:srgbClr val="FFFFFF"/>
              </a:solidFill>
              <a:effectLst/>
              <a:latin typeface="Arial"/>
              <a:ea typeface="Times New Roman"/>
              <a:cs typeface="Arial"/>
            </a:endParaRPr>
          </a:p>
        </p:txBody>
      </p:sp>
      <p:sp>
        <p:nvSpPr>
          <p:cNvPr id="16" name="Rectangle 15">
            <a:extLst>
              <a:ext uri="{FF2B5EF4-FFF2-40B4-BE49-F238E27FC236}">
                <a16:creationId xmlns:a16="http://schemas.microsoft.com/office/drawing/2014/main" id="{525B368D-4D32-481D-BE36-FA60B5F0DBB5}"/>
              </a:ext>
            </a:extLst>
          </p:cNvPr>
          <p:cNvSpPr/>
          <p:nvPr/>
        </p:nvSpPr>
        <p:spPr>
          <a:xfrm>
            <a:off x="286014" y="6438528"/>
            <a:ext cx="4430002" cy="276999"/>
          </a:xfrm>
          <a:prstGeom prst="rect">
            <a:avLst/>
          </a:prstGeom>
        </p:spPr>
        <p:txBody>
          <a:bodyPr wrap="square">
            <a:spAutoFit/>
          </a:bodyPr>
          <a:lstStyle/>
          <a:p>
            <a:pPr>
              <a:defRPr/>
            </a:pPr>
            <a:endParaRPr lang="en-GB" sz="600" dirty="0">
              <a:latin typeface="Arial"/>
              <a:ea typeface="Times New Roman"/>
              <a:cs typeface="Arial"/>
            </a:endParaRPr>
          </a:p>
          <a:p>
            <a:pPr>
              <a:defRPr/>
            </a:pPr>
            <a:endParaRPr lang="en-GB" sz="600" dirty="0">
              <a:latin typeface="Arial"/>
              <a:ea typeface="Times New Roman"/>
              <a:cs typeface="Arial"/>
            </a:endParaRPr>
          </a:p>
        </p:txBody>
      </p:sp>
      <p:sp>
        <p:nvSpPr>
          <p:cNvPr id="15" name="Rectangle 14">
            <a:extLst>
              <a:ext uri="{FF2B5EF4-FFF2-40B4-BE49-F238E27FC236}">
                <a16:creationId xmlns:a16="http://schemas.microsoft.com/office/drawing/2014/main" id="{ECDEA612-781D-3645-B191-5ED07DB21B85}"/>
              </a:ext>
            </a:extLst>
          </p:cNvPr>
          <p:cNvSpPr/>
          <p:nvPr/>
        </p:nvSpPr>
        <p:spPr>
          <a:xfrm>
            <a:off x="286014" y="6612699"/>
            <a:ext cx="4430002" cy="215444"/>
          </a:xfrm>
          <a:prstGeom prst="rect">
            <a:avLst/>
          </a:prstGeom>
        </p:spPr>
        <p:txBody>
          <a:bodyPr wrap="square">
            <a:spAutoFit/>
          </a:bodyPr>
          <a:lstStyle/>
          <a:p>
            <a:pPr>
              <a:defRPr/>
            </a:pPr>
            <a:r>
              <a:rPr lang="en-GB" sz="800" dirty="0">
                <a:solidFill>
                  <a:schemeClr val="bg1"/>
                </a:solidFill>
                <a:latin typeface="Arial"/>
                <a:cs typeface="Arial"/>
              </a:rPr>
              <a:t>© 2018 International Paralympic Committee – ALL RIGHTS RESERVED </a:t>
            </a:r>
          </a:p>
        </p:txBody>
      </p:sp>
      <p:cxnSp>
        <p:nvCxnSpPr>
          <p:cNvPr id="21" name="Straight Connector 20">
            <a:extLst>
              <a:ext uri="{FF2B5EF4-FFF2-40B4-BE49-F238E27FC236}">
                <a16:creationId xmlns:a16="http://schemas.microsoft.com/office/drawing/2014/main" id="{DA0CCDD7-9732-1745-949A-AB1980EC5F8B}"/>
              </a:ext>
            </a:extLst>
          </p:cNvPr>
          <p:cNvCxnSpPr>
            <a:cxnSpLocks/>
          </p:cNvCxnSpPr>
          <p:nvPr/>
        </p:nvCxnSpPr>
        <p:spPr>
          <a:xfrm>
            <a:off x="395536" y="6381328"/>
            <a:ext cx="7344816" cy="0"/>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988B6132-FFDA-8848-BD68-9BD1AD2AACB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3269" y="6221403"/>
            <a:ext cx="905038" cy="525374"/>
          </a:xfrm>
          <a:prstGeom prst="rect">
            <a:avLst/>
          </a:prstGeom>
        </p:spPr>
      </p:pic>
    </p:spTree>
    <p:extLst>
      <p:ext uri="{BB962C8B-B14F-4D97-AF65-F5344CB8AC3E}">
        <p14:creationId xmlns:p14="http://schemas.microsoft.com/office/powerpoint/2010/main" val="619003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6" name="Picture 5" descr="I'm-Possible-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11" name="Picture 10" descr="Blue-title-block.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340617"/>
            <a:ext cx="4427984" cy="434048"/>
          </a:xfrm>
          <a:prstGeom prst="rect">
            <a:avLst/>
          </a:prstGeom>
        </p:spPr>
      </p:pic>
      <p:sp>
        <p:nvSpPr>
          <p:cNvPr id="12" name="Rectangle 11"/>
          <p:cNvSpPr/>
          <p:nvPr/>
        </p:nvSpPr>
        <p:spPr>
          <a:xfrm>
            <a:off x="899592" y="1372975"/>
            <a:ext cx="3366163" cy="369332"/>
          </a:xfrm>
          <a:prstGeom prst="rect">
            <a:avLst/>
          </a:prstGeom>
        </p:spPr>
        <p:txBody>
          <a:bodyPr wrap="none">
            <a:spAutoFit/>
          </a:bodyPr>
          <a:lstStyle/>
          <a:p>
            <a:pPr>
              <a:spcAft>
                <a:spcPts val="0"/>
              </a:spcAft>
            </a:pPr>
            <a:r>
              <a:rPr lang="en-GB" b="1" kern="1200" dirty="0">
                <a:solidFill>
                  <a:schemeClr val="bg1"/>
                </a:solidFill>
                <a:effectLst/>
                <a:latin typeface="Arial"/>
                <a:ea typeface="Times New Roman"/>
                <a:cs typeface="Arial"/>
              </a:rPr>
              <a:t>The Stoke Mandeville Games</a:t>
            </a:r>
            <a:endParaRPr lang="en-GB" b="1" dirty="0">
              <a:solidFill>
                <a:schemeClr val="bg1"/>
              </a:solidFill>
              <a:effectLst/>
              <a:latin typeface="Arial"/>
              <a:ea typeface="Times New Roman"/>
              <a:cs typeface="Arial"/>
            </a:endParaRPr>
          </a:p>
        </p:txBody>
      </p:sp>
      <p:pic>
        <p:nvPicPr>
          <p:cNvPr id="13" name="Picture 12" descr="Books-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sp>
        <p:nvSpPr>
          <p:cNvPr id="14" name="Text Placeholder 3"/>
          <p:cNvSpPr>
            <a:spLocks noGrp="1"/>
          </p:cNvSpPr>
          <p:nvPr>
            <p:ph type="body" sz="half" idx="2"/>
          </p:nvPr>
        </p:nvSpPr>
        <p:spPr>
          <a:xfrm>
            <a:off x="899592" y="1988840"/>
            <a:ext cx="3312368" cy="3744416"/>
          </a:xfrm>
        </p:spPr>
        <p:txBody>
          <a:bodyPr>
            <a:noAutofit/>
          </a:bodyPr>
          <a:lstStyle/>
          <a:p>
            <a:r>
              <a:rPr lang="en-GB" sz="2000" dirty="0">
                <a:latin typeface="Arial"/>
                <a:cs typeface="Arial"/>
              </a:rPr>
              <a:t>The Stoke Mandeville Games took place every year at the same hospital </a:t>
            </a:r>
            <a:br>
              <a:rPr lang="en-GB" sz="2000" dirty="0">
                <a:latin typeface="Arial"/>
                <a:cs typeface="Arial"/>
              </a:rPr>
            </a:br>
            <a:r>
              <a:rPr lang="en-GB" sz="2000" dirty="0">
                <a:latin typeface="Arial"/>
                <a:cs typeface="Arial"/>
              </a:rPr>
              <a:t>in Great Britain until 1959. </a:t>
            </a:r>
          </a:p>
          <a:p>
            <a:r>
              <a:rPr lang="en-GB" sz="2000" dirty="0">
                <a:latin typeface="Arial"/>
                <a:cs typeface="Arial"/>
              </a:rPr>
              <a:t> </a:t>
            </a:r>
          </a:p>
          <a:p>
            <a:r>
              <a:rPr lang="en-GB" sz="2000" dirty="0">
                <a:latin typeface="Arial"/>
                <a:cs typeface="Arial"/>
              </a:rPr>
              <a:t>Every year more sports were included, such as wheelchair races and basketball.</a:t>
            </a:r>
          </a:p>
          <a:p>
            <a:endParaRPr lang="en-GB" sz="2000" dirty="0">
              <a:latin typeface="Arial"/>
              <a:cs typeface="Arial"/>
            </a:endParaRPr>
          </a:p>
          <a:p>
            <a:endParaRPr lang="en-GB" sz="2000" dirty="0">
              <a:latin typeface="Arial"/>
              <a:cs typeface="Arial"/>
            </a:endParaRPr>
          </a:p>
          <a:p>
            <a:endParaRPr lang="en-GB" sz="2000" dirty="0">
              <a:latin typeface="Arial"/>
              <a:cs typeface="Arial"/>
            </a:endParaRPr>
          </a:p>
        </p:txBody>
      </p:sp>
      <p:sp>
        <p:nvSpPr>
          <p:cNvPr id="20" name="Rounded Rectangle 19"/>
          <p:cNvSpPr/>
          <p:nvPr/>
        </p:nvSpPr>
        <p:spPr>
          <a:xfrm>
            <a:off x="4355976" y="2060848"/>
            <a:ext cx="4392488" cy="3528392"/>
          </a:xfrm>
          <a:prstGeom prst="roundRect">
            <a:avLst/>
          </a:prstGeom>
          <a:blipFill rotWithShape="1">
            <a:blip r:embed="rId6"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4</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19" name="Straight Connector 18">
            <a:extLst>
              <a:ext uri="{FF2B5EF4-FFF2-40B4-BE49-F238E27FC236}">
                <a16:creationId xmlns:a16="http://schemas.microsoft.com/office/drawing/2014/main" id="{E378323B-8465-4649-AA02-C1B695217BD0}"/>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1" name="Picture 20">
            <a:extLst>
              <a:ext uri="{FF2B5EF4-FFF2-40B4-BE49-F238E27FC236}">
                <a16:creationId xmlns:a16="http://schemas.microsoft.com/office/drawing/2014/main" id="{CEE6D74F-9186-B847-8DFD-43CCA32128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0060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anim calcmode="lin" valueType="num">
                                      <p:cBhvr additive="base">
                                        <p:cTn id="7"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pt slide 2-5 Stoke Madeville Credit Christopher Payne (5).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86267"/>
            <a:ext cx="9144000" cy="6671734"/>
          </a:xfrm>
          <a:prstGeom prst="rect">
            <a:avLst/>
          </a:prstGeom>
        </p:spPr>
      </p:pic>
      <p:pic>
        <p:nvPicPr>
          <p:cNvPr id="8" name="Picture 7" descr="white block curved right.png"/>
          <p:cNvPicPr>
            <a:picLocks noChangeAspect="1"/>
          </p:cNvPicPr>
          <p:nvPr/>
        </p:nvPicPr>
        <p:blipFill>
          <a:blip r:embed="rId4">
            <a:alphaModFix amt="85000"/>
            <a:extLst>
              <a:ext uri="{28A0092B-C50C-407E-A947-70E740481C1C}">
                <a14:useLocalDpi xmlns:a14="http://schemas.microsoft.com/office/drawing/2010/main" val="0"/>
              </a:ext>
            </a:extLst>
          </a:blip>
          <a:stretch>
            <a:fillRect/>
          </a:stretch>
        </p:blipFill>
        <p:spPr>
          <a:xfrm>
            <a:off x="0" y="2060848"/>
            <a:ext cx="4211960" cy="3718312"/>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7" name="Picture 6" descr="I'm-Possible-logo.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12" name="Picture 11" descr="Blue-title-block.png"/>
          <p:cNvPicPr>
            <a:picLocks noChangeAspect="1"/>
          </p:cNvPicPr>
          <p:nvPr/>
        </p:nvPicPr>
        <p:blipFill rotWithShape="1">
          <a:blip r:embed="rId7" cstate="screen">
            <a:extLst>
              <a:ext uri="{28A0092B-C50C-407E-A947-70E740481C1C}">
                <a14:useLocalDpi xmlns:a14="http://schemas.microsoft.com/office/drawing/2010/main"/>
              </a:ext>
            </a:extLst>
          </a:blip>
          <a:srcRect l="11406"/>
          <a:stretch/>
        </p:blipFill>
        <p:spPr>
          <a:xfrm>
            <a:off x="0" y="1340617"/>
            <a:ext cx="4211960" cy="434048"/>
          </a:xfrm>
          <a:prstGeom prst="rect">
            <a:avLst/>
          </a:prstGeom>
        </p:spPr>
      </p:pic>
      <p:sp>
        <p:nvSpPr>
          <p:cNvPr id="13" name="Rectangle 12"/>
          <p:cNvSpPr/>
          <p:nvPr/>
        </p:nvSpPr>
        <p:spPr>
          <a:xfrm>
            <a:off x="899592" y="1372975"/>
            <a:ext cx="2725062"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The Paralympic Games</a:t>
            </a:r>
            <a:endParaRPr lang="en-GB" b="1" dirty="0">
              <a:solidFill>
                <a:schemeClr val="bg1"/>
              </a:solidFill>
              <a:effectLst/>
              <a:latin typeface="Arial"/>
              <a:ea typeface="Times New Roman"/>
              <a:cs typeface="Arial"/>
            </a:endParaRPr>
          </a:p>
        </p:txBody>
      </p:sp>
      <p:pic>
        <p:nvPicPr>
          <p:cNvPr id="14" name="Picture 13" descr="Books-Icon.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sp>
        <p:nvSpPr>
          <p:cNvPr id="15" name="Text Placeholder 3"/>
          <p:cNvSpPr>
            <a:spLocks noGrp="1"/>
          </p:cNvSpPr>
          <p:nvPr>
            <p:ph type="body" sz="half" idx="2"/>
          </p:nvPr>
        </p:nvSpPr>
        <p:spPr>
          <a:xfrm>
            <a:off x="899592" y="2132856"/>
            <a:ext cx="3456384" cy="3600400"/>
          </a:xfrm>
        </p:spPr>
        <p:txBody>
          <a:bodyPr anchor="ctr">
            <a:noAutofit/>
          </a:bodyPr>
          <a:lstStyle/>
          <a:p>
            <a:pPr marL="342900" indent="-342900">
              <a:buFont typeface="Arial"/>
              <a:buChar char="•"/>
            </a:pPr>
            <a:r>
              <a:rPr lang="en-GB" sz="2000" dirty="0">
                <a:latin typeface="Arial"/>
                <a:cs typeface="Arial"/>
              </a:rPr>
              <a:t>In 1960 the Games </a:t>
            </a:r>
            <a:br>
              <a:rPr lang="en-GB" sz="2000" dirty="0">
                <a:latin typeface="Arial"/>
                <a:cs typeface="Arial"/>
              </a:rPr>
            </a:br>
            <a:r>
              <a:rPr lang="en-GB" sz="2000" dirty="0">
                <a:latin typeface="Arial"/>
                <a:cs typeface="Arial"/>
              </a:rPr>
              <a:t>became international.</a:t>
            </a:r>
          </a:p>
          <a:p>
            <a:pPr marL="342900" indent="-342900">
              <a:buFont typeface="Arial"/>
              <a:buChar char="•"/>
            </a:pPr>
            <a:r>
              <a:rPr lang="en-GB" sz="2000" dirty="0">
                <a:latin typeface="Arial"/>
                <a:cs typeface="Arial"/>
              </a:rPr>
              <a:t>They were staged in </a:t>
            </a:r>
            <a:br>
              <a:rPr lang="en-GB" sz="2000" dirty="0">
                <a:latin typeface="Arial"/>
                <a:cs typeface="Arial"/>
              </a:rPr>
            </a:br>
            <a:r>
              <a:rPr lang="en-GB" sz="2000" dirty="0">
                <a:latin typeface="Arial"/>
                <a:cs typeface="Arial"/>
              </a:rPr>
              <a:t>Rome, Italy.</a:t>
            </a:r>
          </a:p>
          <a:p>
            <a:pPr marL="342900" indent="-342900">
              <a:buFont typeface="Arial"/>
              <a:buChar char="•"/>
            </a:pPr>
            <a:r>
              <a:rPr lang="en-US" sz="2000" dirty="0">
                <a:latin typeface="Arial"/>
                <a:cs typeface="Arial"/>
              </a:rPr>
              <a:t>It was decided that </a:t>
            </a:r>
            <a:br>
              <a:rPr lang="en-US" sz="2000" dirty="0">
                <a:latin typeface="Arial"/>
                <a:cs typeface="Arial"/>
              </a:rPr>
            </a:br>
            <a:r>
              <a:rPr lang="en-US" sz="2000" dirty="0">
                <a:latin typeface="Arial"/>
                <a:cs typeface="Arial"/>
              </a:rPr>
              <a:t>these 13th International </a:t>
            </a:r>
            <a:br>
              <a:rPr lang="en-US" sz="2000" dirty="0">
                <a:latin typeface="Arial"/>
                <a:cs typeface="Arial"/>
              </a:rPr>
            </a:br>
            <a:r>
              <a:rPr lang="en-US" sz="2000" dirty="0">
                <a:latin typeface="Arial"/>
                <a:cs typeface="Arial"/>
              </a:rPr>
              <a:t>Stoke Mandeville </a:t>
            </a:r>
            <a:br>
              <a:rPr lang="en-US" sz="2000" dirty="0">
                <a:latin typeface="Arial"/>
                <a:cs typeface="Arial"/>
              </a:rPr>
            </a:br>
            <a:r>
              <a:rPr lang="en-US" sz="2000" dirty="0">
                <a:latin typeface="Arial"/>
                <a:cs typeface="Arial"/>
              </a:rPr>
              <a:t>Games were the first </a:t>
            </a:r>
            <a:br>
              <a:rPr lang="en-US" sz="2000" dirty="0">
                <a:latin typeface="Arial"/>
                <a:cs typeface="Arial"/>
              </a:rPr>
            </a:br>
            <a:r>
              <a:rPr lang="en-US" sz="2000" dirty="0">
                <a:latin typeface="Arial"/>
                <a:cs typeface="Arial"/>
              </a:rPr>
              <a:t>to be officially called </a:t>
            </a:r>
            <a:br>
              <a:rPr lang="en-US" sz="2000" dirty="0">
                <a:latin typeface="Arial"/>
                <a:cs typeface="Arial"/>
              </a:rPr>
            </a:br>
            <a:r>
              <a:rPr lang="en-US" sz="2000" dirty="0">
                <a:latin typeface="Arial"/>
                <a:cs typeface="Arial"/>
              </a:rPr>
              <a:t>PARALYMPIC GAMES</a:t>
            </a:r>
            <a:r>
              <a:rPr lang="en-GB" sz="2000" dirty="0">
                <a:latin typeface="Arial"/>
                <a:cs typeface="Arial"/>
              </a:rPr>
              <a:t>.</a:t>
            </a:r>
          </a:p>
        </p:txBody>
      </p:sp>
      <p:sp>
        <p:nvSpPr>
          <p:cNvPr id="20" name="Rectangle 19"/>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rgbClr val="FFFFFF"/>
                </a:solidFill>
                <a:latin typeface="Arial"/>
                <a:cs typeface="Arial"/>
              </a:rPr>
              <a:t>Page </a:t>
            </a:r>
            <a:fld id="{1F08605F-CCE0-4328-8D53-923FF655045A}" type="slidenum">
              <a:rPr lang="en-GB" sz="900" b="0" i="0" smtClean="0">
                <a:solidFill>
                  <a:srgbClr val="FFFFFF"/>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5</a:t>
            </a:fld>
            <a:r>
              <a:rPr lang="en-GB" sz="900" b="0" i="0" baseline="0" dirty="0">
                <a:solidFill>
                  <a:srgbClr val="FFFFFF"/>
                </a:solidFill>
                <a:latin typeface="Arial"/>
                <a:cs typeface="Arial"/>
              </a:rPr>
              <a:t> | </a:t>
            </a:r>
            <a:r>
              <a:rPr lang="en-GB" sz="900" b="1" kern="1200" dirty="0">
                <a:solidFill>
                  <a:srgbClr val="FFFFFF"/>
                </a:solidFill>
                <a:effectLst/>
                <a:latin typeface="Arial"/>
                <a:ea typeface="Times New Roman"/>
                <a:cs typeface="Arial"/>
              </a:rPr>
              <a:t>Theme 1 Unit 1: The Paralympic Games. What are they?</a:t>
            </a:r>
            <a:endParaRPr lang="en-GB" sz="900" b="1" dirty="0">
              <a:solidFill>
                <a:srgbClr val="FFFFFF"/>
              </a:solidFill>
              <a:effectLst/>
              <a:latin typeface="Arial"/>
              <a:ea typeface="Times New Roman"/>
              <a:cs typeface="Arial"/>
            </a:endParaRPr>
          </a:p>
        </p:txBody>
      </p:sp>
      <p:sp>
        <p:nvSpPr>
          <p:cNvPr id="16" name="Rectangle 15">
            <a:extLst>
              <a:ext uri="{FF2B5EF4-FFF2-40B4-BE49-F238E27FC236}">
                <a16:creationId xmlns:a16="http://schemas.microsoft.com/office/drawing/2014/main" id="{525B368D-4D32-481D-BE36-FA60B5F0DBB5}"/>
              </a:ext>
            </a:extLst>
          </p:cNvPr>
          <p:cNvSpPr/>
          <p:nvPr/>
        </p:nvSpPr>
        <p:spPr>
          <a:xfrm>
            <a:off x="286014" y="6438528"/>
            <a:ext cx="4430002" cy="276999"/>
          </a:xfrm>
          <a:prstGeom prst="rect">
            <a:avLst/>
          </a:prstGeom>
        </p:spPr>
        <p:txBody>
          <a:bodyPr wrap="square">
            <a:spAutoFit/>
          </a:bodyPr>
          <a:lstStyle/>
          <a:p>
            <a:pPr>
              <a:defRPr/>
            </a:pPr>
            <a:endParaRPr lang="en-GB" sz="600" dirty="0">
              <a:latin typeface="Arial"/>
              <a:ea typeface="Times New Roman"/>
              <a:cs typeface="Arial"/>
            </a:endParaRPr>
          </a:p>
          <a:p>
            <a:pPr>
              <a:defRPr/>
            </a:pPr>
            <a:endParaRPr lang="en-GB" sz="600" dirty="0">
              <a:latin typeface="Arial"/>
              <a:ea typeface="Times New Roman"/>
              <a:cs typeface="Arial"/>
            </a:endParaRPr>
          </a:p>
        </p:txBody>
      </p:sp>
      <p:sp>
        <p:nvSpPr>
          <p:cNvPr id="17" name="Rectangle 16">
            <a:extLst>
              <a:ext uri="{FF2B5EF4-FFF2-40B4-BE49-F238E27FC236}">
                <a16:creationId xmlns:a16="http://schemas.microsoft.com/office/drawing/2014/main" id="{A124047E-5801-2A44-8D94-764727521B35}"/>
              </a:ext>
            </a:extLst>
          </p:cNvPr>
          <p:cNvSpPr/>
          <p:nvPr/>
        </p:nvSpPr>
        <p:spPr>
          <a:xfrm>
            <a:off x="286014" y="6612699"/>
            <a:ext cx="4430002" cy="215444"/>
          </a:xfrm>
          <a:prstGeom prst="rect">
            <a:avLst/>
          </a:prstGeom>
        </p:spPr>
        <p:txBody>
          <a:bodyPr wrap="square">
            <a:spAutoFit/>
          </a:bodyPr>
          <a:lstStyle/>
          <a:p>
            <a:pPr>
              <a:defRPr/>
            </a:pPr>
            <a:r>
              <a:rPr lang="en-GB" sz="800" dirty="0">
                <a:solidFill>
                  <a:schemeClr val="bg1"/>
                </a:solidFill>
                <a:latin typeface="Arial"/>
                <a:cs typeface="Arial"/>
              </a:rPr>
              <a:t>© 2018 International Paralympic Committee – ALL RIGHTS RESERVED </a:t>
            </a:r>
          </a:p>
        </p:txBody>
      </p:sp>
      <p:cxnSp>
        <p:nvCxnSpPr>
          <p:cNvPr id="21" name="Straight Connector 20">
            <a:extLst>
              <a:ext uri="{FF2B5EF4-FFF2-40B4-BE49-F238E27FC236}">
                <a16:creationId xmlns:a16="http://schemas.microsoft.com/office/drawing/2014/main" id="{F62CDBBE-9A72-B44B-9D81-F30D3E7804D5}"/>
              </a:ext>
            </a:extLst>
          </p:cNvPr>
          <p:cNvCxnSpPr>
            <a:cxnSpLocks/>
          </p:cNvCxnSpPr>
          <p:nvPr/>
        </p:nvCxnSpPr>
        <p:spPr>
          <a:xfrm>
            <a:off x="395536" y="6381328"/>
            <a:ext cx="7344816" cy="0"/>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AF9F7496-9B5D-AA40-9813-0AE9655DE12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9" y="6221403"/>
            <a:ext cx="905038" cy="525374"/>
          </a:xfrm>
          <a:prstGeom prst="rect">
            <a:avLst/>
          </a:prstGeom>
        </p:spPr>
      </p:pic>
    </p:spTree>
    <p:extLst>
      <p:ext uri="{BB962C8B-B14F-4D97-AF65-F5344CB8AC3E}">
        <p14:creationId xmlns:p14="http://schemas.microsoft.com/office/powerpoint/2010/main" val="417769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 calcmode="lin" valueType="num">
                                      <p:cBhvr additive="base">
                                        <p:cTn id="7"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 calcmode="lin" valueType="num">
                                      <p:cBhvr additive="base">
                                        <p:cTn id="13"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2699792" y="2060848"/>
            <a:ext cx="6048672" cy="3744416"/>
          </a:xfrm>
          <a:prstGeom prst="roundRect">
            <a:avLst>
              <a:gd name="adj" fmla="val 10984"/>
            </a:avLst>
          </a:prstGeom>
          <a:blipFill rotWithShape="1">
            <a:blip r:embed="rId3"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1" name="Picture 30" descr="White-curve-box.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4067944" y="5373084"/>
            <a:ext cx="5076056" cy="1152260"/>
          </a:xfrm>
          <a:prstGeom prst="rect">
            <a:avLst/>
          </a:prstGeom>
        </p:spPr>
      </p:pic>
      <p:pic>
        <p:nvPicPr>
          <p:cNvPr id="30" name="Picture 29" descr="White-curve-box.png"/>
          <p:cNvPicPr>
            <a:picLocks noChangeAspect="1"/>
          </p:cNvPicPr>
          <p:nvPr/>
        </p:nvPicPr>
        <p:blipFill rotWithShape="1">
          <a:blip r:embed="rId5" cstate="screen">
            <a:extLst>
              <a:ext uri="{28A0092B-C50C-407E-A947-70E740481C1C}">
                <a14:useLocalDpi xmlns:a14="http://schemas.microsoft.com/office/drawing/2010/main"/>
              </a:ext>
            </a:extLst>
          </a:blip>
          <a:srcRect r="-4"/>
          <a:stretch/>
        </p:blipFill>
        <p:spPr>
          <a:xfrm>
            <a:off x="0" y="1988840"/>
            <a:ext cx="4427984" cy="1728192"/>
          </a:xfrm>
          <a:prstGeom prst="rect">
            <a:avLst/>
          </a:prstGeom>
        </p:spPr>
      </p:pic>
      <p:pic>
        <p:nvPicPr>
          <p:cNvPr id="16" name="Picture 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17" name="Picture 16" descr="I'm-Possible-logo.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sp>
        <p:nvSpPr>
          <p:cNvPr id="24" name="Text Placeholder 3"/>
          <p:cNvSpPr>
            <a:spLocks noGrp="1"/>
          </p:cNvSpPr>
          <p:nvPr>
            <p:ph type="body" sz="half" idx="2"/>
          </p:nvPr>
        </p:nvSpPr>
        <p:spPr>
          <a:xfrm>
            <a:off x="899592" y="1988840"/>
            <a:ext cx="3312368" cy="1584176"/>
          </a:xfrm>
        </p:spPr>
        <p:txBody>
          <a:bodyPr anchor="ctr">
            <a:noAutofit/>
          </a:bodyPr>
          <a:lstStyle/>
          <a:p>
            <a:r>
              <a:rPr lang="en-GB" sz="2000" dirty="0">
                <a:latin typeface="Arial"/>
                <a:cs typeface="Arial"/>
              </a:rPr>
              <a:t>Since 1960 the Paralympic Games have been staged every four years in different countries around the world.</a:t>
            </a:r>
          </a:p>
        </p:txBody>
      </p:sp>
      <p:pic>
        <p:nvPicPr>
          <p:cNvPr id="25" name="Picture 24" descr="Blue-title-block.png"/>
          <p:cNvPicPr>
            <a:picLocks noChangeAspect="1"/>
          </p:cNvPicPr>
          <p:nvPr/>
        </p:nvPicPr>
        <p:blipFill rotWithShape="1">
          <a:blip r:embed="rId8" cstate="screen">
            <a:extLst>
              <a:ext uri="{28A0092B-C50C-407E-A947-70E740481C1C}">
                <a14:useLocalDpi xmlns:a14="http://schemas.microsoft.com/office/drawing/2010/main"/>
              </a:ext>
            </a:extLst>
          </a:blip>
          <a:srcRect l="11406"/>
          <a:stretch/>
        </p:blipFill>
        <p:spPr>
          <a:xfrm>
            <a:off x="0" y="1340617"/>
            <a:ext cx="3922912" cy="434048"/>
          </a:xfrm>
          <a:prstGeom prst="rect">
            <a:avLst/>
          </a:prstGeom>
        </p:spPr>
      </p:pic>
      <p:sp>
        <p:nvSpPr>
          <p:cNvPr id="26" name="Rectangle 25"/>
          <p:cNvSpPr/>
          <p:nvPr/>
        </p:nvSpPr>
        <p:spPr>
          <a:xfrm>
            <a:off x="899592" y="1372975"/>
            <a:ext cx="2725062"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The Paralympic Games</a:t>
            </a:r>
            <a:endParaRPr lang="en-GB" b="1" dirty="0">
              <a:solidFill>
                <a:schemeClr val="bg1"/>
              </a:solidFill>
              <a:effectLst/>
              <a:latin typeface="Arial"/>
              <a:ea typeface="Times New Roman"/>
              <a:cs typeface="Arial"/>
            </a:endParaRPr>
          </a:p>
        </p:txBody>
      </p:sp>
      <p:pic>
        <p:nvPicPr>
          <p:cNvPr id="27" name="Picture 26" descr="Books-Icon.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sp>
        <p:nvSpPr>
          <p:cNvPr id="29" name="Text Placeholder 3"/>
          <p:cNvSpPr txBox="1">
            <a:spLocks/>
          </p:cNvSpPr>
          <p:nvPr/>
        </p:nvSpPr>
        <p:spPr>
          <a:xfrm>
            <a:off x="4355976" y="5517100"/>
            <a:ext cx="4392488" cy="720080"/>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r>
              <a:rPr lang="en-GB" sz="2000" dirty="0">
                <a:latin typeface="Arial"/>
                <a:cs typeface="Arial"/>
              </a:rPr>
              <a:t>The London 2012 Paralympic Games were the 13th to be staged.</a:t>
            </a:r>
          </a:p>
          <a:p>
            <a:endParaRPr lang="en-GB" sz="2000" dirty="0">
              <a:latin typeface="Arial"/>
              <a:cs typeface="Arial"/>
            </a:endParaRPr>
          </a:p>
        </p:txBody>
      </p:sp>
      <p:sp>
        <p:nvSpPr>
          <p:cNvPr id="18" name="Rectangle 17"/>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6</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0" name="Straight Connector 19">
            <a:extLst>
              <a:ext uri="{FF2B5EF4-FFF2-40B4-BE49-F238E27FC236}">
                <a16:creationId xmlns:a16="http://schemas.microsoft.com/office/drawing/2014/main" id="{9F5BC34F-A65B-014C-ABC3-19A46FEC066E}"/>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B75C0FF9-69BE-8B47-930E-FF208D60C3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476548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899592" y="1988840"/>
            <a:ext cx="3312368" cy="1728192"/>
          </a:xfrm>
          <a:prstGeom prst="rect">
            <a:avLst/>
          </a:prstGeom>
        </p:spPr>
        <p:txBody>
          <a:bodyPr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000" dirty="0">
                <a:latin typeface="Arial"/>
                <a:cs typeface="Arial"/>
              </a:rPr>
              <a:t>The first Winter Paralympic Games took place in 1976 </a:t>
            </a:r>
            <a:br>
              <a:rPr lang="en-GB" sz="2000" dirty="0">
                <a:latin typeface="Arial"/>
                <a:cs typeface="Arial"/>
              </a:rPr>
            </a:br>
            <a:r>
              <a:rPr lang="en-GB" sz="2000" dirty="0">
                <a:latin typeface="Arial"/>
                <a:cs typeface="Arial"/>
              </a:rPr>
              <a:t>in </a:t>
            </a:r>
            <a:r>
              <a:rPr lang="en-GB" sz="2000" dirty="0" err="1">
                <a:latin typeface="Arial"/>
                <a:cs typeface="Arial"/>
              </a:rPr>
              <a:t>Örnsköldsvik</a:t>
            </a:r>
            <a:r>
              <a:rPr lang="en-GB" sz="2000" dirty="0">
                <a:latin typeface="Arial"/>
                <a:cs typeface="Arial"/>
              </a:rPr>
              <a:t>, Sweden. </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9" name="Picture 8" descr="Blue-title-block.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340617"/>
            <a:ext cx="4427984" cy="434048"/>
          </a:xfrm>
          <a:prstGeom prst="rect">
            <a:avLst/>
          </a:prstGeom>
        </p:spPr>
      </p:pic>
      <p:sp>
        <p:nvSpPr>
          <p:cNvPr id="10" name="Rectangle 9"/>
          <p:cNvSpPr/>
          <p:nvPr/>
        </p:nvSpPr>
        <p:spPr>
          <a:xfrm>
            <a:off x="899592" y="1372975"/>
            <a:ext cx="3505249" cy="646331"/>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The Winter Paralympic Games</a:t>
            </a:r>
          </a:p>
          <a:p>
            <a:pPr>
              <a:spcAft>
                <a:spcPts val="0"/>
              </a:spcAft>
            </a:pPr>
            <a:endParaRPr lang="en-GB" b="1" dirty="0">
              <a:solidFill>
                <a:schemeClr val="bg1"/>
              </a:solidFill>
              <a:latin typeface="Arial"/>
              <a:ea typeface="Times New Roman"/>
              <a:cs typeface="Arial"/>
            </a:endParaRPr>
          </a:p>
        </p:txBody>
      </p:sp>
      <p:pic>
        <p:nvPicPr>
          <p:cNvPr id="11" name="Picture 10" descr="Books-Icon.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sp>
        <p:nvSpPr>
          <p:cNvPr id="14" name="Text Placeholder 3"/>
          <p:cNvSpPr txBox="1">
            <a:spLocks/>
          </p:cNvSpPr>
          <p:nvPr/>
        </p:nvSpPr>
        <p:spPr>
          <a:xfrm>
            <a:off x="5220072" y="4581128"/>
            <a:ext cx="3312368" cy="1728192"/>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000" dirty="0">
                <a:latin typeface="Arial"/>
                <a:cs typeface="Arial"/>
              </a:rPr>
              <a:t>The 12th Winter Paralympic Games will take place in South Korea.</a:t>
            </a:r>
          </a:p>
          <a:p>
            <a:pPr marL="0" indent="0">
              <a:buNone/>
            </a:pPr>
            <a:endParaRPr lang="en-GB" sz="2000" dirty="0">
              <a:latin typeface="Arial"/>
              <a:cs typeface="Arial"/>
            </a:endParaRPr>
          </a:p>
        </p:txBody>
      </p:sp>
      <p:pic>
        <p:nvPicPr>
          <p:cNvPr id="16" name="Picture 15"/>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5364088" y="1484784"/>
            <a:ext cx="3096344" cy="309634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5" name="Rounded Rectangle 14"/>
          <p:cNvSpPr/>
          <p:nvPr/>
        </p:nvSpPr>
        <p:spPr>
          <a:xfrm>
            <a:off x="1004074" y="3212976"/>
            <a:ext cx="3384376" cy="2448272"/>
          </a:xfrm>
          <a:prstGeom prst="roundRect">
            <a:avLst>
              <a:gd name="adj" fmla="val 10984"/>
            </a:avLst>
          </a:prstGeom>
          <a:blipFill rotWithShape="1">
            <a:blip r:embed="rId8"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7</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21" name="Straight Connector 20">
            <a:extLst>
              <a:ext uri="{FF2B5EF4-FFF2-40B4-BE49-F238E27FC236}">
                <a16:creationId xmlns:a16="http://schemas.microsoft.com/office/drawing/2014/main" id="{A0552FF0-151F-7949-8303-8F98F2C4F7AD}"/>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C3C4DDBD-A92B-1A46-BF3E-D0A0F6BA2B0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2698262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3"/>
          <p:cNvSpPr txBox="1">
            <a:spLocks/>
          </p:cNvSpPr>
          <p:nvPr/>
        </p:nvSpPr>
        <p:spPr>
          <a:xfrm>
            <a:off x="899592" y="1988840"/>
            <a:ext cx="3312368" cy="1728192"/>
          </a:xfrm>
          <a:prstGeom prst="rect">
            <a:avLst/>
          </a:prstGeom>
        </p:spPr>
        <p:txBody>
          <a:bodyPr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a:latin typeface="Arial"/>
                <a:cs typeface="Arial"/>
              </a:rPr>
              <a:t>Take a look at the </a:t>
            </a:r>
            <a:br>
              <a:rPr lang="en-GB" sz="2000" dirty="0">
                <a:latin typeface="Arial"/>
                <a:cs typeface="Arial"/>
              </a:rPr>
            </a:br>
            <a:r>
              <a:rPr lang="en-GB" sz="2000" dirty="0">
                <a:latin typeface="Arial"/>
                <a:cs typeface="Arial"/>
              </a:rPr>
              <a:t>pairs of photographs.  </a:t>
            </a:r>
          </a:p>
          <a:p>
            <a:r>
              <a:rPr lang="en-GB" sz="2000" dirty="0">
                <a:latin typeface="Arial"/>
                <a:cs typeface="Arial"/>
              </a:rPr>
              <a:t>What has changed </a:t>
            </a:r>
            <a:br>
              <a:rPr lang="en-GB" sz="2000" dirty="0">
                <a:latin typeface="Arial"/>
                <a:cs typeface="Arial"/>
              </a:rPr>
            </a:br>
            <a:r>
              <a:rPr lang="en-GB" sz="2000" dirty="0">
                <a:latin typeface="Arial"/>
                <a:cs typeface="Arial"/>
              </a:rPr>
              <a:t>over the years? </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10" name="Picture 9" descr="I'm-Possible-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14" name="Picture 13" descr="Blue-title-block.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340617"/>
            <a:ext cx="4427984" cy="434048"/>
          </a:xfrm>
          <a:prstGeom prst="rect">
            <a:avLst/>
          </a:prstGeom>
        </p:spPr>
      </p:pic>
      <p:sp>
        <p:nvSpPr>
          <p:cNvPr id="15" name="Rectangle 14"/>
          <p:cNvSpPr/>
          <p:nvPr/>
        </p:nvSpPr>
        <p:spPr>
          <a:xfrm>
            <a:off x="899592" y="1372975"/>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16" name="Picture 15" descr="Books-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9512" y="1196752"/>
            <a:ext cx="721778" cy="721778"/>
          </a:xfrm>
          <a:prstGeom prst="rect">
            <a:avLst/>
          </a:prstGeom>
        </p:spPr>
      </p:pic>
      <p:sp>
        <p:nvSpPr>
          <p:cNvPr id="17" name="Rounded Rectangle 16"/>
          <p:cNvSpPr/>
          <p:nvPr/>
        </p:nvSpPr>
        <p:spPr>
          <a:xfrm>
            <a:off x="3903668" y="2132856"/>
            <a:ext cx="4896544" cy="3672408"/>
          </a:xfrm>
          <a:prstGeom prst="roundRect">
            <a:avLst>
              <a:gd name="adj" fmla="val 10984"/>
            </a:avLst>
          </a:prstGeom>
          <a:blipFill rotWithShape="1">
            <a:blip r:embed="rId6" cstate="screen">
              <a:extLst>
                <a:ext uri="{28A0092B-C50C-407E-A947-70E740481C1C}">
                  <a14:useLocalDpi xmlns:a14="http://schemas.microsoft.com/office/drawing/2010/main"/>
                </a:ext>
              </a:extLst>
            </a:blip>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8</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19" name="Straight Connector 18">
            <a:extLst>
              <a:ext uri="{FF2B5EF4-FFF2-40B4-BE49-F238E27FC236}">
                <a16:creationId xmlns:a16="http://schemas.microsoft.com/office/drawing/2014/main" id="{04908110-35D4-CE49-9F8A-EE0C5D1B4CBA}"/>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1" name="Picture 20">
            <a:extLst>
              <a:ext uri="{FF2B5EF4-FFF2-40B4-BE49-F238E27FC236}">
                <a16:creationId xmlns:a16="http://schemas.microsoft.com/office/drawing/2014/main" id="{0D3E86B1-8E8A-3942-8DF4-0F091D2BBA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318619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048512"/>
          </a:xfrm>
          <a:prstGeom prst="rect">
            <a:avLst/>
          </a:prstGeom>
        </p:spPr>
      </p:pic>
      <p:pic>
        <p:nvPicPr>
          <p:cNvPr id="5" name="Picture 4" descr="I'm-Possible-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803" y="260648"/>
            <a:ext cx="1597917" cy="353969"/>
          </a:xfrm>
          <a:prstGeom prst="rect">
            <a:avLst/>
          </a:prstGeom>
        </p:spPr>
      </p:pic>
      <p:pic>
        <p:nvPicPr>
          <p:cNvPr id="6" name="Picture 5" descr="Blue-title-block.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556641"/>
            <a:ext cx="4427984" cy="434048"/>
          </a:xfrm>
          <a:prstGeom prst="rect">
            <a:avLst/>
          </a:prstGeom>
        </p:spPr>
      </p:pic>
      <p:sp>
        <p:nvSpPr>
          <p:cNvPr id="7" name="Rectangle 6"/>
          <p:cNvSpPr/>
          <p:nvPr/>
        </p:nvSpPr>
        <p:spPr>
          <a:xfrm>
            <a:off x="899592" y="1588999"/>
            <a:ext cx="2364950" cy="369332"/>
          </a:xfrm>
          <a:prstGeom prst="rect">
            <a:avLst/>
          </a:prstGeom>
        </p:spPr>
        <p:txBody>
          <a:bodyPr wrap="none">
            <a:spAutoFit/>
          </a:bodyPr>
          <a:lstStyle/>
          <a:p>
            <a:pPr>
              <a:spcAft>
                <a:spcPts val="0"/>
              </a:spcAft>
            </a:pPr>
            <a:r>
              <a:rPr lang="en-GB" b="1" dirty="0">
                <a:solidFill>
                  <a:schemeClr val="bg1"/>
                </a:solidFill>
                <a:latin typeface="Arial"/>
                <a:ea typeface="Times New Roman"/>
                <a:cs typeface="Arial"/>
              </a:rPr>
              <a:t>What has changed?</a:t>
            </a:r>
            <a:endParaRPr lang="en-GB" b="1" dirty="0">
              <a:solidFill>
                <a:schemeClr val="bg1"/>
              </a:solidFill>
              <a:effectLst/>
              <a:latin typeface="Arial"/>
              <a:ea typeface="Times New Roman"/>
              <a:cs typeface="Arial"/>
            </a:endParaRPr>
          </a:p>
        </p:txBody>
      </p:sp>
      <p:pic>
        <p:nvPicPr>
          <p:cNvPr id="8" name="Picture 7" descr="Books-Icon.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9512" y="1412776"/>
            <a:ext cx="721778" cy="721778"/>
          </a:xfrm>
          <a:prstGeom prst="rect">
            <a:avLst/>
          </a:prstGeom>
        </p:spPr>
      </p:pic>
      <p:sp>
        <p:nvSpPr>
          <p:cNvPr id="13" name="Rectangle 12"/>
          <p:cNvSpPr/>
          <p:nvPr/>
        </p:nvSpPr>
        <p:spPr>
          <a:xfrm>
            <a:off x="899592" y="1052736"/>
            <a:ext cx="3211787" cy="461665"/>
          </a:xfrm>
          <a:prstGeom prst="rect">
            <a:avLst/>
          </a:prstGeom>
        </p:spPr>
        <p:txBody>
          <a:bodyPr wrap="none">
            <a:spAutoFit/>
          </a:bodyPr>
          <a:lstStyle/>
          <a:p>
            <a:pPr>
              <a:spcAft>
                <a:spcPts val="0"/>
              </a:spcAft>
            </a:pPr>
            <a:r>
              <a:rPr lang="en-GB" sz="2400" b="1" dirty="0">
                <a:solidFill>
                  <a:srgbClr val="1689E4"/>
                </a:solidFill>
                <a:latin typeface="Arial"/>
                <a:ea typeface="Times New Roman"/>
                <a:cs typeface="Arial"/>
              </a:rPr>
              <a:t>Let the Games begin</a:t>
            </a:r>
            <a:endParaRPr lang="en-GB" sz="2400" b="1" dirty="0">
              <a:solidFill>
                <a:srgbClr val="1689E4"/>
              </a:solidFill>
              <a:effectLst/>
              <a:latin typeface="Arial"/>
              <a:ea typeface="Times New Roman"/>
              <a:cs typeface="Arial"/>
            </a:endParaRPr>
          </a:p>
        </p:txBody>
      </p:sp>
      <p:sp>
        <p:nvSpPr>
          <p:cNvPr id="20" name="Rounded Rectangle 19"/>
          <p:cNvSpPr/>
          <p:nvPr/>
        </p:nvSpPr>
        <p:spPr>
          <a:xfrm>
            <a:off x="982204" y="2592930"/>
            <a:ext cx="3384376" cy="3096344"/>
          </a:xfrm>
          <a:prstGeom prst="roundRect">
            <a:avLst>
              <a:gd name="adj" fmla="val 10984"/>
            </a:avLst>
          </a:prstGeom>
          <a:blipFill rotWithShape="1">
            <a:blip r:embed="rId6"/>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ounded Rectangle 20"/>
          <p:cNvSpPr/>
          <p:nvPr/>
        </p:nvSpPr>
        <p:spPr>
          <a:xfrm>
            <a:off x="4788024" y="2592930"/>
            <a:ext cx="3384376" cy="3096344"/>
          </a:xfrm>
          <a:prstGeom prst="roundRect">
            <a:avLst>
              <a:gd name="adj" fmla="val 10984"/>
            </a:avLst>
          </a:prstGeom>
          <a:blipFill rotWithShape="1">
            <a:blip r:embed="rId7"/>
            <a:stretch>
              <a:fillRect/>
            </a:stretch>
          </a:blip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a:off x="971600" y="2493294"/>
            <a:ext cx="1512168" cy="915981"/>
          </a:xfrm>
          <a:prstGeom prst="rect">
            <a:avLst/>
          </a:prstGeom>
        </p:spPr>
      </p:pic>
      <p:sp>
        <p:nvSpPr>
          <p:cNvPr id="23" name="Text Placeholder 3"/>
          <p:cNvSpPr txBox="1">
            <a:spLocks/>
          </p:cNvSpPr>
          <p:nvPr/>
        </p:nvSpPr>
        <p:spPr>
          <a:xfrm>
            <a:off x="899592" y="2699256"/>
            <a:ext cx="1512168" cy="504056"/>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cs-CZ" sz="1600" dirty="0">
                <a:latin typeface="Arial"/>
                <a:cs typeface="Arial"/>
              </a:rPr>
              <a:t>Rome, </a:t>
            </a:r>
            <a:br>
              <a:rPr lang="cs-CZ" sz="1600" dirty="0">
                <a:latin typeface="Arial"/>
                <a:cs typeface="Arial"/>
              </a:rPr>
            </a:br>
            <a:r>
              <a:rPr lang="cs-CZ" sz="1600" dirty="0">
                <a:latin typeface="Arial"/>
                <a:cs typeface="Arial"/>
              </a:rPr>
              <a:t>Italy 1960</a:t>
            </a:r>
          </a:p>
        </p:txBody>
      </p:sp>
      <p:pic>
        <p:nvPicPr>
          <p:cNvPr id="24" name="Picture 23" descr="White-curve-box.png"/>
          <p:cNvPicPr>
            <a:picLocks noChangeAspect="1"/>
          </p:cNvPicPr>
          <p:nvPr/>
        </p:nvPicPr>
        <p:blipFill rotWithShape="1">
          <a:blip r:embed="rId8" cstate="screen">
            <a:extLst>
              <a:ext uri="{28A0092B-C50C-407E-A947-70E740481C1C}">
                <a14:useLocalDpi xmlns:a14="http://schemas.microsoft.com/office/drawing/2010/main"/>
              </a:ext>
            </a:extLst>
          </a:blip>
          <a:srcRect r="-6"/>
          <a:stretch/>
        </p:blipFill>
        <p:spPr>
          <a:xfrm flipH="1">
            <a:off x="6732240" y="2493294"/>
            <a:ext cx="1512168" cy="915981"/>
          </a:xfrm>
          <a:prstGeom prst="rect">
            <a:avLst/>
          </a:prstGeom>
        </p:spPr>
      </p:pic>
      <p:sp>
        <p:nvSpPr>
          <p:cNvPr id="25" name="Text Placeholder 3"/>
          <p:cNvSpPr txBox="1">
            <a:spLocks/>
          </p:cNvSpPr>
          <p:nvPr/>
        </p:nvSpPr>
        <p:spPr>
          <a:xfrm>
            <a:off x="6876256" y="2519236"/>
            <a:ext cx="1368152" cy="864096"/>
          </a:xfrm>
          <a:prstGeom prst="rect">
            <a:avLst/>
          </a:prstGeom>
        </p:spPr>
        <p:txBody>
          <a:bodyPr>
            <a:noAutofit/>
          </a:bodyPr>
          <a:lstStyle>
            <a:lvl1pPr marL="0" indent="0" algn="l" defTabSz="914400" rtl="0" eaLnBrk="1" latinLnBrk="0" hangingPunct="1">
              <a:spcBef>
                <a:spcPct val="20000"/>
              </a:spcBef>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0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9pPr>
          </a:lstStyle>
          <a:p>
            <a:pPr algn="r"/>
            <a:r>
              <a:rPr lang="cs-CZ" sz="1600" dirty="0">
                <a:latin typeface="Arial"/>
                <a:cs typeface="Arial"/>
              </a:rPr>
              <a:t>London, </a:t>
            </a:r>
            <a:br>
              <a:rPr lang="cs-CZ" sz="1600" dirty="0">
                <a:latin typeface="Arial"/>
                <a:cs typeface="Arial"/>
              </a:rPr>
            </a:br>
            <a:r>
              <a:rPr lang="cs-CZ" sz="1600" dirty="0">
                <a:latin typeface="Arial"/>
                <a:cs typeface="Arial"/>
              </a:rPr>
              <a:t>Great </a:t>
            </a:r>
            <a:r>
              <a:rPr lang="cs-CZ" sz="1600" dirty="0" err="1">
                <a:latin typeface="Arial"/>
                <a:cs typeface="Arial"/>
              </a:rPr>
              <a:t>Britain</a:t>
            </a:r>
            <a:r>
              <a:rPr lang="cs-CZ" sz="1600" dirty="0">
                <a:latin typeface="Arial"/>
                <a:cs typeface="Arial"/>
              </a:rPr>
              <a:t/>
            </a:r>
            <a:br>
              <a:rPr lang="cs-CZ" sz="1600" dirty="0">
                <a:latin typeface="Arial"/>
                <a:cs typeface="Arial"/>
              </a:rPr>
            </a:br>
            <a:r>
              <a:rPr lang="cs-CZ" sz="1600" dirty="0">
                <a:latin typeface="Arial"/>
                <a:cs typeface="Arial"/>
              </a:rPr>
              <a:t>2012</a:t>
            </a:r>
          </a:p>
          <a:p>
            <a:pPr algn="r"/>
            <a:endParaRPr lang="cs-CZ" sz="1600" dirty="0">
              <a:latin typeface="Arial"/>
              <a:cs typeface="Arial"/>
            </a:endParaRPr>
          </a:p>
        </p:txBody>
      </p:sp>
      <p:sp>
        <p:nvSpPr>
          <p:cNvPr id="17" name="Rectangle 16"/>
          <p:cNvSpPr/>
          <p:nvPr/>
        </p:nvSpPr>
        <p:spPr>
          <a:xfrm>
            <a:off x="286014" y="6438528"/>
            <a:ext cx="4430002" cy="230832"/>
          </a:xfrm>
          <a:prstGeom prst="rect">
            <a:avLst/>
          </a:prstGeom>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900" b="0" i="0" dirty="0">
                <a:solidFill>
                  <a:schemeClr val="tx1">
                    <a:lumMod val="50000"/>
                    <a:lumOff val="50000"/>
                  </a:schemeClr>
                </a:solidFill>
                <a:latin typeface="Arial"/>
                <a:cs typeface="Arial"/>
              </a:rPr>
              <a:t>Page </a:t>
            </a:r>
            <a:fld id="{1F08605F-CCE0-4328-8D53-923FF655045A}" type="slidenum">
              <a:rPr lang="en-GB" sz="900" b="0" i="0" smtClean="0">
                <a:solidFill>
                  <a:schemeClr val="tx1">
                    <a:lumMod val="50000"/>
                    <a:lumOff val="50000"/>
                  </a:schemeClr>
                </a:solidFill>
                <a:latin typeface="Arial"/>
                <a:cs typeface="Arial"/>
              </a:rPr>
              <a:pPr marL="0" marR="0" indent="0" algn="l" defTabSz="914400" rtl="0" eaLnBrk="1" fontAlgn="auto" latinLnBrk="0" hangingPunct="1">
                <a:lnSpc>
                  <a:spcPct val="100000"/>
                </a:lnSpc>
                <a:spcBef>
                  <a:spcPts val="0"/>
                </a:spcBef>
                <a:spcAft>
                  <a:spcPts val="0"/>
                </a:spcAft>
                <a:buClrTx/>
                <a:buSzTx/>
                <a:buFontTx/>
                <a:buNone/>
                <a:tabLst/>
                <a:defRPr/>
              </a:pPr>
              <a:t>9</a:t>
            </a:fld>
            <a:r>
              <a:rPr lang="en-GB" sz="900" b="0" i="0" baseline="0" dirty="0">
                <a:solidFill>
                  <a:schemeClr val="tx1">
                    <a:lumMod val="50000"/>
                    <a:lumOff val="50000"/>
                  </a:schemeClr>
                </a:solidFill>
                <a:latin typeface="Arial"/>
                <a:cs typeface="Arial"/>
              </a:rPr>
              <a:t> | </a:t>
            </a:r>
            <a:r>
              <a:rPr lang="en-GB" sz="900" b="1" kern="1200" dirty="0">
                <a:solidFill>
                  <a:schemeClr val="tx1"/>
                </a:solidFill>
                <a:effectLst/>
                <a:latin typeface="Arial"/>
                <a:ea typeface="Times New Roman"/>
                <a:cs typeface="Arial"/>
              </a:rPr>
              <a:t>Theme 1 Unit 1: The Paralympic Games. What are </a:t>
            </a:r>
            <a:r>
              <a:rPr lang="en-GB" sz="900" b="1" kern="1200" dirty="0">
                <a:solidFill>
                  <a:srgbClr val="000000"/>
                </a:solidFill>
                <a:effectLst/>
                <a:latin typeface="Arial"/>
                <a:ea typeface="Times New Roman"/>
                <a:cs typeface="Arial"/>
              </a:rPr>
              <a:t>they?</a:t>
            </a:r>
            <a:endParaRPr lang="en-GB" sz="900" b="1" dirty="0">
              <a:effectLst/>
              <a:latin typeface="Arial"/>
              <a:ea typeface="Times New Roman"/>
              <a:cs typeface="Arial"/>
            </a:endParaRPr>
          </a:p>
        </p:txBody>
      </p:sp>
      <p:cxnSp>
        <p:nvCxnSpPr>
          <p:cNvPr id="19" name="Straight Connector 18">
            <a:extLst>
              <a:ext uri="{FF2B5EF4-FFF2-40B4-BE49-F238E27FC236}">
                <a16:creationId xmlns:a16="http://schemas.microsoft.com/office/drawing/2014/main" id="{6C17E5BB-EE92-0946-A18E-356E40991AEA}"/>
              </a:ext>
            </a:extLst>
          </p:cNvPr>
          <p:cNvCxnSpPr>
            <a:cxnSpLocks/>
          </p:cNvCxnSpPr>
          <p:nvPr/>
        </p:nvCxnSpPr>
        <p:spPr>
          <a:xfrm>
            <a:off x="395536" y="6381328"/>
            <a:ext cx="7344816"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730D9A81-025E-DF40-81CD-5D1847029B7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3268" y="6221403"/>
            <a:ext cx="905040" cy="525374"/>
          </a:xfrm>
          <a:prstGeom prst="rect">
            <a:avLst/>
          </a:prstGeom>
        </p:spPr>
      </p:pic>
    </p:spTree>
    <p:extLst>
      <p:ext uri="{BB962C8B-B14F-4D97-AF65-F5344CB8AC3E}">
        <p14:creationId xmlns:p14="http://schemas.microsoft.com/office/powerpoint/2010/main" val="18003766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7087</TotalTime>
  <Words>1251</Words>
  <Application>Microsoft Office PowerPoint</Application>
  <PresentationFormat>On-screen Show (4:3)</PresentationFormat>
  <Paragraphs>153</Paragraphs>
  <Slides>23</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PTSans-Regular</vt:lpstr>
      <vt:lpstr>TradeGothic Light</vt:lpstr>
      <vt:lpstr>Arial</vt:lpstr>
      <vt:lpstr>Calibri</vt:lpstr>
      <vt:lpstr>Times New Roman</vt:lpstr>
      <vt:lpstr>Office Theme</vt:lpstr>
      <vt:lpstr>The Paralympic Games Past and present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Celebrate with a name…</dc:title>
  <dc:creator>pc</dc:creator>
  <cp:lastModifiedBy>Kaho Shinohara</cp:lastModifiedBy>
  <cp:revision>256</cp:revision>
  <dcterms:created xsi:type="dcterms:W3CDTF">2014-10-03T17:23:26Z</dcterms:created>
  <dcterms:modified xsi:type="dcterms:W3CDTF">2018-09-04T11:36:51Z</dcterms:modified>
</cp:coreProperties>
</file>