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84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793">
          <p15:clr>
            <a:srgbClr val="A4A3A4"/>
          </p15:clr>
        </p15:guide>
        <p15:guide id="4" orient="horz" pos="1026">
          <p15:clr>
            <a:srgbClr val="A4A3A4"/>
          </p15:clr>
        </p15:guide>
        <p15:guide id="5" pos="2064">
          <p15:clr>
            <a:srgbClr val="A4A3A4"/>
          </p15:clr>
        </p15:guide>
        <p15:guide id="6" pos="5511">
          <p15:clr>
            <a:srgbClr val="A4A3A4"/>
          </p15:clr>
        </p15:guide>
        <p15:guide id="7" pos="340">
          <p15:clr>
            <a:srgbClr val="A4A3A4"/>
          </p15:clr>
        </p15:guide>
        <p15:guide id="8" orient="horz">
          <p15:clr>
            <a:srgbClr val="A4A3A4"/>
          </p15:clr>
        </p15:guide>
        <p15:guide id="9" pos="5465">
          <p15:clr>
            <a:srgbClr val="A4A3A4"/>
          </p15:clr>
        </p15:guide>
        <p15:guide id="10" pos="52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itlyn Mudge" initials="KM" lastIdx="18" clrIdx="0"/>
  <p:cmAuthor id="7" name="Eleanor Ward" initials="EW" lastIdx="46" clrIdx="7">
    <p:extLst/>
  </p:cmAuthor>
  <p:cmAuthor id="1" name="Jennifer Wong" initials="JW" lastIdx="8" clrIdx="1"/>
  <p:cmAuthor id="8" name="Sarah de Souza-Ingle" initials="SdS" lastIdx="1" clrIdx="8">
    <p:extLst/>
  </p:cmAuthor>
  <p:cmAuthor id="2" name="pc" initials="p" lastIdx="3" clrIdx="2"/>
  <p:cmAuthor id="9" name="Alison Walters" initials="AW" lastIdx="10" clrIdx="9">
    <p:extLst/>
  </p:cmAuthor>
  <p:cmAuthor id="3" name="Nina Smith" initials="NS" lastIdx="10" clrIdx="3">
    <p:extLst/>
  </p:cmAuthor>
  <p:cmAuthor id="4" name="Lucy Dominy" initials="LD" lastIdx="6" clrIdx="4"/>
  <p:cmAuthor id="5" name="Projects Temp1" initials="PT" lastIdx="23" clrIdx="5">
    <p:extLst/>
  </p:cmAuthor>
  <p:cmAuthor id="6" name="David Hyrapiet" initials="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89E4"/>
    <a:srgbClr val="1C1F77"/>
    <a:srgbClr val="33996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67" autoAdjust="0"/>
    <p:restoredTop sz="99453" autoAdjust="0"/>
  </p:normalViewPr>
  <p:slideViewPr>
    <p:cSldViewPr>
      <p:cViewPr varScale="1">
        <p:scale>
          <a:sx n="127" d="100"/>
          <a:sy n="127" d="100"/>
        </p:scale>
        <p:origin x="752" y="184"/>
      </p:cViewPr>
      <p:guideLst>
        <p:guide orient="horz" pos="2160"/>
        <p:guide pos="2880"/>
        <p:guide orient="horz" pos="3793"/>
        <p:guide orient="horz" pos="1026"/>
        <p:guide pos="2064"/>
        <p:guide pos="5511"/>
        <p:guide pos="340"/>
        <p:guide orient="horz"/>
        <p:guide pos="5465"/>
        <p:guide pos="5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5AE7D-B50D-3C41-B9B4-24222A1138B2}" type="datetimeFigureOut">
              <a:rPr lang="en-US" smtClean="0"/>
              <a:t>8/21/18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1DBA5-009A-8149-9EBD-F4952D15B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054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84E61-5A8A-4B4F-A9C8-A88D8C8CD076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8F1EA-E5D5-4549-99DA-9619DDF184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042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163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54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23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312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09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54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668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6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246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751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083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841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21/08/2018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0B5B845-4041-2548-A23F-B9BF64D5F066}"/>
              </a:ext>
            </a:extLst>
          </p:cNvPr>
          <p:cNvCxnSpPr>
            <a:cxnSpLocks/>
          </p:cNvCxnSpPr>
          <p:nvPr userDrawn="1"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EDC7D63-8D36-D54A-B98B-1F180EC21B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8" y="6221403"/>
            <a:ext cx="905040" cy="5253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9EB930F-83A7-914B-B676-4E9C85B448ED}"/>
              </a:ext>
            </a:extLst>
          </p:cNvPr>
          <p:cNvSpPr/>
          <p:nvPr userDrawn="1"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</p:spTree>
    <p:extLst>
      <p:ext uri="{BB962C8B-B14F-4D97-AF65-F5344CB8AC3E}">
        <p14:creationId xmlns:p14="http://schemas.microsoft.com/office/powerpoint/2010/main" val="47698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680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image" Target="../media/image31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3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3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itle-Slid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5984" y="2564904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GB" sz="4800" b="1" dirty="0">
                <a:solidFill>
                  <a:schemeClr val="bg1"/>
                </a:solidFill>
                <a:latin typeface="Arial"/>
                <a:cs typeface="Arial"/>
              </a:rPr>
              <a:t>The Paralympic Games</a:t>
            </a:r>
            <a:br>
              <a:rPr lang="en-GB" sz="48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3600" dirty="0">
                <a:solidFill>
                  <a:srgbClr val="FFFFFF"/>
                </a:solidFill>
                <a:latin typeface="Arial"/>
                <a:cs typeface="Arial"/>
              </a:rPr>
              <a:t>Then and now</a:t>
            </a:r>
            <a:br>
              <a:rPr lang="en-GB" sz="4800" dirty="0">
                <a:solidFill>
                  <a:srgbClr val="FFFFFF"/>
                </a:solidFill>
                <a:latin typeface="Arial"/>
                <a:cs typeface="Arial"/>
              </a:rPr>
            </a:br>
            <a:endParaRPr lang="en-GB" sz="4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Picture 7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404664"/>
            <a:ext cx="1745411" cy="3866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6014" y="6041452"/>
            <a:ext cx="40699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110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/>
                <a:ea typeface="Times New Roman"/>
                <a:cs typeface="Arial"/>
              </a:rPr>
              <a:t>Theme 1 Unit 1: </a:t>
            </a:r>
            <a:r>
              <a:rPr lang="en-GB" sz="11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 Paralympic Games. What are they?</a:t>
            </a:r>
            <a:endParaRPr lang="en-GB" sz="1100" b="1" dirty="0">
              <a:effectLst/>
              <a:latin typeface="Arial"/>
              <a:ea typeface="Times New Roman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2CD30D-C564-0C44-A28B-D2A713F47D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24" y="5443267"/>
            <a:ext cx="1798454" cy="1044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DD102E-8CC3-7D4A-9B0A-8F8D718126F6}"/>
              </a:ext>
            </a:extLst>
          </p:cNvPr>
          <p:cNvSpPr/>
          <p:nvPr/>
        </p:nvSpPr>
        <p:spPr>
          <a:xfrm>
            <a:off x="286014" y="6274643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</p:spTree>
    <p:extLst>
      <p:ext uri="{BB962C8B-B14F-4D97-AF65-F5344CB8AC3E}">
        <p14:creationId xmlns:p14="http://schemas.microsoft.com/office/powerpoint/2010/main" val="3113836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9"/>
          <a:stretch/>
        </p:blipFill>
        <p:spPr>
          <a:xfrm>
            <a:off x="0" y="413100"/>
            <a:ext cx="9144000" cy="65024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pic>
        <p:nvPicPr>
          <p:cNvPr id="14" name="Picture 13" descr="white block curved right.png"/>
          <p:cNvPicPr>
            <a:picLocks noChangeAspect="1"/>
          </p:cNvPicPr>
          <p:nvPr/>
        </p:nvPicPr>
        <p:blipFill rotWithShape="1">
          <a:blip r:embed="rId5" cstate="screen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8032" y="1268760"/>
            <a:ext cx="3923928" cy="4491800"/>
          </a:xfrm>
          <a:prstGeom prst="rect">
            <a:avLst/>
          </a:prstGeom>
        </p:spPr>
      </p:pic>
      <p:sp>
        <p:nvSpPr>
          <p:cNvPr id="15" name="Text Placeholder 3"/>
          <p:cNvSpPr txBox="1">
            <a:spLocks/>
          </p:cNvSpPr>
          <p:nvPr/>
        </p:nvSpPr>
        <p:spPr>
          <a:xfrm>
            <a:off x="313368" y="1268760"/>
            <a:ext cx="3240360" cy="45365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Here’s </a:t>
            </a:r>
            <a:r>
              <a:rPr lang="en-GB" sz="2000" dirty="0" err="1">
                <a:latin typeface="Arial"/>
                <a:cs typeface="Arial"/>
              </a:rPr>
              <a:t>Hiraku</a:t>
            </a:r>
            <a:r>
              <a:rPr lang="en-GB" sz="2000" dirty="0">
                <a:latin typeface="Arial"/>
                <a:cs typeface="Arial"/>
              </a:rPr>
              <a:t>. He’s a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skier. He takes part in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in the sport of </a:t>
            </a:r>
            <a:r>
              <a:rPr lang="en-GB" sz="2000" b="1" dirty="0">
                <a:latin typeface="Arial"/>
                <a:cs typeface="Arial"/>
              </a:rPr>
              <a:t>Para </a:t>
            </a:r>
            <a:br>
              <a:rPr lang="en-GB" sz="2000" b="1" dirty="0">
                <a:latin typeface="Arial"/>
                <a:cs typeface="Arial"/>
              </a:rPr>
            </a:br>
            <a:r>
              <a:rPr lang="en-GB" sz="2000" b="1" dirty="0">
                <a:latin typeface="Arial"/>
                <a:cs typeface="Arial"/>
              </a:rPr>
              <a:t>alpine skiing</a:t>
            </a:r>
            <a:r>
              <a:rPr lang="en-GB" sz="2000" dirty="0">
                <a:latin typeface="Arial"/>
                <a:cs typeface="Arial"/>
              </a:rPr>
              <a:t>. 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He skies as fast as he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can down big, steep mountains. He needs lots of determination to do this.  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What do you think it means to be ‘determined’?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13255EE-518C-064D-BF05-C5290F61AE44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8A756F4-5043-8848-AFE7-280E205438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8" y="6221403"/>
            <a:ext cx="905040" cy="52537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D351249-4896-3A48-80E5-BB90ABB3180E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</p:spTree>
    <p:extLst>
      <p:ext uri="{BB962C8B-B14F-4D97-AF65-F5344CB8AC3E}">
        <p14:creationId xmlns:p14="http://schemas.microsoft.com/office/powerpoint/2010/main" val="165373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582"/>
          <a:stretch/>
        </p:blipFill>
        <p:spPr bwMode="auto">
          <a:xfrm>
            <a:off x="0" y="371856"/>
            <a:ext cx="9144000" cy="648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pic>
        <p:nvPicPr>
          <p:cNvPr id="18" name="Picture 17" descr="white block curved right.png"/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28800"/>
            <a:ext cx="3347864" cy="2726480"/>
          </a:xfrm>
          <a:prstGeom prst="rect">
            <a:avLst/>
          </a:prstGeom>
        </p:spPr>
      </p:pic>
      <p:sp>
        <p:nvSpPr>
          <p:cNvPr id="16" name="Text Placeholder 3"/>
          <p:cNvSpPr txBox="1">
            <a:spLocks/>
          </p:cNvSpPr>
          <p:nvPr/>
        </p:nvSpPr>
        <p:spPr>
          <a:xfrm>
            <a:off x="313368" y="1628800"/>
            <a:ext cx="3024336" cy="272648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Here are the Canadian and USA </a:t>
            </a:r>
            <a:r>
              <a:rPr lang="en-GB" sz="2000" b="1" dirty="0">
                <a:latin typeface="Arial"/>
                <a:cs typeface="Arial"/>
              </a:rPr>
              <a:t>Para ice hockey </a:t>
            </a:r>
            <a:r>
              <a:rPr lang="en-GB" sz="2000" dirty="0">
                <a:latin typeface="Arial"/>
                <a:cs typeface="Arial"/>
              </a:rPr>
              <a:t>teams.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What do you think it takes to play this game?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1D65E5-27FB-CA40-856D-C6D008920FDB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48F1E0F1-6418-9449-BB0A-0C69A27AA7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8" y="6221403"/>
            <a:ext cx="905040" cy="52537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B141692-4639-ED4B-B5E6-55E6BEE2A0D9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</p:spTree>
    <p:extLst>
      <p:ext uri="{BB962C8B-B14F-4D97-AF65-F5344CB8AC3E}">
        <p14:creationId xmlns:p14="http://schemas.microsoft.com/office/powerpoint/2010/main" val="191696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20"/>
          <a:stretch/>
        </p:blipFill>
        <p:spPr>
          <a:xfrm>
            <a:off x="0" y="347578"/>
            <a:ext cx="9144000" cy="651042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rgbClr val="FFFFFF"/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rgbClr val="FFFFFF"/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r>
              <a:rPr lang="en-GB" sz="900" b="0" i="0" baseline="0" dirty="0">
                <a:solidFill>
                  <a:srgbClr val="FFFFFF"/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rgbClr val="FFFFFF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they?</a:t>
            </a:r>
            <a:endParaRPr lang="en-GB" sz="900" b="1" dirty="0">
              <a:solidFill>
                <a:srgbClr val="FFFFFF"/>
              </a:solidFill>
              <a:effectLst/>
              <a:latin typeface="Arial"/>
              <a:ea typeface="Times New Roman"/>
              <a:cs typeface="Arial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324544" y="1396090"/>
            <a:ext cx="4716016" cy="1541053"/>
            <a:chOff x="24237" y="2996952"/>
            <a:chExt cx="4716016" cy="1596375"/>
          </a:xfrm>
        </p:grpSpPr>
        <p:pic>
          <p:nvPicPr>
            <p:cNvPr id="12" name="Picture 11" descr="White block PPT 1.png"/>
            <p:cNvPicPr>
              <a:picLocks noChangeAspect="1"/>
            </p:cNvPicPr>
            <p:nvPr/>
          </p:nvPicPr>
          <p:blipFill rotWithShape="1">
            <a:blip r:embed="rId5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237" y="3035071"/>
              <a:ext cx="4716016" cy="1558256"/>
            </a:xfrm>
            <a:prstGeom prst="rect">
              <a:avLst/>
            </a:prstGeom>
          </p:spPr>
        </p:pic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662149" y="2996952"/>
              <a:ext cx="4042608" cy="158417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000" dirty="0">
                  <a:latin typeface="Arial" charset="0"/>
                  <a:ea typeface="Arial" charset="0"/>
                  <a:cs typeface="Arial" charset="0"/>
                </a:rPr>
                <a:t>Today the Paralympic Games </a:t>
              </a:r>
              <a:br>
                <a:rPr lang="en-GB" sz="2000" dirty="0">
                  <a:latin typeface="Arial" charset="0"/>
                  <a:ea typeface="Arial" charset="0"/>
                  <a:cs typeface="Arial" charset="0"/>
                </a:rPr>
              </a:br>
              <a:r>
                <a:rPr lang="en-GB" sz="2000" dirty="0">
                  <a:latin typeface="Arial" charset="0"/>
                  <a:ea typeface="Arial" charset="0"/>
                  <a:cs typeface="Arial" charset="0"/>
                </a:rPr>
                <a:t>are huge. They are exciting, </a:t>
              </a:r>
              <a:br>
                <a:rPr lang="en-GB" sz="2000" dirty="0">
                  <a:latin typeface="Arial" charset="0"/>
                  <a:ea typeface="Arial" charset="0"/>
                  <a:cs typeface="Arial" charset="0"/>
                </a:rPr>
              </a:br>
              <a:r>
                <a:rPr lang="en-GB" sz="2000" dirty="0">
                  <a:latin typeface="Arial" charset="0"/>
                  <a:ea typeface="Arial" charset="0"/>
                  <a:cs typeface="Arial" charset="0"/>
                </a:rPr>
                <a:t>fun and great to watch. 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525B368D-4D32-481D-BE36-FA60B5F0DBB5}"/>
              </a:ext>
            </a:extLst>
          </p:cNvPr>
          <p:cNvSpPr/>
          <p:nvPr/>
        </p:nvSpPr>
        <p:spPr>
          <a:xfrm>
            <a:off x="286014" y="6438528"/>
            <a:ext cx="4430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FDC1EC-FE7B-9C4D-9EBC-892244AEF317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6D1BFD-8FC7-9A4C-8CFA-44BD21FA9044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87C8EC7E-2BCC-124C-8617-5EC6A1346E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9" y="6221403"/>
            <a:ext cx="905038" cy="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7" y="1242568"/>
            <a:ext cx="4022288" cy="4935944"/>
          </a:xfrm>
          <a:prstGeom prst="round2DiagRect">
            <a:avLst>
              <a:gd name="adj1" fmla="val 16667"/>
              <a:gd name="adj2" fmla="val 14369"/>
            </a:avLst>
          </a:prstGeom>
          <a:ln w="88900" cap="sq">
            <a:noFill/>
            <a:miter lim="800000"/>
          </a:ln>
          <a:effectLst/>
        </p:spPr>
      </p:pic>
      <p:sp>
        <p:nvSpPr>
          <p:cNvPr id="13" name="Rounded Rectangular Callout 12"/>
          <p:cNvSpPr/>
          <p:nvPr/>
        </p:nvSpPr>
        <p:spPr>
          <a:xfrm>
            <a:off x="4781880" y="836712"/>
            <a:ext cx="3979254" cy="3384376"/>
          </a:xfrm>
          <a:prstGeom prst="wedgeRoundRectCallout">
            <a:avLst>
              <a:gd name="adj1" fmla="val -76944"/>
              <a:gd name="adj2" fmla="val -12335"/>
              <a:gd name="adj3" fmla="val 16667"/>
            </a:avLst>
          </a:prstGeom>
          <a:solidFill>
            <a:schemeClr val="bg1"/>
          </a:solidFill>
          <a:ln>
            <a:solidFill>
              <a:srgbClr val="168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0" name="Text Placeholder 3"/>
          <p:cNvSpPr txBox="1">
            <a:spLocks/>
          </p:cNvSpPr>
          <p:nvPr/>
        </p:nvSpPr>
        <p:spPr>
          <a:xfrm>
            <a:off x="5004048" y="764704"/>
            <a:ext cx="3535989" cy="36004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I went to the 2016 Paralympic Summer Games. They took place in Rio de Janeiro in Brazil. 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I represented my country, Germany. 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I competed in the </a:t>
            </a:r>
            <a:r>
              <a:rPr lang="en-GB" sz="2000" b="1" dirty="0">
                <a:latin typeface="Arial"/>
                <a:cs typeface="Arial"/>
              </a:rPr>
              <a:t>long jump</a:t>
            </a:r>
            <a:r>
              <a:rPr lang="en-GB" sz="2000" dirty="0">
                <a:latin typeface="Arial"/>
                <a:cs typeface="Arial"/>
              </a:rPr>
              <a:t>. 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I won a gold medal. 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4357046"/>
            <a:ext cx="2736304" cy="1821466"/>
          </a:xfrm>
          <a:prstGeom prst="round2DiagRect">
            <a:avLst>
              <a:gd name="adj1" fmla="val 16667"/>
              <a:gd name="adj2" fmla="val 14369"/>
            </a:avLst>
          </a:prstGeom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269129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13368" y="4488820"/>
            <a:ext cx="4066628" cy="8640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The Paralympic Games begin with a spectacular opening ceremony.  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4797744" y="4488820"/>
            <a:ext cx="3963390" cy="15121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1800" dirty="0">
                <a:latin typeface="Arial"/>
                <a:cs typeface="Arial"/>
              </a:rPr>
              <a:t>The Paralympic flag is raised and all the Para athletes parade in front of huge crowds.</a:t>
            </a:r>
          </a:p>
          <a:p>
            <a:pPr>
              <a:spcAft>
                <a:spcPts val="1200"/>
              </a:spcAft>
            </a:pPr>
            <a:r>
              <a:rPr lang="en-GB" sz="1800" dirty="0">
                <a:latin typeface="Arial"/>
                <a:cs typeface="Arial"/>
              </a:rPr>
              <a:t>What can you see on the flag?   </a:t>
            </a:r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304" y="1569158"/>
            <a:ext cx="3989692" cy="2754000"/>
          </a:xfrm>
          <a:prstGeom prst="roundRect">
            <a:avLst/>
          </a:prstGeom>
        </p:spPr>
      </p:pic>
      <p:pic>
        <p:nvPicPr>
          <p:cNvPr id="14" name="Picture 13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744" y="1577428"/>
            <a:ext cx="3963390" cy="27720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9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13368" y="1340768"/>
            <a:ext cx="7920038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The three coloured symbols look a bit like crescents or half-moons.  They are called ‘</a:t>
            </a:r>
            <a:r>
              <a:rPr lang="en-GB" sz="2000" dirty="0" err="1">
                <a:latin typeface="Arial"/>
                <a:cs typeface="Arial"/>
              </a:rPr>
              <a:t>Agitos</a:t>
            </a:r>
            <a:r>
              <a:rPr lang="en-GB" sz="2000" dirty="0">
                <a:latin typeface="Arial"/>
                <a:cs typeface="Arial"/>
              </a:rPr>
              <a:t>’ which means ‘I move’.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313368" y="5445224"/>
            <a:ext cx="7917815" cy="57616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The </a:t>
            </a:r>
            <a:r>
              <a:rPr lang="en-GB" sz="2000" dirty="0" err="1">
                <a:latin typeface="Arial"/>
                <a:cs typeface="Arial"/>
              </a:rPr>
              <a:t>Agitos</a:t>
            </a:r>
            <a:r>
              <a:rPr lang="en-GB" sz="2000" dirty="0">
                <a:latin typeface="Arial"/>
                <a:cs typeface="Arial"/>
              </a:rPr>
              <a:t> is coloured red, green and blue. Can you think why these colours have been used?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304" y="2467474"/>
            <a:ext cx="3989692" cy="2667227"/>
          </a:xfrm>
          <a:prstGeom prst="round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1443" y="2471190"/>
            <a:ext cx="3989692" cy="265979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5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1938" y="1430802"/>
            <a:ext cx="3942351" cy="4239232"/>
          </a:xfrm>
          <a:prstGeom prst="round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01462" y="4026699"/>
            <a:ext cx="1759672" cy="40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>
                <a:latin typeface="Arial"/>
                <a:cs typeface="Arial"/>
              </a:rPr>
              <a:t>Bandabi</a:t>
            </a:r>
            <a:endParaRPr lang="en-GB" sz="2000" b="1" dirty="0">
              <a:latin typeface="Arial"/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323528" y="1943320"/>
            <a:ext cx="4752528" cy="3600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Every Paralympic Games has its very own mascot. These are fun characters that get caught up in the adventure and excitement of the Games.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In 2018 the Paralympic Winter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Games will take place in </a:t>
            </a:r>
            <a:r>
              <a:rPr lang="en-GB" sz="2000" dirty="0" err="1">
                <a:latin typeface="Arial"/>
                <a:cs typeface="Arial"/>
              </a:rPr>
              <a:t>Pyeongchang</a:t>
            </a:r>
            <a:r>
              <a:rPr lang="en-GB" sz="2000" dirty="0">
                <a:latin typeface="Arial"/>
                <a:cs typeface="Arial"/>
              </a:rPr>
              <a:t>.  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Here is the mascot for these Games. </a:t>
            </a:r>
          </a:p>
          <a:p>
            <a:pPr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What can you find out about this mascot and the mascots of previous Games?</a:t>
            </a:r>
          </a:p>
          <a:p>
            <a:pPr>
              <a:spcAft>
                <a:spcPts val="1200"/>
              </a:spcAft>
            </a:pPr>
            <a:endParaRPr lang="en-GB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678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pt slide 2-5 Stoke Madeville Credit Christopher Payne (3)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3302180"/>
            <a:ext cx="3957052" cy="2681628"/>
          </a:xfrm>
          <a:prstGeom prst="round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13368" y="1970707"/>
            <a:ext cx="4039220" cy="6480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A lot has changed since that very first archery competition that took place so long ago.</a:t>
            </a: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4572000" y="5085184"/>
            <a:ext cx="4189134" cy="937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The Paralympic Games have become one of the largest sporting events in the world.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216" y="772422"/>
            <a:ext cx="2476500" cy="1651806"/>
          </a:xfrm>
          <a:prstGeom prst="round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5886" y="1970707"/>
            <a:ext cx="3139736" cy="2094180"/>
          </a:xfrm>
          <a:prstGeom prst="round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9842" y="3302180"/>
            <a:ext cx="2498658" cy="163662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2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052"/>
            <a:ext cx="9144000" cy="64569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rgbClr val="FFFFFF"/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rgbClr val="FFFFFF"/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r>
              <a:rPr lang="en-GB" sz="900" b="0" i="0" baseline="0" dirty="0">
                <a:solidFill>
                  <a:srgbClr val="FFFFFF"/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rgbClr val="FFFFFF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they?</a:t>
            </a:r>
            <a:endParaRPr lang="en-GB" sz="900" b="1" dirty="0">
              <a:solidFill>
                <a:srgbClr val="FFFFFF"/>
              </a:solidFill>
              <a:effectLst/>
              <a:latin typeface="Arial"/>
              <a:ea typeface="Times New Roman"/>
              <a:cs typeface="Arial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0" y="1364536"/>
            <a:ext cx="5492956" cy="1704424"/>
            <a:chOff x="-319640" y="2961987"/>
            <a:chExt cx="5492956" cy="1704424"/>
          </a:xfrm>
        </p:grpSpPr>
        <p:pic>
          <p:nvPicPr>
            <p:cNvPr id="12" name="Picture 11" descr="White block PPT 1.png"/>
            <p:cNvPicPr>
              <a:picLocks noChangeAspect="1"/>
            </p:cNvPicPr>
            <p:nvPr/>
          </p:nvPicPr>
          <p:blipFill rotWithShape="1">
            <a:blip r:embed="rId5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>
            <a:xfrm>
              <a:off x="-319640" y="2961987"/>
              <a:ext cx="5492956" cy="1704424"/>
            </a:xfrm>
            <a:prstGeom prst="rect">
              <a:avLst/>
            </a:prstGeom>
          </p:spPr>
        </p:pic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-33626" y="2996951"/>
              <a:ext cx="4790042" cy="166662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000" dirty="0">
                  <a:latin typeface="Arial"/>
                  <a:cs typeface="Arial"/>
                </a:rPr>
                <a:t>Do your parents or grandparents, </a:t>
              </a:r>
              <a:br>
                <a:rPr lang="en-GB" sz="2000" dirty="0">
                  <a:latin typeface="Arial"/>
                  <a:cs typeface="Arial"/>
                </a:rPr>
              </a:br>
              <a:r>
                <a:rPr lang="en-GB" sz="2000" dirty="0">
                  <a:latin typeface="Arial"/>
                  <a:cs typeface="Arial"/>
                </a:rPr>
                <a:t>or other family members or friends remember the first Paralympic Games?  They took place in Rome, in 1960. 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744416" y="5086576"/>
            <a:ext cx="5399584" cy="696267"/>
            <a:chOff x="3744416" y="5086576"/>
            <a:chExt cx="5399584" cy="696267"/>
          </a:xfrm>
        </p:grpSpPr>
        <p:pic>
          <p:nvPicPr>
            <p:cNvPr id="2" name="Picture 1" descr="White-curve-box.png"/>
            <p:cNvPicPr>
              <a:picLocks noChangeAspect="1"/>
            </p:cNvPicPr>
            <p:nvPr/>
          </p:nvPicPr>
          <p:blipFill rotWithShape="1">
            <a:blip r:embed="rId6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3744416" y="5086576"/>
              <a:ext cx="5399584" cy="696267"/>
            </a:xfrm>
            <a:prstGeom prst="rect">
              <a:avLst/>
            </a:prstGeom>
          </p:spPr>
        </p:pic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4139952" y="5273266"/>
              <a:ext cx="4752528" cy="322888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000" dirty="0">
                  <a:latin typeface="Arial"/>
                  <a:cs typeface="Arial"/>
                </a:rPr>
                <a:t>Go on … when you get home, ask them.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525B368D-4D32-481D-BE36-FA60B5F0DBB5}"/>
              </a:ext>
            </a:extLst>
          </p:cNvPr>
          <p:cNvSpPr/>
          <p:nvPr/>
        </p:nvSpPr>
        <p:spPr>
          <a:xfrm>
            <a:off x="286014" y="6438528"/>
            <a:ext cx="4430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357543-1D0F-9A4C-B5D3-1C37CEDA0CB3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D4CEE85-BCB6-4B47-88B8-4E7657D5E8F7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600C8DD0-F281-E642-A615-1754DE76BD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9" y="6221403"/>
            <a:ext cx="905038" cy="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3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rgbClr val="FFFFFF"/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rgbClr val="FFFFFF"/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r>
              <a:rPr lang="en-GB" sz="900" b="0" i="0" baseline="0" dirty="0">
                <a:solidFill>
                  <a:srgbClr val="FFFFFF"/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rgbClr val="FFFFFF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they?</a:t>
            </a:r>
            <a:endParaRPr lang="en-GB" sz="900" b="1" dirty="0">
              <a:solidFill>
                <a:srgbClr val="FFFFFF"/>
              </a:solidFill>
              <a:effectLst/>
              <a:latin typeface="Arial"/>
              <a:ea typeface="Times New Roman"/>
              <a:cs typeface="Arial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313186" y="3701939"/>
            <a:ext cx="5830814" cy="696267"/>
            <a:chOff x="3313186" y="3366085"/>
            <a:chExt cx="5830814" cy="696267"/>
          </a:xfrm>
        </p:grpSpPr>
        <p:pic>
          <p:nvPicPr>
            <p:cNvPr id="2" name="Picture 1" descr="White-curve-box.png"/>
            <p:cNvPicPr>
              <a:picLocks noChangeAspect="1"/>
            </p:cNvPicPr>
            <p:nvPr/>
          </p:nvPicPr>
          <p:blipFill rotWithShape="1">
            <a:blip r:embed="rId5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>
            <a:xfrm rot="10800000">
              <a:off x="3313186" y="3366085"/>
              <a:ext cx="5830814" cy="696267"/>
            </a:xfrm>
            <a:prstGeom prst="rect">
              <a:avLst/>
            </a:prstGeom>
          </p:spPr>
        </p:pic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3563888" y="3602752"/>
              <a:ext cx="5400600" cy="22293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000" dirty="0">
                  <a:latin typeface="Arial"/>
                  <a:cs typeface="Arial"/>
                </a:rPr>
                <a:t>They’ll all be trying to be the best they can be.</a:t>
              </a:r>
            </a:p>
          </p:txBody>
        </p:sp>
      </p:grpSp>
      <p:pic>
        <p:nvPicPr>
          <p:cNvPr id="15" name="Picture 14" descr="white block curved right.png"/>
          <p:cNvPicPr>
            <a:picLocks noChangeAspect="1"/>
          </p:cNvPicPr>
          <p:nvPr/>
        </p:nvPicPr>
        <p:blipFill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1552" y="1972952"/>
            <a:ext cx="3221383" cy="2448273"/>
          </a:xfrm>
          <a:prstGeom prst="rect">
            <a:avLst/>
          </a:prstGeom>
        </p:spPr>
      </p:pic>
      <p:sp>
        <p:nvSpPr>
          <p:cNvPr id="13" name="Text Placeholder 3"/>
          <p:cNvSpPr txBox="1">
            <a:spLocks/>
          </p:cNvSpPr>
          <p:nvPr/>
        </p:nvSpPr>
        <p:spPr>
          <a:xfrm>
            <a:off x="169352" y="1844798"/>
            <a:ext cx="3250520" cy="273633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And don’t forget…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look out for the Para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athletes competing in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the Paralympic Winter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Games in 2018 and the Paralympic Summer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Games in 2020.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5B368D-4D32-481D-BE36-FA60B5F0DBB5}"/>
              </a:ext>
            </a:extLst>
          </p:cNvPr>
          <p:cNvSpPr/>
          <p:nvPr/>
        </p:nvSpPr>
        <p:spPr>
          <a:xfrm>
            <a:off x="286014" y="6438528"/>
            <a:ext cx="4430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CB7E120-9AFF-7D49-9614-E9F838125A19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4B8E066-A498-0348-B58F-E4850E7DE38B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FAE445F5-189A-E447-ABC2-4B0A1DA2BB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9" y="6221403"/>
            <a:ext cx="905038" cy="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7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4388" y="926149"/>
            <a:ext cx="4166746" cy="5113215"/>
          </a:xfrm>
          <a:prstGeom prst="round2DiagRect">
            <a:avLst>
              <a:gd name="adj1" fmla="val 16667"/>
              <a:gd name="adj2" fmla="val 14369"/>
            </a:avLst>
          </a:prstGeom>
          <a:ln w="88900" cap="sq">
            <a:noFill/>
            <a:miter lim="800000"/>
          </a:ln>
          <a:effectLst/>
        </p:spPr>
      </p:pic>
      <p:sp>
        <p:nvSpPr>
          <p:cNvPr id="2" name="Rounded Rectangular Callout 1"/>
          <p:cNvSpPr/>
          <p:nvPr/>
        </p:nvSpPr>
        <p:spPr>
          <a:xfrm>
            <a:off x="453803" y="1556792"/>
            <a:ext cx="3758157" cy="4248472"/>
          </a:xfrm>
          <a:prstGeom prst="wedgeRoundRectCallout">
            <a:avLst>
              <a:gd name="adj1" fmla="val 93374"/>
              <a:gd name="adj2" fmla="val -21506"/>
              <a:gd name="adj3" fmla="val 16667"/>
            </a:avLst>
          </a:prstGeom>
          <a:solidFill>
            <a:schemeClr val="bg1"/>
          </a:solidFill>
          <a:ln>
            <a:solidFill>
              <a:srgbClr val="1689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0" name="Text Placeholder 3"/>
          <p:cNvSpPr txBox="1">
            <a:spLocks/>
          </p:cNvSpPr>
          <p:nvPr/>
        </p:nvSpPr>
        <p:spPr>
          <a:xfrm>
            <a:off x="777659" y="1556792"/>
            <a:ext cx="3362293" cy="424847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800"/>
              </a:spcAft>
            </a:pPr>
            <a:r>
              <a:rPr lang="en-GB" sz="2400" dirty="0">
                <a:latin typeface="Arial"/>
                <a:cs typeface="Arial"/>
              </a:rPr>
              <a:t>Hello everybody.</a:t>
            </a:r>
          </a:p>
          <a:p>
            <a:pPr>
              <a:spcAft>
                <a:spcPts val="1800"/>
              </a:spcAft>
            </a:pPr>
            <a:r>
              <a:rPr lang="en-GB" sz="2400" dirty="0">
                <a:latin typeface="Arial"/>
                <a:cs typeface="Arial"/>
              </a:rPr>
              <a:t>My Name is Vanessa. </a:t>
            </a:r>
            <a:br>
              <a:rPr lang="en-GB" sz="2400" dirty="0">
                <a:latin typeface="Arial"/>
                <a:cs typeface="Arial"/>
              </a:rPr>
            </a:br>
            <a:r>
              <a:rPr lang="en-GB" sz="2400" dirty="0">
                <a:latin typeface="Arial"/>
                <a:cs typeface="Arial"/>
              </a:rPr>
              <a:t>I’m a Para athlete.</a:t>
            </a:r>
          </a:p>
          <a:p>
            <a:pPr>
              <a:spcAft>
                <a:spcPts val="1800"/>
              </a:spcAft>
            </a:pPr>
            <a:r>
              <a:rPr lang="en-GB" sz="2400" dirty="0">
                <a:latin typeface="Arial"/>
                <a:cs typeface="Arial"/>
              </a:rPr>
              <a:t>I’m going to tell you some fantastic facts about the Paralympic Games.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900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Blue-title-block.png"/>
          <p:cNvPicPr>
            <a:picLocks noChangeAspect="1"/>
          </p:cNvPicPr>
          <p:nvPr/>
        </p:nvPicPr>
        <p:blipFill rotWithShape="1">
          <a:blip r:embed="rId2" cstate="screen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37"/>
          <a:stretch/>
        </p:blipFill>
        <p:spPr>
          <a:xfrm flipH="1">
            <a:off x="816370" y="5059092"/>
            <a:ext cx="5323220" cy="702626"/>
          </a:xfrm>
          <a:prstGeom prst="rect">
            <a:avLst/>
          </a:prstGeom>
        </p:spPr>
      </p:pic>
      <p:sp>
        <p:nvSpPr>
          <p:cNvPr id="29" name="Text Placeholder 3"/>
          <p:cNvSpPr txBox="1">
            <a:spLocks/>
          </p:cNvSpPr>
          <p:nvPr/>
        </p:nvSpPr>
        <p:spPr>
          <a:xfrm>
            <a:off x="1099030" y="5070977"/>
            <a:ext cx="5040560" cy="6784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latin typeface="Arial"/>
                <a:cs typeface="Arial"/>
              </a:rPr>
              <a:t>here we go</a:t>
            </a:r>
            <a:r>
              <a:rPr lang="is-IS" sz="2800" b="1" dirty="0">
                <a:solidFill>
                  <a:schemeClr val="bg1"/>
                </a:solidFill>
                <a:latin typeface="Arial"/>
                <a:cs typeface="Arial"/>
              </a:rPr>
              <a:t>…</a:t>
            </a:r>
            <a:endParaRPr lang="en-GB" sz="28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6" name="Picture 25" descr="Blue-title-block.png"/>
          <p:cNvPicPr>
            <a:picLocks noChangeAspect="1"/>
          </p:cNvPicPr>
          <p:nvPr/>
        </p:nvPicPr>
        <p:blipFill rotWithShape="1">
          <a:blip r:embed="rId2" cstate="screen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37"/>
          <a:stretch/>
        </p:blipFill>
        <p:spPr>
          <a:xfrm flipH="1">
            <a:off x="816370" y="3279339"/>
            <a:ext cx="5323220" cy="702626"/>
          </a:xfrm>
          <a:prstGeom prst="rect">
            <a:avLst/>
          </a:prstGeom>
        </p:spPr>
      </p:pic>
      <p:sp>
        <p:nvSpPr>
          <p:cNvPr id="27" name="Text Placeholder 3"/>
          <p:cNvSpPr txBox="1">
            <a:spLocks/>
          </p:cNvSpPr>
          <p:nvPr/>
        </p:nvSpPr>
        <p:spPr>
          <a:xfrm>
            <a:off x="1099030" y="3291224"/>
            <a:ext cx="5040560" cy="6784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latin typeface="Arial"/>
                <a:cs typeface="Arial"/>
              </a:rPr>
              <a:t>get set</a:t>
            </a:r>
            <a:r>
              <a:rPr lang="is-IS" sz="2800" b="1" dirty="0">
                <a:solidFill>
                  <a:schemeClr val="bg1"/>
                </a:solidFill>
                <a:latin typeface="Arial"/>
                <a:cs typeface="Arial"/>
              </a:rPr>
              <a:t>…</a:t>
            </a:r>
            <a:endParaRPr lang="en-GB" sz="28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24" name="Picture 23" descr="Blue-title-block.png"/>
          <p:cNvPicPr>
            <a:picLocks noChangeAspect="1"/>
          </p:cNvPicPr>
          <p:nvPr/>
        </p:nvPicPr>
        <p:blipFill rotWithShape="1">
          <a:blip r:embed="rId2" cstate="screen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37"/>
          <a:stretch/>
        </p:blipFill>
        <p:spPr>
          <a:xfrm flipH="1">
            <a:off x="816370" y="1582603"/>
            <a:ext cx="5323220" cy="702626"/>
          </a:xfrm>
          <a:prstGeom prst="rect">
            <a:avLst/>
          </a:prstGeom>
        </p:spPr>
      </p:pic>
      <p:sp>
        <p:nvSpPr>
          <p:cNvPr id="25" name="Text Placeholder 3"/>
          <p:cNvSpPr txBox="1">
            <a:spLocks/>
          </p:cNvSpPr>
          <p:nvPr/>
        </p:nvSpPr>
        <p:spPr>
          <a:xfrm>
            <a:off x="1099030" y="1594488"/>
            <a:ext cx="5040560" cy="6784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solidFill>
                  <a:schemeClr val="bg1"/>
                </a:solidFill>
                <a:latin typeface="Arial"/>
                <a:cs typeface="Arial"/>
              </a:rPr>
              <a:t>On your marks</a:t>
            </a:r>
            <a:r>
              <a:rPr lang="is-IS" sz="2800" b="1" dirty="0">
                <a:solidFill>
                  <a:schemeClr val="bg1"/>
                </a:solidFill>
                <a:latin typeface="Arial"/>
                <a:cs typeface="Arial"/>
              </a:rPr>
              <a:t>…</a:t>
            </a:r>
            <a:endParaRPr lang="en-GB" sz="28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1127259"/>
            <a:ext cx="3362436" cy="1544355"/>
          </a:xfrm>
          <a:prstGeom prst="round2DiagRect">
            <a:avLst>
              <a:gd name="adj1" fmla="val 16667"/>
              <a:gd name="adj2" fmla="val 14369"/>
            </a:avLst>
          </a:prstGeom>
          <a:ln w="88900" cap="sq">
            <a:noFill/>
            <a:miter lim="800000"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" t="-36" r="565" b="68268"/>
          <a:stretch/>
        </p:blipFill>
        <p:spPr>
          <a:xfrm>
            <a:off x="4362450" y="4655535"/>
            <a:ext cx="3359150" cy="1544355"/>
          </a:xfrm>
          <a:prstGeom prst="round2DiagRect">
            <a:avLst>
              <a:gd name="adj1" fmla="val 16667"/>
              <a:gd name="adj2" fmla="val 14369"/>
            </a:avLst>
          </a:prstGeom>
          <a:ln w="88900" cap="sq">
            <a:noFill/>
            <a:miter lim="800000"/>
          </a:ln>
          <a:effectLst/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64" r="582" b="23094"/>
          <a:stretch/>
        </p:blipFill>
        <p:spPr>
          <a:xfrm>
            <a:off x="4355976" y="2881050"/>
            <a:ext cx="3312368" cy="1545998"/>
          </a:xfrm>
          <a:prstGeom prst="round2DiagRect">
            <a:avLst>
              <a:gd name="adj1" fmla="val 16667"/>
              <a:gd name="adj2" fmla="val 14369"/>
            </a:avLst>
          </a:prstGeom>
          <a:ln w="88900" cap="sq">
            <a:noFill/>
            <a:miter lim="800000"/>
          </a:ln>
          <a:effectLst/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395536" y="6381328"/>
            <a:ext cx="3528392" cy="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81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ppt slide 2-5 Stoke Madeville Credit Christopher Payne (3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312"/>
            <a:ext cx="9144000" cy="683668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rgbClr val="FFFFFF"/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rgbClr val="FFFFFF"/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r>
              <a:rPr lang="en-GB" sz="900" b="0" i="0" baseline="0" dirty="0">
                <a:solidFill>
                  <a:srgbClr val="FFFFFF"/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rgbClr val="FFFFFF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they?</a:t>
            </a:r>
            <a:endParaRPr lang="en-GB" sz="900" b="1" dirty="0">
              <a:solidFill>
                <a:srgbClr val="FFFFFF"/>
              </a:solidFill>
              <a:effectLst/>
              <a:latin typeface="Arial"/>
              <a:ea typeface="Times New Roman"/>
              <a:cs typeface="Arial"/>
            </a:endParaRPr>
          </a:p>
        </p:txBody>
      </p:sp>
      <p:pic>
        <p:nvPicPr>
          <p:cNvPr id="2" name="Picture 1" descr="white block curved right.png"/>
          <p:cNvPicPr>
            <a:picLocks noChangeAspect="1"/>
          </p:cNvPicPr>
          <p:nvPr/>
        </p:nvPicPr>
        <p:blipFill rotWithShape="1">
          <a:blip r:embed="rId5" cstate="screen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02924"/>
            <a:ext cx="4366034" cy="4819610"/>
          </a:xfrm>
          <a:prstGeom prst="rect">
            <a:avLst/>
          </a:prstGeom>
        </p:spPr>
      </p:pic>
      <p:sp>
        <p:nvSpPr>
          <p:cNvPr id="30" name="Text Placeholder 3"/>
          <p:cNvSpPr txBox="1">
            <a:spLocks/>
          </p:cNvSpPr>
          <p:nvPr/>
        </p:nvSpPr>
        <p:spPr>
          <a:xfrm>
            <a:off x="313368" y="1412776"/>
            <a:ext cx="4103687" cy="459990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The roots of the Paralympic</a:t>
            </a:r>
            <a:br>
              <a:rPr lang="en-US" sz="2000" dirty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Games took hold long before </a:t>
            </a:r>
            <a:br>
              <a:rPr lang="en-US" sz="2000" dirty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you were born.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Athletes in wheelchairs first competed against each other </a:t>
            </a:r>
            <a:br>
              <a:rPr lang="en-US" sz="2000" dirty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in a sport called archery.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They had such a great time and enjoyed it so much that more</a:t>
            </a:r>
            <a:br>
              <a:rPr lang="en-US" sz="2000" dirty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regular competitions were held.</a:t>
            </a:r>
            <a:br>
              <a:rPr lang="en-US" sz="2000" dirty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As more sports and athletes were added, the Paralympic Games</a:t>
            </a:r>
            <a:br>
              <a:rPr lang="en-US" sz="2000" dirty="0">
                <a:latin typeface="Arial" charset="0"/>
                <a:ea typeface="Arial" charset="0"/>
                <a:cs typeface="Arial" charset="0"/>
              </a:rPr>
            </a:b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were officially born in 1960.</a:t>
            </a:r>
            <a:endParaRPr lang="en-GB" sz="2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5B368D-4D32-481D-BE36-FA60B5F0DBB5}"/>
              </a:ext>
            </a:extLst>
          </p:cNvPr>
          <p:cNvSpPr/>
          <p:nvPr/>
        </p:nvSpPr>
        <p:spPr>
          <a:xfrm>
            <a:off x="286014" y="6438528"/>
            <a:ext cx="4430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840079-49BF-514E-B404-E5FD5FCD3EA8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D0944B-AE91-7048-B433-554D1F32EE39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1A3AE93-F860-D24F-ACF0-07896BCA78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9" y="6221403"/>
            <a:ext cx="905038" cy="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8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5066" y="1542832"/>
            <a:ext cx="3044606" cy="201660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</a:ln>
          <a:effectLst/>
        </p:spPr>
      </p:pic>
      <p:sp>
        <p:nvSpPr>
          <p:cNvPr id="16" name="Text Placeholder 3"/>
          <p:cNvSpPr txBox="1">
            <a:spLocks/>
          </p:cNvSpPr>
          <p:nvPr/>
        </p:nvSpPr>
        <p:spPr>
          <a:xfrm>
            <a:off x="313368" y="1556792"/>
            <a:ext cx="2158596" cy="309634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Over the years athletes with different impairments* competed in more and more sports, such as…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313368" y="5781713"/>
            <a:ext cx="6998517" cy="86097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/>
                <a:cs typeface="Arial"/>
              </a:rPr>
              <a:t>*An impairment is when the use of someone’s arms or legs, hands or feet, or sight is affected through birth, illness or injury.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1680" y="1542832"/>
            <a:ext cx="3044606" cy="202820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354" y="3631903"/>
            <a:ext cx="3371553" cy="20224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5066" y="3637223"/>
            <a:ext cx="3044606" cy="201709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403288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313368" y="2640518"/>
            <a:ext cx="8568952" cy="35643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1689E4"/>
                </a:solidFill>
                <a:latin typeface="Arial"/>
                <a:cs typeface="Arial"/>
              </a:rPr>
              <a:t>Sports of the Paralympic Summer Games: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313368" y="1556792"/>
            <a:ext cx="8293590" cy="7745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Now, Para athletes compete in lots of different sports that take place every four years in different countries around the world</a:t>
            </a:r>
          </a:p>
        </p:txBody>
      </p:sp>
      <p:pic>
        <p:nvPicPr>
          <p:cNvPr id="39" name="Picture 38" descr="T1 U1_PPT New Young_Slide6_Images v2.ai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361086"/>
            <a:ext cx="8191784" cy="266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6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12" name="Picture 11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r>
              <a:rPr lang="en-GB" sz="9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chemeClr val="tx1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</a:t>
            </a:r>
            <a:r>
              <a:rPr lang="en-GB" sz="900" b="1" kern="1200" dirty="0">
                <a:solidFill>
                  <a:srgbClr val="000000"/>
                </a:solidFill>
                <a:effectLst/>
                <a:latin typeface="Arial"/>
                <a:ea typeface="Times New Roman"/>
                <a:cs typeface="Arial"/>
              </a:rPr>
              <a:t>they?</a:t>
            </a:r>
            <a:endParaRPr lang="en-GB" sz="900" b="1" dirty="0">
              <a:effectLst/>
              <a:latin typeface="Arial"/>
              <a:ea typeface="Times New Roman"/>
              <a:cs typeface="Arial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313368" y="1560398"/>
            <a:ext cx="8568952" cy="35643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1689E4"/>
                </a:solidFill>
                <a:latin typeface="Arial"/>
                <a:cs typeface="Arial"/>
              </a:rPr>
              <a:t>Sports of the Paralympic Winter Games:</a:t>
            </a:r>
          </a:p>
        </p:txBody>
      </p:sp>
      <p:pic>
        <p:nvPicPr>
          <p:cNvPr id="2" name="Picture 1" descr="accessible_PyeongChang 2018.psd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965" y="2268528"/>
            <a:ext cx="2518115" cy="1697464"/>
          </a:xfrm>
          <a:prstGeom prst="rect">
            <a:avLst/>
          </a:prstGeom>
        </p:spPr>
      </p:pic>
      <p:pic>
        <p:nvPicPr>
          <p:cNvPr id="9" name="Picture 8" descr="accessible_PyeongChang 2018.psd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9599" y="2268528"/>
            <a:ext cx="2712721" cy="1687304"/>
          </a:xfrm>
          <a:prstGeom prst="rect">
            <a:avLst/>
          </a:prstGeom>
        </p:spPr>
      </p:pic>
      <p:pic>
        <p:nvPicPr>
          <p:cNvPr id="10" name="Picture 9" descr="accessible_PyeongChang 2018.psd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5359" y="2268528"/>
            <a:ext cx="2537801" cy="1707624"/>
          </a:xfrm>
          <a:prstGeom prst="rect">
            <a:avLst/>
          </a:prstGeom>
        </p:spPr>
      </p:pic>
      <p:pic>
        <p:nvPicPr>
          <p:cNvPr id="13" name="Picture 12" descr="accessible_PyeongChang 2018.psd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965" y="4169192"/>
            <a:ext cx="2548595" cy="1708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688" y="4218225"/>
            <a:ext cx="2486542" cy="1659047"/>
          </a:xfrm>
          <a:prstGeom prst="rect">
            <a:avLst/>
          </a:prstGeom>
        </p:spPr>
      </p:pic>
      <p:pic>
        <p:nvPicPr>
          <p:cNvPr id="15" name="Picture 14" descr="accessible_PyeongChang 2018.psd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5359" y="4199672"/>
            <a:ext cx="2537801" cy="16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7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0168"/>
            <a:ext cx="9144000" cy="64678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rgbClr val="FFFFFF"/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rgbClr val="FFFFFF"/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r>
              <a:rPr lang="en-GB" sz="900" b="0" i="0" baseline="0" dirty="0">
                <a:solidFill>
                  <a:srgbClr val="FFFFFF"/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rgbClr val="FFFFFF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they?</a:t>
            </a:r>
            <a:endParaRPr lang="en-GB" sz="900" b="1" dirty="0">
              <a:solidFill>
                <a:srgbClr val="FFFFFF"/>
              </a:solidFill>
              <a:effectLst/>
              <a:latin typeface="Arial"/>
              <a:ea typeface="Times New Roman"/>
              <a:cs typeface="Arial"/>
            </a:endParaRPr>
          </a:p>
        </p:txBody>
      </p:sp>
      <p:pic>
        <p:nvPicPr>
          <p:cNvPr id="15" name="Picture 14" descr="White block PPT 2 big.png"/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522868" y="3429000"/>
            <a:ext cx="5094868" cy="2352094"/>
          </a:xfrm>
          <a:prstGeom prst="rect">
            <a:avLst/>
          </a:prstGeom>
        </p:spPr>
      </p:pic>
      <p:sp>
        <p:nvSpPr>
          <p:cNvPr id="16" name="Text Placeholder 3"/>
          <p:cNvSpPr txBox="1">
            <a:spLocks/>
          </p:cNvSpPr>
          <p:nvPr/>
        </p:nvSpPr>
        <p:spPr>
          <a:xfrm>
            <a:off x="395536" y="3429000"/>
            <a:ext cx="3674178" cy="235209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Here’s Chuck competing for </a:t>
            </a:r>
            <a:br>
              <a:rPr lang="en-GB" sz="2000" dirty="0">
                <a:latin typeface="Arial" charset="0"/>
                <a:ea typeface="Arial" charset="0"/>
                <a:cs typeface="Arial" charset="0"/>
              </a:rPr>
            </a:b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the USA in </a:t>
            </a:r>
            <a:r>
              <a:rPr lang="en-GB" sz="2000" b="1" dirty="0">
                <a:latin typeface="Arial" charset="0"/>
                <a:ea typeface="Arial" charset="0"/>
                <a:cs typeface="Arial" charset="0"/>
              </a:rPr>
              <a:t>wheelchair rugby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r>
              <a:rPr lang="en-GB" sz="2000" dirty="0">
                <a:latin typeface="Arial" charset="0"/>
                <a:ea typeface="Arial" charset="0"/>
                <a:cs typeface="Arial" charset="0"/>
              </a:rPr>
              <a:t>I think he and his team mates have to have lots of courage </a:t>
            </a:r>
            <a:br>
              <a:rPr lang="en-GB" sz="2000" dirty="0">
                <a:latin typeface="Arial" charset="0"/>
                <a:ea typeface="Arial" charset="0"/>
                <a:cs typeface="Arial" charset="0"/>
              </a:rPr>
            </a:b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to play this game, don’t you?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5B368D-4D32-481D-BE36-FA60B5F0DBB5}"/>
              </a:ext>
            </a:extLst>
          </p:cNvPr>
          <p:cNvSpPr/>
          <p:nvPr/>
        </p:nvSpPr>
        <p:spPr>
          <a:xfrm>
            <a:off x="286014" y="6438528"/>
            <a:ext cx="4430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8E4F37-D572-A940-94BB-537C4ECB4F6A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8041EC-6E37-F042-97AC-CDA2917FE7C3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6A6D754-7EA7-D649-808D-F862BF4ABB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9" y="6221403"/>
            <a:ext cx="905038" cy="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8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2504"/>
            <a:ext cx="9144000" cy="65328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48512"/>
          </a:xfrm>
          <a:prstGeom prst="rect">
            <a:avLst/>
          </a:prstGeom>
        </p:spPr>
      </p:pic>
      <p:pic>
        <p:nvPicPr>
          <p:cNvPr id="25" name="Picture 24" descr="I'm-Possible-log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803" y="260648"/>
            <a:ext cx="1597917" cy="353969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86014" y="6438528"/>
            <a:ext cx="44300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0" i="0" dirty="0">
                <a:solidFill>
                  <a:srgbClr val="FFFFFF"/>
                </a:solidFill>
                <a:latin typeface="Arial"/>
                <a:cs typeface="Arial"/>
              </a:rPr>
              <a:t>Page </a:t>
            </a:r>
            <a:fld id="{1F08605F-CCE0-4328-8D53-923FF655045A}" type="slidenum">
              <a:rPr lang="en-GB" sz="900" b="0" i="0" smtClean="0">
                <a:solidFill>
                  <a:srgbClr val="FFFFFF"/>
                </a:solidFill>
                <a:latin typeface="Arial"/>
                <a:cs typeface="Arial"/>
              </a:rPr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r>
              <a:rPr lang="en-GB" sz="900" b="0" i="0" baseline="0" dirty="0">
                <a:solidFill>
                  <a:srgbClr val="FFFFFF"/>
                </a:solidFill>
                <a:latin typeface="Arial"/>
                <a:cs typeface="Arial"/>
              </a:rPr>
              <a:t> | </a:t>
            </a:r>
            <a:r>
              <a:rPr lang="en-GB" sz="900" b="1" kern="1200" dirty="0">
                <a:solidFill>
                  <a:srgbClr val="FFFFFF"/>
                </a:solidFill>
                <a:effectLst/>
                <a:latin typeface="Arial"/>
                <a:ea typeface="Times New Roman"/>
                <a:cs typeface="Arial"/>
              </a:rPr>
              <a:t>Theme 1 Unit 1: The Paralympic Games. What are they?</a:t>
            </a:r>
            <a:endParaRPr lang="en-GB" sz="900" b="1" dirty="0">
              <a:solidFill>
                <a:srgbClr val="FFFFFF"/>
              </a:solidFill>
              <a:effectLst/>
              <a:latin typeface="Arial"/>
              <a:ea typeface="Times New Roman"/>
              <a:cs typeface="Arial"/>
            </a:endParaRPr>
          </a:p>
        </p:txBody>
      </p:sp>
      <p:pic>
        <p:nvPicPr>
          <p:cNvPr id="14" name="Picture 13" descr="white block curved right.png"/>
          <p:cNvPicPr>
            <a:picLocks noChangeAspect="1"/>
          </p:cNvPicPr>
          <p:nvPr/>
        </p:nvPicPr>
        <p:blipFill rotWithShape="1">
          <a:blip r:embed="rId5" cstate="screen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6552" y="1268760"/>
            <a:ext cx="4295538" cy="4896544"/>
          </a:xfrm>
          <a:prstGeom prst="rect">
            <a:avLst/>
          </a:prstGeom>
        </p:spPr>
      </p:pic>
      <p:sp>
        <p:nvSpPr>
          <p:cNvPr id="15" name="Text Placeholder 3"/>
          <p:cNvSpPr txBox="1">
            <a:spLocks/>
          </p:cNvSpPr>
          <p:nvPr/>
        </p:nvSpPr>
        <p:spPr>
          <a:xfrm>
            <a:off x="313368" y="1268760"/>
            <a:ext cx="3744416" cy="489654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80"/>
              </a:spcBef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This is </a:t>
            </a:r>
            <a:r>
              <a:rPr lang="en-GB" sz="2000" dirty="0" err="1">
                <a:latin typeface="Arial"/>
                <a:cs typeface="Arial"/>
              </a:rPr>
              <a:t>Omara</a:t>
            </a:r>
            <a:r>
              <a:rPr lang="en-GB" sz="2000" dirty="0">
                <a:latin typeface="Arial"/>
                <a:cs typeface="Arial"/>
              </a:rPr>
              <a:t>. She is a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runner with a visual impairment, from Cuba. She competes in the </a:t>
            </a:r>
            <a:r>
              <a:rPr lang="en-GB" sz="2000" b="1" dirty="0">
                <a:latin typeface="Arial"/>
                <a:cs typeface="Arial"/>
              </a:rPr>
              <a:t>100 m sprint</a:t>
            </a:r>
            <a:r>
              <a:rPr lang="en-GB" sz="2000" dirty="0">
                <a:latin typeface="Arial"/>
                <a:cs typeface="Arial"/>
              </a:rPr>
              <a:t>.  </a:t>
            </a:r>
          </a:p>
          <a:p>
            <a:pPr>
              <a:spcBef>
                <a:spcPts val="480"/>
              </a:spcBef>
              <a:spcAft>
                <a:spcPts val="1200"/>
              </a:spcAft>
            </a:pPr>
            <a:r>
              <a:rPr lang="en-GB" sz="2000" dirty="0">
                <a:latin typeface="Arial"/>
                <a:cs typeface="Arial"/>
              </a:rPr>
              <a:t>A sighted guide helps </a:t>
            </a:r>
            <a:r>
              <a:rPr lang="en-GB" sz="2000" dirty="0" err="1">
                <a:latin typeface="Arial"/>
                <a:cs typeface="Arial"/>
              </a:rPr>
              <a:t>Omara</a:t>
            </a:r>
            <a:r>
              <a:rPr lang="en-GB" sz="2000" dirty="0">
                <a:latin typeface="Arial"/>
                <a:cs typeface="Arial"/>
              </a:rPr>
              <a:t>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stay in her lane and run straight. She can run 100 metres in 11.40 seconds.</a:t>
            </a:r>
          </a:p>
          <a:p>
            <a:r>
              <a:rPr lang="en-GB" sz="2000" dirty="0">
                <a:latin typeface="Arial"/>
                <a:cs typeface="Arial"/>
              </a:rPr>
              <a:t>Wow, that’s fast. What an inspiration she is! I wonder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how far you can run in </a:t>
            </a:r>
            <a:br>
              <a:rPr lang="en-GB" sz="2000" dirty="0">
                <a:latin typeface="Arial"/>
                <a:cs typeface="Arial"/>
              </a:rPr>
            </a:br>
            <a:r>
              <a:rPr lang="en-GB" sz="2000" dirty="0">
                <a:latin typeface="Arial"/>
                <a:cs typeface="Arial"/>
              </a:rPr>
              <a:t>11.40 seconds?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5B368D-4D32-481D-BE36-FA60B5F0DBB5}"/>
              </a:ext>
            </a:extLst>
          </p:cNvPr>
          <p:cNvSpPr/>
          <p:nvPr/>
        </p:nvSpPr>
        <p:spPr>
          <a:xfrm>
            <a:off x="286014" y="6438528"/>
            <a:ext cx="4430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  <a:p>
            <a:pPr>
              <a:defRPr/>
            </a:pPr>
            <a:endParaRPr lang="en-GB" sz="600" dirty="0">
              <a:latin typeface="Arial"/>
              <a:ea typeface="Times New Roman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1E34E6-D9A5-7445-A054-9BB9F7706EA1}"/>
              </a:ext>
            </a:extLst>
          </p:cNvPr>
          <p:cNvSpPr/>
          <p:nvPr/>
        </p:nvSpPr>
        <p:spPr>
          <a:xfrm>
            <a:off x="286014" y="6612699"/>
            <a:ext cx="4430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chemeClr val="bg1"/>
                </a:solidFill>
                <a:latin typeface="Arial"/>
                <a:cs typeface="Arial"/>
              </a:rPr>
              <a:t>© 2018 International Paralympic Committee – ALL RIGHTS RESERVED 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3DC2339-7CC1-C34E-A833-F46015A2F63B}"/>
              </a:ext>
            </a:extLst>
          </p:cNvPr>
          <p:cNvCxnSpPr>
            <a:cxnSpLocks/>
          </p:cNvCxnSpPr>
          <p:nvPr/>
        </p:nvCxnSpPr>
        <p:spPr>
          <a:xfrm>
            <a:off x="395536" y="6381328"/>
            <a:ext cx="7344816" cy="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C78C74D-BD6E-174C-9174-D28301280F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269" y="6221403"/>
            <a:ext cx="905038" cy="5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3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7750</TotalTime>
  <Words>750</Words>
  <Application>Microsoft Macintosh PowerPoint</Application>
  <PresentationFormat>On-screen Show (4:3)</PresentationFormat>
  <Paragraphs>76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The Paralympic Games Then and now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Celebrate with a name…</dc:title>
  <dc:creator>pc</dc:creator>
  <cp:lastModifiedBy>David Hyrapiet</cp:lastModifiedBy>
  <cp:revision>326</cp:revision>
  <dcterms:created xsi:type="dcterms:W3CDTF">2014-10-03T17:23:26Z</dcterms:created>
  <dcterms:modified xsi:type="dcterms:W3CDTF">2018-08-21T10:37:08Z</dcterms:modified>
</cp:coreProperties>
</file>